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t>28.04.2014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28.04.2014</a:t>
            </a:fld>
            <a:endParaRPr lang="ru-RU"/>
          </a:p>
        </p:txBody>
      </p:sp>
      <p:sp>
        <p:nvSpPr>
          <p:cNvPr id="8" name="Номер слайда 7"/>
          <p:cNvSpPr>
            <a:spLocks noGrp="1"/>
          </p:cNvSpPr>
          <p:nvPr>
            <p:ph type="sldNum" sz="quarter" idx="11"/>
          </p:nvPr>
        </p:nvSpPr>
        <p:spPr/>
        <p:txBody>
          <a:bodyPr/>
          <a:lstStyle/>
          <a:p>
            <a:fld id="{B19B0651-EE4F-4900-A07F-96A6BFA9D0F0}"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t>28.04.2014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20688"/>
            <a:ext cx="6984776" cy="1323439"/>
          </a:xfrm>
          <a:prstGeom prst="rect">
            <a:avLst/>
          </a:prstGeom>
          <a:noFill/>
        </p:spPr>
        <p:txBody>
          <a:bodyPr wrap="square" rtlCol="0">
            <a:spAutoFit/>
          </a:bodyPr>
          <a:lstStyle/>
          <a:p>
            <a:pPr algn="ctr"/>
            <a:r>
              <a:rPr lang="uk-UA" sz="4000" b="1" dirty="0" smtClean="0"/>
              <a:t>Наслідки ядерних випробувань</a:t>
            </a:r>
            <a:endParaRPr lang="uk-UA" sz="4000" b="1" dirty="0"/>
          </a:p>
        </p:txBody>
      </p:sp>
    </p:spTree>
    <p:extLst>
      <p:ext uri="{BB962C8B-B14F-4D97-AF65-F5344CB8AC3E}">
        <p14:creationId xmlns:p14="http://schemas.microsoft.com/office/powerpoint/2010/main" val="1394310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352928" cy="2554545"/>
          </a:xfrm>
          <a:prstGeom prst="rect">
            <a:avLst/>
          </a:prstGeom>
          <a:noFill/>
        </p:spPr>
        <p:txBody>
          <a:bodyPr wrap="square" rtlCol="0">
            <a:spAutoFit/>
          </a:bodyPr>
          <a:lstStyle/>
          <a:p>
            <a:r>
              <a:rPr lang="uk-UA" sz="1600" dirty="0"/>
              <a:t>Поняття «радіоактивне забруднення» в ті роки ще не існувало, і тому це питання тоді навіть не піднімалося. Люди продовжували жити і відбудовувати зруйновані будівлі там же, де вони були раніше. Навіть надзвичайно високу смертність населення в наступні роки, а також хвороби і генетичні відхилення у дітей, які народилися після бомбардувань, спочатку не пов'язували з впливом радіації. Евакуація населення із заражених районів не проводилася, оскільки ніхто не знав про саму наявність радіоактивного забруднення. Ступінь цього забруднення зараз оцінити досить важко через нестачу інформації. Проте, враховуючи, що скинуті бомби були другим і третім екземплярами атомної зброї, вони були технічно недосконалими, «брудними» на мові фахівців, тобто залишали після вибуху сильне радіоактивне забруднення місцевості.</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96952"/>
            <a:ext cx="282257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996952"/>
            <a:ext cx="28829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996952"/>
            <a:ext cx="288925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792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96944" cy="2585323"/>
          </a:xfrm>
          <a:prstGeom prst="rect">
            <a:avLst/>
          </a:prstGeom>
        </p:spPr>
        <p:txBody>
          <a:bodyPr wrap="square">
            <a:spAutoFit/>
          </a:bodyPr>
          <a:lstStyle/>
          <a:p>
            <a:r>
              <a:rPr lang="uk-UA" dirty="0"/>
              <a:t>Природно, що про проблеми збереження і охорони навколишнього природного середовища в той період практично ніхто всерйоз не замислювався. Випробування ядерної зброї призвели до тяжких екологічних наслідків глобального масштабу: вперше в історії планети Земля в результаті радіоактивних випадінь практично на всій її поверхні помітно підвищився радіаційний фон.</a:t>
            </a:r>
          </a:p>
          <a:p>
            <a:r>
              <a:rPr lang="uk-UA" dirty="0"/>
              <a:t>У цей період, поряд з військовими ядерними програмами, активізувалися </a:t>
            </a:r>
            <a:r>
              <a:rPr lang="uk-UA" dirty="0" err="1"/>
              <a:t>науковотехнічні</a:t>
            </a:r>
            <a:r>
              <a:rPr lang="uk-UA" dirty="0"/>
              <a:t> програми з використання ядерної енергії для енергетичних цілей і в першу чергу для вирішення завдань отримання електричної енергії.</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59" y="2996952"/>
            <a:ext cx="4752528" cy="322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615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064896" cy="1200329"/>
          </a:xfrm>
          <a:prstGeom prst="rect">
            <a:avLst/>
          </a:prstGeom>
          <a:noFill/>
        </p:spPr>
        <p:txBody>
          <a:bodyPr wrap="square" rtlCol="0">
            <a:spAutoFit/>
          </a:bodyPr>
          <a:lstStyle/>
          <a:p>
            <a:r>
              <a:rPr lang="vi-VN" b="1" dirty="0"/>
              <a:t>Я́дерна збро́я</a:t>
            </a:r>
            <a:r>
              <a:rPr lang="vi-VN" dirty="0"/>
              <a:t> — зброя масового ураження вибухової дії, побудована на використанні ядерної енергії, що вивільняється при ланцюговій ядерній реакції розщеплення важких ядер </a:t>
            </a:r>
            <a:r>
              <a:rPr lang="vi-VN" dirty="0" smtClean="0"/>
              <a:t>й</a:t>
            </a:r>
            <a:r>
              <a:rPr lang="uk-UA" dirty="0"/>
              <a:t> </a:t>
            </a:r>
            <a:r>
              <a:rPr lang="vi-VN" dirty="0" smtClean="0"/>
              <a:t>термоядерній </a:t>
            </a:r>
            <a:r>
              <a:rPr lang="vi-VN" dirty="0"/>
              <a:t>реакції синтезу легких ядер.</a:t>
            </a:r>
            <a:endParaRPr lang="uk-UA"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501008"/>
            <a:ext cx="4280738" cy="321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9398"/>
            <a:ext cx="4071340" cy="304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559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128792" cy="2031325"/>
          </a:xfrm>
          <a:prstGeom prst="rect">
            <a:avLst/>
          </a:prstGeom>
          <a:noFill/>
        </p:spPr>
        <p:txBody>
          <a:bodyPr wrap="square" rtlCol="0">
            <a:spAutoFit/>
          </a:bodyPr>
          <a:lstStyle/>
          <a:p>
            <a:r>
              <a:rPr lang="uk-UA" dirty="0"/>
              <a:t>Поняття </a:t>
            </a:r>
            <a:r>
              <a:rPr lang="uk-UA" i="1" dirty="0"/>
              <a:t>ядерна зброя</a:t>
            </a:r>
            <a:r>
              <a:rPr lang="uk-UA" dirty="0"/>
              <a:t> містить у собі</a:t>
            </a:r>
            <a:r>
              <a:rPr lang="uk-UA" dirty="0" smtClean="0"/>
              <a:t>:</a:t>
            </a:r>
          </a:p>
          <a:p>
            <a:endParaRPr lang="uk-UA" dirty="0"/>
          </a:p>
          <a:p>
            <a:pPr marL="285750" indent="-285750">
              <a:buFont typeface="Wingdings" pitchFamily="2" charset="2"/>
              <a:buChar char="Ø"/>
            </a:pPr>
            <a:r>
              <a:rPr lang="uk-UA" dirty="0"/>
              <a:t>власне </a:t>
            </a:r>
            <a:r>
              <a:rPr lang="uk-UA" i="1" dirty="0"/>
              <a:t>ядерні заряди</a:t>
            </a:r>
            <a:r>
              <a:rPr lang="uk-UA" dirty="0"/>
              <a:t> (бойові частини ракет і торпед, бомб, артилерійські снаряди тощо)</a:t>
            </a:r>
          </a:p>
          <a:p>
            <a:pPr marL="285750" indent="-285750">
              <a:buFont typeface="Wingdings" pitchFamily="2" charset="2"/>
              <a:buChar char="Ø"/>
            </a:pPr>
            <a:r>
              <a:rPr lang="uk-UA" i="1" dirty="0"/>
              <a:t>засоби їх доставки до цілі</a:t>
            </a:r>
            <a:r>
              <a:rPr lang="uk-UA" dirty="0"/>
              <a:t> (ракети, літаки, торпеди, артилерійські гармати тощо)</a:t>
            </a:r>
          </a:p>
          <a:p>
            <a:pPr marL="285750" indent="-285750">
              <a:buFont typeface="Wingdings" pitchFamily="2" charset="2"/>
              <a:buChar char="Ø"/>
            </a:pPr>
            <a:r>
              <a:rPr lang="uk-UA" i="1" dirty="0"/>
              <a:t>засоби управління</a:t>
            </a:r>
            <a:r>
              <a:rPr lang="uk-UA" dirty="0"/>
              <a:t>.</a:t>
            </a:r>
          </a:p>
        </p:txBody>
      </p:sp>
      <p:sp>
        <p:nvSpPr>
          <p:cNvPr id="3" name="TextBox 2"/>
          <p:cNvSpPr txBox="1"/>
          <p:nvPr/>
        </p:nvSpPr>
        <p:spPr>
          <a:xfrm>
            <a:off x="755576" y="2920257"/>
            <a:ext cx="7272808" cy="2031325"/>
          </a:xfrm>
          <a:prstGeom prst="rect">
            <a:avLst/>
          </a:prstGeom>
          <a:noFill/>
        </p:spPr>
        <p:txBody>
          <a:bodyPr wrap="square" rtlCol="0">
            <a:spAutoFit/>
          </a:bodyPr>
          <a:lstStyle/>
          <a:p>
            <a:r>
              <a:rPr lang="uk-UA" dirty="0"/>
              <a:t>Ядерна зброя істотно відрізняється від інших </a:t>
            </a:r>
            <a:r>
              <a:rPr lang="uk-UA" dirty="0" err="1"/>
              <a:t>видів </a:t>
            </a:r>
            <a:r>
              <a:rPr lang="uk-UA" dirty="0" err="1" smtClean="0"/>
              <a:t>озброє</a:t>
            </a:r>
            <a:r>
              <a:rPr lang="uk-UA" dirty="0" smtClean="0"/>
              <a:t>ння</a:t>
            </a:r>
            <a:r>
              <a:rPr lang="uk-UA" dirty="0"/>
              <a:t> як масштабами, так і характером ураження. На відстані близько кілометра від центру вибуху відбуваються суцільні руйнування та знищується все живе поза укриттями. Перш за все така дія зумовлена тим, що потужність ядерного вибуху набагато більша, ніж будь-якого </a:t>
            </a:r>
            <a:r>
              <a:rPr lang="uk-UA" dirty="0" err="1"/>
              <a:t>боєприпасу</a:t>
            </a:r>
            <a:r>
              <a:rPr lang="uk-UA" dirty="0"/>
              <a:t>, створеного на основі хімічної вибухівки.</a:t>
            </a:r>
          </a:p>
        </p:txBody>
      </p:sp>
    </p:spTree>
    <p:extLst>
      <p:ext uri="{BB962C8B-B14F-4D97-AF65-F5344CB8AC3E}">
        <p14:creationId xmlns:p14="http://schemas.microsoft.com/office/powerpoint/2010/main" val="3496564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02184"/>
            <a:ext cx="7560840" cy="2308324"/>
          </a:xfrm>
          <a:prstGeom prst="rect">
            <a:avLst/>
          </a:prstGeom>
          <a:noFill/>
        </p:spPr>
        <p:txBody>
          <a:bodyPr wrap="square" rtlCol="0">
            <a:spAutoFit/>
          </a:bodyPr>
          <a:lstStyle/>
          <a:p>
            <a:r>
              <a:rPr lang="uk-UA" dirty="0" smtClean="0"/>
              <a:t>При </a:t>
            </a:r>
            <a:r>
              <a:rPr lang="uk-UA" dirty="0"/>
              <a:t>підриві ядерних боєприпасів відбувається ядерний вибух, </a:t>
            </a:r>
            <a:r>
              <a:rPr lang="uk-UA" dirty="0" smtClean="0"/>
              <a:t> </a:t>
            </a:r>
            <a:r>
              <a:rPr lang="uk-UA" dirty="0" err="1" smtClean="0"/>
              <a:t>уражаючими</a:t>
            </a:r>
            <a:r>
              <a:rPr lang="uk-UA" dirty="0" smtClean="0"/>
              <a:t> </a:t>
            </a:r>
            <a:r>
              <a:rPr lang="uk-UA" dirty="0"/>
              <a:t>факторами якого є</a:t>
            </a:r>
            <a:r>
              <a:rPr lang="uk-UA" dirty="0" smtClean="0"/>
              <a:t>:</a:t>
            </a:r>
            <a:endParaRPr lang="uk-UA" dirty="0"/>
          </a:p>
          <a:p>
            <a:pPr marL="285750" indent="-285750">
              <a:buFont typeface="Wingdings" pitchFamily="2" charset="2"/>
              <a:buChar char="Ø"/>
            </a:pPr>
            <a:r>
              <a:rPr lang="uk-UA" dirty="0"/>
              <a:t>ударна хвиля</a:t>
            </a:r>
          </a:p>
          <a:p>
            <a:pPr marL="285750" indent="-285750">
              <a:buFont typeface="Wingdings" pitchFamily="2" charset="2"/>
              <a:buChar char="Ø"/>
            </a:pPr>
            <a:r>
              <a:rPr lang="uk-UA" u="sng" dirty="0"/>
              <a:t>світлове випромінювання</a:t>
            </a:r>
            <a:endParaRPr lang="uk-UA" dirty="0"/>
          </a:p>
          <a:p>
            <a:pPr marL="285750" indent="-285750">
              <a:buFont typeface="Wingdings" pitchFamily="2" charset="2"/>
              <a:buChar char="Ø"/>
            </a:pPr>
            <a:r>
              <a:rPr lang="uk-UA" dirty="0"/>
              <a:t>проникаюча радіація</a:t>
            </a:r>
          </a:p>
          <a:p>
            <a:pPr marL="285750" indent="-285750">
              <a:buFont typeface="Wingdings" pitchFamily="2" charset="2"/>
              <a:buChar char="Ø"/>
            </a:pPr>
            <a:r>
              <a:rPr lang="uk-UA" dirty="0"/>
              <a:t>радіоактивне зараження</a:t>
            </a:r>
          </a:p>
          <a:p>
            <a:pPr marL="285750" indent="-285750">
              <a:buFont typeface="Wingdings" pitchFamily="2" charset="2"/>
              <a:buChar char="Ø"/>
            </a:pPr>
            <a:r>
              <a:rPr lang="uk-UA" dirty="0"/>
              <a:t>електромагнітний імпульс (ЕМІ)</a:t>
            </a:r>
          </a:p>
          <a:p>
            <a:pPr marL="285750" indent="-285750">
              <a:buFont typeface="Wingdings" pitchFamily="2" charset="2"/>
              <a:buChar char="Ø"/>
            </a:pPr>
            <a:r>
              <a:rPr lang="uk-UA" dirty="0"/>
              <a:t>рентгенівське випромінювання</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828" y="1310788"/>
            <a:ext cx="399252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4" y="2910508"/>
            <a:ext cx="4559829" cy="341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39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404664"/>
            <a:ext cx="6912768" cy="523220"/>
          </a:xfrm>
          <a:prstGeom prst="rect">
            <a:avLst/>
          </a:prstGeom>
          <a:noFill/>
        </p:spPr>
        <p:txBody>
          <a:bodyPr wrap="square" rtlCol="0">
            <a:spAutoFit/>
          </a:bodyPr>
          <a:lstStyle/>
          <a:p>
            <a:pPr algn="ctr"/>
            <a:r>
              <a:rPr lang="uk-UA" sz="2800" b="1" dirty="0"/>
              <a:t>Наслідки застосування ядерної зброї</a:t>
            </a:r>
          </a:p>
        </p:txBody>
      </p:sp>
      <p:sp>
        <p:nvSpPr>
          <p:cNvPr id="3" name="TextBox 2"/>
          <p:cNvSpPr txBox="1"/>
          <p:nvPr/>
        </p:nvSpPr>
        <p:spPr>
          <a:xfrm>
            <a:off x="539552" y="937003"/>
            <a:ext cx="8208912" cy="2246769"/>
          </a:xfrm>
          <a:prstGeom prst="rect">
            <a:avLst/>
          </a:prstGeom>
          <a:noFill/>
        </p:spPr>
        <p:txBody>
          <a:bodyPr wrap="square" rtlCol="0">
            <a:spAutoFit/>
          </a:bodyPr>
          <a:lstStyle/>
          <a:p>
            <a:r>
              <a:rPr lang="uk-UA" sz="1400" dirty="0"/>
              <a:t>На час атаки населення Хіросіми становило приблизно 255 000 чоловік. Від моменту скидання бомби до вибуху пройшло всього 45 </a:t>
            </a:r>
            <a:r>
              <a:rPr lang="uk-UA" sz="1400" dirty="0" smtClean="0"/>
              <a:t>секунд. Вона </a:t>
            </a:r>
            <a:r>
              <a:rPr lang="uk-UA" sz="1400" dirty="0"/>
              <a:t>вибухнула в 600 метрах над поверхнею землі сліпучим спалахом у вигляді гігантської вогняної кулі, що мала температуру більш ніж 4000°С. Радіація поширювалася моментально у всіх напрямках з вибуховою хвилею </a:t>
            </a:r>
            <a:r>
              <a:rPr lang="uk-UA" sz="1400" dirty="0" err="1"/>
              <a:t>надстислого</a:t>
            </a:r>
            <a:r>
              <a:rPr lang="uk-UA" sz="1400" dirty="0"/>
              <a:t> повітря, що несла смерть і руйнування. Під час вибуху «Малюка» на місці загинуло приблизно 70–80 тисяч осіб. Радіус зони повного руйнування складав приблизно 1,6 кілометра, а пожежі виникли на площі в 11,4 км2. Понад 90% будівель Хіросіми було або пошкоджено, або повністю </a:t>
            </a:r>
            <a:r>
              <a:rPr lang="uk-UA" sz="1400" dirty="0" smtClean="0"/>
              <a:t>знищено. Від </a:t>
            </a:r>
            <a:r>
              <a:rPr lang="uk-UA" sz="1400" dirty="0"/>
              <a:t>невідомої хвороби, пізніше названої «променевою», почали вмирати десятки тисяч </a:t>
            </a:r>
            <a:r>
              <a:rPr lang="uk-UA" sz="1400" dirty="0" smtClean="0"/>
              <a:t>жителів міста та околиць</a:t>
            </a:r>
            <a:r>
              <a:rPr lang="uk-UA" sz="1400" dirty="0"/>
              <a:t>. Через променеву «епідемію» кількість загиблих в найближчі тижні зросла до 110 тисяч, а через декілька місяців – до 140 тисяч.</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183772"/>
            <a:ext cx="4024565" cy="296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37" y="3185006"/>
            <a:ext cx="4174463" cy="296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939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12976"/>
            <a:ext cx="6486011" cy="346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613301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324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488832" cy="1477328"/>
          </a:xfrm>
          <a:prstGeom prst="rect">
            <a:avLst/>
          </a:prstGeom>
          <a:noFill/>
        </p:spPr>
        <p:txBody>
          <a:bodyPr wrap="square" rtlCol="0">
            <a:spAutoFit/>
          </a:bodyPr>
          <a:lstStyle/>
          <a:p>
            <a:r>
              <a:rPr lang="uk-UA" dirty="0"/>
              <a:t>Плутонієва бомба «Товстун» вибухнула біля поверхні землі над однією з церков в центральній частині м. Нагасакі. У результаті вибуху було практично повністю знищено місто і його </a:t>
            </a:r>
            <a:r>
              <a:rPr lang="uk-UA" dirty="0" smtClean="0"/>
              <a:t>жителів. Загальна </a:t>
            </a:r>
            <a:r>
              <a:rPr lang="uk-UA" dirty="0"/>
              <a:t>кількість загиблих в Нагасакі склала 75 тис. осіб. В обох містах переважна більшість жертв були цивільними особами.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375323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76872"/>
            <a:ext cx="428728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26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65072"/>
            <a:ext cx="6840760" cy="1754326"/>
          </a:xfrm>
          <a:prstGeom prst="rect">
            <a:avLst/>
          </a:prstGeom>
          <a:noFill/>
        </p:spPr>
        <p:txBody>
          <a:bodyPr wrap="square" rtlCol="0">
            <a:spAutoFit/>
          </a:bodyPr>
          <a:lstStyle/>
          <a:p>
            <a:r>
              <a:rPr lang="uk-UA" dirty="0"/>
              <a:t>Це був період гонки озброєнь, який ознаменувався суперництвом двох основних світових </a:t>
            </a:r>
            <a:r>
              <a:rPr lang="uk-UA" dirty="0" err="1"/>
              <a:t>надсистем</a:t>
            </a:r>
            <a:r>
              <a:rPr lang="uk-UA" dirty="0"/>
              <a:t>, що утворилися після закінчення другої світової війни, – країн Варшавського договору на чолі з СРСР та країн блоку НАТО на чолі зі США. Пізніше до випробувань ядерної зброї підключилися Китай, Великобританія, Франція.</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054" y="2579948"/>
            <a:ext cx="5715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788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2800767"/>
          </a:xfrm>
          <a:prstGeom prst="rect">
            <a:avLst/>
          </a:prstGeom>
          <a:noFill/>
        </p:spPr>
        <p:txBody>
          <a:bodyPr wrap="square" rtlCol="0">
            <a:spAutoFit/>
          </a:bodyPr>
          <a:lstStyle/>
          <a:p>
            <a:r>
              <a:rPr lang="uk-UA" sz="1600" dirty="0"/>
              <a:t>У результаті цих випробувань в атмосферу вперше надійшли радіоактивні речовини техногенного походження, які були раніше не властиві нашій планеті. Виник штучний радіаційний фон – глобальне, по всій земній кулі, забруднення навколишнього середовища радіонуклідами, які утворюються при ядерних вибухах. Особливо шкідливі були вибухи в атмосфері, коли продукти радіоактивного розпаду заражали великі території, населені людьми. При ядерних вибухах в атмосфері певна частина радіонуклідів (при наземних вибухах до 50%) випадає поблизу району випробувань. Проте значна частка радіоактивних речовин затримується в повітрі й під дією вітру переміщується на великі відстані, залишаючись приблизно на одній і тій же широті. Перебуваючи в повітрі приблизно місяць, радіоактивні речовини під час цього переміщення поступово випадають на землю. </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453650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284984"/>
            <a:ext cx="2520280" cy="307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225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32</TotalTime>
  <Words>554</Words>
  <Application>Microsoft Office PowerPoint</Application>
  <PresentationFormat>Экран (4:3)</PresentationFormat>
  <Paragraphs>23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Техническая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dc:creator>
  <cp:lastModifiedBy>Иван</cp:lastModifiedBy>
  <cp:revision>5</cp:revision>
  <dcterms:created xsi:type="dcterms:W3CDTF">2014-04-28T16:15:02Z</dcterms:created>
  <dcterms:modified xsi:type="dcterms:W3CDTF">2014-04-28T17:02:24Z</dcterms:modified>
</cp:coreProperties>
</file>