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10"/>
  </p:notes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crosoft_2007__TXT_04 cop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2C5A08-E9E8-4D04-80E3-2F369B8ACA2D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4" r:id="rId4"/>
    <p:sldLayoutId id="2147483853" r:id="rId5"/>
    <p:sldLayoutId id="214748386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7315200" cy="1000132"/>
          </a:xfrm>
        </p:spPr>
        <p:txBody>
          <a:bodyPr>
            <a:noAutofit/>
          </a:bodyPr>
          <a:lstStyle/>
          <a:p>
            <a:r>
              <a:rPr lang="vi-VN" sz="6600" dirty="0" smtClean="0"/>
              <a:t> Естонська Республіка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423962" y="4221088"/>
            <a:ext cx="4720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Підготували</a:t>
            </a:r>
            <a:b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учениці 7(11) – А класу</a:t>
            </a:r>
          </a:p>
          <a:p>
            <a:pPr algn="r"/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Мальцева Наталія і </a:t>
            </a:r>
            <a:r>
              <a:rPr lang="uk-UA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Покачайло</a:t>
            </a: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Анастасія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166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100" dirty="0" smtClean="0"/>
              <a:t>В </a:t>
            </a:r>
            <a:r>
              <a:rPr lang="ru-RU" sz="2100" dirty="0" err="1" smtClean="0"/>
              <a:t>Естонської</a:t>
            </a:r>
            <a:r>
              <a:rPr lang="ru-RU" sz="2100" dirty="0" smtClean="0"/>
              <a:t> РСР в </a:t>
            </a:r>
            <a:r>
              <a:rPr lang="ru-RU" sz="2100" dirty="0" err="1" smtClean="0"/>
              <a:t>квітні</a:t>
            </a:r>
            <a:r>
              <a:rPr lang="ru-RU" sz="2100" dirty="0" smtClean="0"/>
              <a:t> 1988 </a:t>
            </a:r>
            <a:r>
              <a:rPr lang="ru-RU" sz="2100" dirty="0" err="1" smtClean="0"/>
              <a:t>утворено</a:t>
            </a:r>
            <a:r>
              <a:rPr lang="ru-RU" sz="2100" dirty="0" smtClean="0"/>
              <a:t> </a:t>
            </a:r>
            <a:r>
              <a:rPr lang="ru-RU" sz="2100" dirty="0" err="1" smtClean="0"/>
              <a:t>Народний</a:t>
            </a:r>
            <a:r>
              <a:rPr lang="ru-RU" sz="2100" dirty="0" smtClean="0"/>
              <a:t> Фронт </a:t>
            </a:r>
            <a:r>
              <a:rPr lang="ru-RU" sz="2100" dirty="0" err="1" smtClean="0"/>
              <a:t>Естонії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підтримку</a:t>
            </a:r>
            <a:r>
              <a:rPr lang="ru-RU" sz="2100" dirty="0" smtClean="0"/>
              <a:t> </a:t>
            </a:r>
            <a:r>
              <a:rPr lang="ru-RU" sz="2100" dirty="0" err="1" smtClean="0"/>
              <a:t>перебудови</a:t>
            </a:r>
            <a:r>
              <a:rPr lang="ru-RU" sz="2100" dirty="0" smtClean="0"/>
              <a:t>, </a:t>
            </a:r>
            <a:r>
              <a:rPr lang="ru-RU" sz="2100" dirty="0" err="1" smtClean="0"/>
              <a:t>який</a:t>
            </a:r>
            <a:r>
              <a:rPr lang="ru-RU" sz="2100" dirty="0" smtClean="0"/>
              <a:t> формально </a:t>
            </a:r>
            <a:r>
              <a:rPr lang="ru-RU" sz="2100" dirty="0" smtClean="0"/>
              <a:t>не ставив </a:t>
            </a:r>
            <a:r>
              <a:rPr lang="ru-RU" sz="2100" dirty="0" err="1" smtClean="0"/>
              <a:t>собі</a:t>
            </a:r>
            <a:r>
              <a:rPr lang="ru-RU" sz="2100" dirty="0" smtClean="0"/>
              <a:t> за мету </a:t>
            </a:r>
            <a:r>
              <a:rPr lang="ru-RU" sz="2100" dirty="0" err="1" smtClean="0"/>
              <a:t>вихід</a:t>
            </a:r>
            <a:r>
              <a:rPr lang="ru-RU" sz="2100" dirty="0" smtClean="0"/>
              <a:t> </a:t>
            </a:r>
            <a:r>
              <a:rPr lang="ru-RU" sz="2100" dirty="0" err="1" smtClean="0"/>
              <a:t>Естонії</a:t>
            </a:r>
            <a:r>
              <a:rPr lang="ru-RU" sz="2100" dirty="0" smtClean="0"/>
              <a:t> з СРСР, але став базою для </a:t>
            </a:r>
            <a:r>
              <a:rPr lang="ru-RU" sz="2100" dirty="0" err="1" smtClean="0"/>
              <a:t>її</a:t>
            </a:r>
            <a:r>
              <a:rPr lang="ru-RU" sz="2100" dirty="0" smtClean="0"/>
              <a:t> </a:t>
            </a:r>
            <a:r>
              <a:rPr lang="ru-RU" sz="2100" dirty="0" err="1" smtClean="0"/>
              <a:t>досягнення</a:t>
            </a:r>
            <a:r>
              <a:rPr lang="ru-RU" sz="2100" dirty="0" smtClean="0"/>
              <a:t>.</a:t>
            </a:r>
            <a:br>
              <a:rPr lang="ru-RU" sz="2100" dirty="0" smtClean="0"/>
            </a:br>
            <a:r>
              <a:rPr lang="uk-UA" sz="2100" dirty="0"/>
              <a:t>У червні-вересні 1988 року </a:t>
            </a:r>
            <a:r>
              <a:rPr lang="uk-UA" sz="2100" dirty="0" err="1"/>
              <a:t>в </a:t>
            </a:r>
            <a:r>
              <a:rPr lang="uk-UA" sz="2100" dirty="0" err="1" smtClean="0"/>
              <a:t>Талліні</a:t>
            </a:r>
            <a:r>
              <a:rPr lang="uk-UA" sz="2100" dirty="0" err="1"/>
              <a:t> пройш</a:t>
            </a:r>
            <a:r>
              <a:rPr lang="uk-UA" sz="2100" dirty="0"/>
              <a:t>ли наступні масові заходи, що увійшли в історію як " </a:t>
            </a:r>
            <a:r>
              <a:rPr lang="uk-UA" sz="2100" dirty="0" smtClean="0"/>
              <a:t>Співочі революції", </a:t>
            </a:r>
            <a:r>
              <a:rPr lang="uk-UA" sz="2100" dirty="0"/>
              <a:t>на яких виконувалися пісні протесту, а також поширювалися агітаційні матеріали та значки Народного </a:t>
            </a:r>
            <a:r>
              <a:rPr lang="uk-UA" sz="2100" dirty="0" smtClean="0"/>
              <a:t>фронту.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12 </a:t>
            </a:r>
            <a:r>
              <a:rPr lang="ru-RU" sz="2100" dirty="0" err="1" smtClean="0"/>
              <a:t>січня</a:t>
            </a:r>
            <a:r>
              <a:rPr lang="ru-RU" sz="2100" dirty="0" smtClean="0"/>
              <a:t> 1991 в </a:t>
            </a:r>
            <a:r>
              <a:rPr lang="ru-RU" sz="2100" dirty="0" err="1" smtClean="0"/>
              <a:t>ході</a:t>
            </a:r>
            <a:r>
              <a:rPr lang="ru-RU" sz="2100" dirty="0" smtClean="0"/>
              <a:t> </a:t>
            </a:r>
            <a:r>
              <a:rPr lang="ru-RU" sz="2100" dirty="0" err="1" smtClean="0"/>
              <a:t>візиту</a:t>
            </a:r>
            <a:r>
              <a:rPr lang="ru-RU" sz="2100" dirty="0" smtClean="0"/>
              <a:t> </a:t>
            </a:r>
            <a:r>
              <a:rPr lang="ru-RU" sz="2100" dirty="0" err="1" smtClean="0"/>
              <a:t>в</a:t>
            </a:r>
            <a:r>
              <a:rPr lang="ru-RU" sz="2100" dirty="0" smtClean="0"/>
              <a:t> </a:t>
            </a:r>
            <a:r>
              <a:rPr lang="ru-RU" sz="2100" dirty="0" err="1" smtClean="0"/>
              <a:t>Таллінн</a:t>
            </a:r>
            <a:r>
              <a:rPr lang="ru-RU" sz="2100" dirty="0" smtClean="0"/>
              <a:t> </a:t>
            </a:r>
            <a:r>
              <a:rPr lang="ru-RU" sz="2100" dirty="0" err="1" smtClean="0"/>
              <a:t>Голови</a:t>
            </a:r>
            <a:r>
              <a:rPr lang="ru-RU" sz="2100" dirty="0" smtClean="0"/>
              <a:t> </a:t>
            </a:r>
            <a:r>
              <a:rPr lang="ru-RU" sz="2100" dirty="0" err="1" smtClean="0"/>
              <a:t>Верховної</a:t>
            </a:r>
            <a:r>
              <a:rPr lang="ru-RU" sz="2100" dirty="0" smtClean="0"/>
              <a:t> Ради РРФСР Бориса </a:t>
            </a:r>
            <a:r>
              <a:rPr lang="ru-RU" sz="2100" dirty="0" err="1" smtClean="0"/>
              <a:t>Єльцина</a:t>
            </a:r>
            <a:r>
              <a:rPr lang="ru-RU" sz="2100" dirty="0" smtClean="0"/>
              <a:t> </a:t>
            </a:r>
            <a:r>
              <a:rPr lang="ru-RU" sz="2100" dirty="0" err="1" smtClean="0"/>
              <a:t>між</a:t>
            </a:r>
            <a:r>
              <a:rPr lang="ru-RU" sz="2100" dirty="0" smtClean="0"/>
              <a:t> ним та Головою </a:t>
            </a:r>
            <a:r>
              <a:rPr lang="ru-RU" sz="2100" dirty="0" err="1" smtClean="0"/>
              <a:t>Верховної</a:t>
            </a:r>
            <a:r>
              <a:rPr lang="ru-RU" sz="2100" dirty="0" smtClean="0"/>
              <a:t> Ради </a:t>
            </a:r>
            <a:r>
              <a:rPr lang="ru-RU" sz="2100" dirty="0" err="1" smtClean="0"/>
              <a:t>Естонської</a:t>
            </a:r>
            <a:r>
              <a:rPr lang="ru-RU" sz="2100" dirty="0" smtClean="0"/>
              <a:t> </a:t>
            </a:r>
            <a:r>
              <a:rPr lang="ru-RU" sz="2100" dirty="0" err="1" smtClean="0"/>
              <a:t>Республіки</a:t>
            </a:r>
            <a:r>
              <a:rPr lang="ru-RU" sz="2100" dirty="0" smtClean="0"/>
              <a:t> Арнольдом </a:t>
            </a:r>
            <a:r>
              <a:rPr lang="ru-RU" sz="2100" dirty="0" err="1" smtClean="0"/>
              <a:t>Рюйтелем</a:t>
            </a:r>
            <a:r>
              <a:rPr lang="ru-RU" sz="2100" dirty="0" smtClean="0"/>
              <a:t> </a:t>
            </a:r>
            <a:r>
              <a:rPr lang="ru-RU" sz="2100" dirty="0" err="1" smtClean="0"/>
              <a:t>був</a:t>
            </a:r>
            <a:r>
              <a:rPr lang="ru-RU" sz="2100" dirty="0" smtClean="0"/>
              <a:t> </a:t>
            </a:r>
            <a:r>
              <a:rPr lang="ru-RU" sz="2100" dirty="0" err="1" smtClean="0"/>
              <a:t>підписаний</a:t>
            </a:r>
            <a:r>
              <a:rPr lang="ru-RU" sz="2100" dirty="0" smtClean="0"/>
              <a:t> "</a:t>
            </a:r>
            <a:r>
              <a:rPr lang="ru-RU" sz="2100" dirty="0" err="1" smtClean="0"/>
              <a:t>Договір</a:t>
            </a:r>
            <a:r>
              <a:rPr lang="ru-RU" sz="2100" dirty="0" smtClean="0"/>
              <a:t> про </a:t>
            </a:r>
            <a:r>
              <a:rPr lang="ru-RU" sz="2100" dirty="0" err="1" smtClean="0"/>
              <a:t>основи</a:t>
            </a:r>
            <a:r>
              <a:rPr lang="ru-RU" sz="2100" dirty="0" smtClean="0"/>
              <a:t> </a:t>
            </a:r>
            <a:r>
              <a:rPr lang="ru-RU" sz="2100" dirty="0" err="1" smtClean="0"/>
              <a:t>міждержавних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відносин</a:t>
            </a:r>
            <a:r>
              <a:rPr lang="ru-RU" sz="2100" dirty="0" smtClean="0"/>
              <a:t> РРФСР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Естонською</a:t>
            </a:r>
            <a:r>
              <a:rPr lang="ru-RU" sz="2100" dirty="0" smtClean="0"/>
              <a:t> </a:t>
            </a:r>
            <a:r>
              <a:rPr lang="ru-RU" sz="2100" dirty="0" err="1" smtClean="0"/>
              <a:t>Республікою</a:t>
            </a:r>
            <a:r>
              <a:rPr lang="ru-RU" sz="2100" dirty="0" smtClean="0"/>
              <a:t>", в </a:t>
            </a:r>
            <a:r>
              <a:rPr lang="ru-RU" sz="2100" dirty="0" err="1" smtClean="0"/>
              <a:t>якому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обидві</a:t>
            </a:r>
            <a:r>
              <a:rPr lang="ru-RU" sz="2100" dirty="0" smtClean="0"/>
              <a:t> </a:t>
            </a:r>
            <a:r>
              <a:rPr lang="ru-RU" sz="2100" dirty="0" err="1" smtClean="0"/>
              <a:t>сторони</a:t>
            </a:r>
            <a:r>
              <a:rPr lang="ru-RU" sz="2100" dirty="0" smtClean="0"/>
              <a:t> </a:t>
            </a:r>
            <a:r>
              <a:rPr lang="ru-RU" sz="2100" dirty="0" err="1" smtClean="0"/>
              <a:t>визнавали</a:t>
            </a:r>
            <a:r>
              <a:rPr lang="ru-RU" sz="2100" dirty="0" smtClean="0"/>
              <a:t> один одного </a:t>
            </a:r>
            <a:r>
              <a:rPr lang="ru-RU" sz="2100" dirty="0" err="1" smtClean="0"/>
              <a:t>суверенними</a:t>
            </a:r>
            <a:r>
              <a:rPr lang="ru-RU" sz="2100" dirty="0" smtClean="0"/>
              <a:t> державами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суб'єктами</a:t>
            </a:r>
            <a:r>
              <a:rPr lang="ru-RU" sz="2100" dirty="0" smtClean="0"/>
              <a:t> </a:t>
            </a:r>
            <a:r>
              <a:rPr lang="ru-RU" sz="2100" dirty="0" err="1" smtClean="0"/>
              <a:t>міжнародного</a:t>
            </a:r>
            <a:r>
              <a:rPr lang="ru-RU" sz="2100" dirty="0" smtClean="0"/>
              <a:t> права .</a:t>
            </a:r>
          </a:p>
          <a:p>
            <a:r>
              <a:rPr lang="ru-RU" sz="2100" dirty="0" smtClean="0"/>
              <a:t>20 </a:t>
            </a:r>
            <a:r>
              <a:rPr lang="ru-RU" sz="2100" dirty="0" err="1" smtClean="0"/>
              <a:t>серпня</a:t>
            </a:r>
            <a:r>
              <a:rPr lang="ru-RU" sz="2100" dirty="0" smtClean="0"/>
              <a:t> 1991 </a:t>
            </a:r>
            <a:r>
              <a:rPr lang="ru-RU" sz="2100" dirty="0" err="1" smtClean="0"/>
              <a:t>Верховна</a:t>
            </a:r>
            <a:r>
              <a:rPr lang="ru-RU" sz="2100" dirty="0" smtClean="0"/>
              <a:t> Рада </a:t>
            </a:r>
            <a:r>
              <a:rPr lang="ru-RU" sz="2100" dirty="0" err="1" smtClean="0"/>
              <a:t>Естонії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прийняла</a:t>
            </a:r>
            <a:r>
              <a:rPr lang="ru-RU" sz="2100" dirty="0" smtClean="0"/>
              <a:t> </a:t>
            </a:r>
            <a:r>
              <a:rPr lang="ru-RU" sz="2100" dirty="0" err="1" smtClean="0"/>
              <a:t>резолюцію</a:t>
            </a:r>
            <a:r>
              <a:rPr lang="ru-RU" sz="2100" dirty="0" smtClean="0"/>
              <a:t> "Про </a:t>
            </a:r>
            <a:r>
              <a:rPr lang="ru-RU" sz="2100" dirty="0" err="1" smtClean="0"/>
              <a:t>державну</a:t>
            </a:r>
            <a:r>
              <a:rPr lang="ru-RU" sz="2100" dirty="0" smtClean="0"/>
              <a:t> </a:t>
            </a:r>
            <a:r>
              <a:rPr lang="ru-RU" sz="2100" dirty="0" err="1" smtClean="0"/>
              <a:t>незалежність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Естонії</a:t>
            </a:r>
            <a:r>
              <a:rPr lang="ru-RU" sz="2100" dirty="0" smtClean="0"/>
              <a:t>", а 6 </a:t>
            </a:r>
            <a:r>
              <a:rPr lang="ru-RU" sz="2100" dirty="0" err="1" smtClean="0"/>
              <a:t>вересня</a:t>
            </a:r>
            <a:r>
              <a:rPr lang="ru-RU" sz="2100" dirty="0" smtClean="0"/>
              <a:t> того ж року СРСР </a:t>
            </a:r>
            <a:r>
              <a:rPr lang="ru-RU" sz="2100" dirty="0" err="1" smtClean="0"/>
              <a:t>офіційно</a:t>
            </a:r>
            <a:r>
              <a:rPr lang="ru-RU" sz="2100" dirty="0" smtClean="0"/>
              <a:t> </a:t>
            </a:r>
            <a:r>
              <a:rPr lang="ru-RU" sz="2100" dirty="0" err="1" smtClean="0"/>
              <a:t>визнав</a:t>
            </a:r>
            <a:r>
              <a:rPr lang="ru-RU" sz="2100" dirty="0" smtClean="0"/>
              <a:t> </a:t>
            </a:r>
            <a:r>
              <a:rPr lang="ru-RU" sz="2100" dirty="0" err="1" smtClean="0"/>
              <a:t>незалежність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Естонії</a:t>
            </a:r>
            <a:r>
              <a:rPr lang="ru-RU" sz="2100" dirty="0" smtClean="0"/>
              <a:t>.</a:t>
            </a:r>
            <a:br>
              <a:rPr lang="ru-RU" sz="2100" dirty="0" smtClean="0"/>
            </a:br>
            <a:endParaRPr lang="uk-UA" sz="2100" dirty="0" smtClean="0"/>
          </a:p>
          <a:p>
            <a:pPr>
              <a:buNone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372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Естонія - найзаможніша з усіх 15 колишніх республік СРСР. Країна має динамічний сектор електроніки і </a:t>
            </a:r>
            <a:r>
              <a:rPr lang="uk-UA" dirty="0" err="1" smtClean="0"/>
              <a:t>телекомунікацій</a:t>
            </a:r>
            <a:r>
              <a:rPr lang="uk-UA" dirty="0" smtClean="0"/>
              <a:t> і розвиває міцні торговельні відносини з Фінляндією, Швецією і Німеччиною. Як і її балтійські сусіди, Естонія в перше пострадянське десятиліття </a:t>
            </a:r>
            <a:r>
              <a:rPr lang="uk-UA" dirty="0" err="1" smtClean="0"/>
              <a:t>зідйснила</a:t>
            </a:r>
            <a:r>
              <a:rPr lang="uk-UA" dirty="0" smtClean="0"/>
              <a:t> швидкий перехід до ринкової економіки.</a:t>
            </a:r>
          </a:p>
          <a:p>
            <a:r>
              <a:rPr lang="uk-UA" dirty="0" smtClean="0"/>
              <a:t>У травні 2004 року країна увійшла до Європейського Союзу, що супроводжувалося інвестиційним бумом, але 2008 року її економіка постраждала внаслідок глобальної фінансової кризи. </a:t>
            </a:r>
          </a:p>
          <a:p>
            <a:r>
              <a:rPr lang="uk-UA" dirty="0" smtClean="0"/>
              <a:t>Уряд запровадив жорсткі заходи економії, внаслідок чого країна не лише економічно одужала, а й виконала передумови для вступу до зони євро у січні 2011 року. Прем'єр-міністр планував приєднатися до </a:t>
            </a:r>
            <a:r>
              <a:rPr lang="uk-UA" dirty="0" err="1" smtClean="0"/>
              <a:t>єврозони</a:t>
            </a:r>
            <a:r>
              <a:rPr lang="uk-UA" dirty="0" smtClean="0"/>
              <a:t> </a:t>
            </a:r>
            <a:r>
              <a:rPr lang="uk-UA" dirty="0" smtClean="0"/>
              <a:t>в січні 2007 року, але через високий рівень інфляції дату вступу довелося відкласти.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7" cy="52631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Особливих успіхів на шляху впровадження ринкових реформ досягла Естонія. У 1990-х роках замість машинобудування, металообробки та електроніки провідну роль в естонській промисловості почали відігравати переробка сільськогосподарської продукції, лісова та деревообробна галузі. Значна увага приділялася розвитку сфери послуг і туризму. З 1 січня 2011р. національною валютою в Естонії запроваджене євро.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dirty="0" smtClean="0"/>
              <a:t>Демократія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Естонія - демократія західного взірця, у якій регулярно відбуваються вільні і чесні вибори. </a:t>
            </a:r>
            <a:r>
              <a:rPr lang="uk-UA" dirty="0" err="1" smtClean="0"/>
              <a:t>Тоомас</a:t>
            </a:r>
            <a:r>
              <a:rPr lang="uk-UA" dirty="0" smtClean="0"/>
              <a:t> </a:t>
            </a:r>
            <a:r>
              <a:rPr lang="uk-UA" dirty="0" err="1" smtClean="0"/>
              <a:t>Гендрік</a:t>
            </a:r>
            <a:r>
              <a:rPr lang="uk-UA" dirty="0" smtClean="0"/>
              <a:t> </a:t>
            </a:r>
            <a:r>
              <a:rPr lang="uk-UA" dirty="0" err="1" smtClean="0"/>
              <a:t>Ільвес</a:t>
            </a:r>
            <a:r>
              <a:rPr lang="uk-UA" dirty="0" smtClean="0"/>
              <a:t> є президентом, але його роль здебільшого </a:t>
            </a:r>
            <a:r>
              <a:rPr lang="uk-UA" dirty="0" err="1" smtClean="0"/>
              <a:t>церемонійна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Правоцентристська коаліція на чолі з </a:t>
            </a:r>
            <a:r>
              <a:rPr lang="uk-UA" dirty="0" err="1" smtClean="0"/>
              <a:t>Андрусом</a:t>
            </a:r>
            <a:r>
              <a:rPr lang="uk-UA" dirty="0" smtClean="0"/>
              <a:t> </a:t>
            </a:r>
            <a:r>
              <a:rPr lang="uk-UA" dirty="0" err="1" smtClean="0"/>
              <a:t>Ансіпом</a:t>
            </a:r>
            <a:r>
              <a:rPr lang="uk-UA" dirty="0" smtClean="0"/>
              <a:t> на виборах у березні 2011 року зміцнила більшість у парламенті. Пан </a:t>
            </a:r>
            <a:r>
              <a:rPr lang="uk-UA" dirty="0" err="1" smtClean="0"/>
              <a:t>Ансіп</a:t>
            </a:r>
            <a:r>
              <a:rPr lang="uk-UA" dirty="0" smtClean="0"/>
              <a:t> став першим від 1991 року прем'єр-міністром Естонії, переобраним на цю посаду. 2007 року країна провела перше в світі "електронне голосування" на парламентських виборах.</a:t>
            </a:r>
          </a:p>
          <a:p>
            <a:r>
              <a:rPr lang="uk-UA" dirty="0" smtClean="0"/>
              <a:t>В Індексі свободи преси за 2010 рік, який укладають"Репортери без кордонів", Естонія посіла дев'яте місце зі 178 країн.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4038" cy="1458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82" y="0"/>
            <a:ext cx="2097507" cy="1517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Здоров</a:t>
            </a:r>
            <a:r>
              <a:rPr smtClean="0"/>
              <a:t>'</a:t>
            </a:r>
            <a:r>
              <a:rPr lang="uk-UA" dirty="0" smtClean="0"/>
              <a:t>я, освіта та екологія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83248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пострадянських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радикальна реформа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на початку 1990-х,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позначилося</a:t>
            </a:r>
            <a:r>
              <a:rPr lang="ru-RU" dirty="0" smtClean="0"/>
              <a:t> на </a:t>
            </a:r>
            <a:r>
              <a:rPr lang="ru-RU" dirty="0" err="1" smtClean="0"/>
              <a:t>здоров'ї</a:t>
            </a:r>
            <a:r>
              <a:rPr lang="ru-RU" dirty="0" smtClean="0"/>
              <a:t> народу.</a:t>
            </a:r>
          </a:p>
          <a:p>
            <a:r>
              <a:rPr lang="ru-RU" dirty="0" smtClean="0"/>
              <a:t>Центральною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підгототвка</a:t>
            </a:r>
            <a:r>
              <a:rPr lang="ru-RU" dirty="0" smtClean="0"/>
              <a:t> </a:t>
            </a:r>
            <a:r>
              <a:rPr lang="ru-RU" dirty="0" err="1" smtClean="0"/>
              <a:t>сімейних</a:t>
            </a:r>
            <a:r>
              <a:rPr lang="ru-RU" dirty="0" smtClean="0"/>
              <a:t> </a:t>
            </a:r>
            <a:r>
              <a:rPr lang="ru-RU" dirty="0" err="1" smtClean="0"/>
              <a:t>лікарів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запобігло</a:t>
            </a:r>
            <a:r>
              <a:rPr lang="ru-RU" dirty="0" smtClean="0"/>
              <a:t> </a:t>
            </a:r>
            <a:r>
              <a:rPr lang="ru-RU" dirty="0" err="1" smtClean="0"/>
              <a:t>еміграції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персоналу. Медицина в </a:t>
            </a:r>
            <a:r>
              <a:rPr lang="ru-RU" dirty="0" err="1" smtClean="0"/>
              <a:t>Естонії</a:t>
            </a:r>
            <a:r>
              <a:rPr lang="ru-RU" dirty="0" smtClean="0"/>
              <a:t> </a:t>
            </a:r>
            <a:r>
              <a:rPr lang="ru-RU" dirty="0" err="1" smtClean="0"/>
              <a:t>фінансується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державою - за </a:t>
            </a:r>
            <a:r>
              <a:rPr lang="ru-RU" dirty="0" err="1" smtClean="0"/>
              <a:t>допогою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фонду </a:t>
            </a:r>
            <a:r>
              <a:rPr lang="ru-RU" dirty="0" err="1" smtClean="0"/>
              <a:t>медичного</a:t>
            </a:r>
            <a:r>
              <a:rPr lang="ru-RU" dirty="0" smtClean="0"/>
              <a:t> </a:t>
            </a:r>
            <a:r>
              <a:rPr lang="ru-RU" dirty="0" err="1" smtClean="0"/>
              <a:t>страхування</a:t>
            </a:r>
            <a:r>
              <a:rPr lang="ru-RU" dirty="0" smtClean="0"/>
              <a:t>.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7% ВВП (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банку за 2009 </a:t>
            </a:r>
            <a:r>
              <a:rPr lang="ru-RU" dirty="0" err="1" smtClean="0"/>
              <a:t>рік</a:t>
            </a:r>
            <a:r>
              <a:rPr lang="ru-RU" dirty="0" smtClean="0"/>
              <a:t>).</a:t>
            </a:r>
          </a:p>
          <a:p>
            <a:r>
              <a:rPr lang="uk-UA" dirty="0" smtClean="0"/>
              <a:t>Важлива увага приділена екології. Для збереження генофонду й охорони ландшафту створено національні парки, державні заповідники. Всього під охороною держави перебуває близько 10 % естонської території. У 1995 р. парламент ухвалив закон про стійкий розвиток країни, а у 1996 р. уряд затвердив стратегію з охорони навколишнього середовища.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dirty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   На початку 90-х років </a:t>
            </a:r>
            <a:r>
              <a:rPr lang="en-US" dirty="0" smtClean="0"/>
              <a:t>XX </a:t>
            </a:r>
            <a:r>
              <a:rPr lang="uk-UA" dirty="0" smtClean="0"/>
              <a:t>ст. основну увагу </a:t>
            </a:r>
            <a:r>
              <a:rPr lang="uk-UA" dirty="0" smtClean="0"/>
              <a:t>приділяли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формуванню ринкових засад, перегляду пріоритетів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зовнішньої торгівлі. Одним з факторів, що сприяв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успішному старту економіки, стала відмова країни визнати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державний борг СРСР.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Завдяки цьому Естонії надали кредити з низькими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     відсотками й економічну допомогу на суму  285 млн. дол.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Одна з головних характеристик естонської економіки - високий ступінь її відвертості. Вже в 1996 році експорт склав 73 % ВВП, імпорт - 86,5 %, що перевищує відповідні показники решти країн Балтії, а також країн Центральної і Східної Європи і Скандинавії.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BigBusiness(2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B383C3-4CF4-42BB-A93F-E940D6CF5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PresentationPro_BigBusiness(2)</Template>
  <TotalTime>0</TotalTime>
  <Words>517</Words>
  <Application>Microsoft Office PowerPoint</Application>
  <PresentationFormat>Экран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PresentationPro_BigBusiness(2)</vt:lpstr>
      <vt:lpstr> Естонська Республіка</vt:lpstr>
      <vt:lpstr>Презентация PowerPoint</vt:lpstr>
      <vt:lpstr>Презентация PowerPoint</vt:lpstr>
      <vt:lpstr>Презентация PowerPoint</vt:lpstr>
      <vt:lpstr>Демократія</vt:lpstr>
      <vt:lpstr>Здоров'я, освіта та екологія</vt:lpstr>
      <vt:lpstr>Економіка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2014-01-26T14:42:14Z</dcterms:created>
  <dcterms:modified xsi:type="dcterms:W3CDTF">2014-01-26T22:24:35Z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TC102413829990</vt:lpwstr>
  </property>
</Properties>
</file>