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13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14" r:id="rId25"/>
    <p:sldId id="278" r:id="rId26"/>
    <p:sldId id="279" r:id="rId27"/>
    <p:sldId id="315" r:id="rId28"/>
  </p:sldIdLst>
  <p:sldSz cx="121904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H="1">
            <a:off x="1523802" y="-762000"/>
            <a:ext cx="10666611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H="1">
            <a:off x="2133322" y="-762000"/>
            <a:ext cx="10057091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943600"/>
            <a:ext cx="12204110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 flipV="1">
            <a:off x="0" y="3048000"/>
            <a:ext cx="11784066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 flipV="1">
            <a:off x="-1" y="3021106"/>
            <a:ext cx="11110691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770" y="2571745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059" y="4071942"/>
            <a:ext cx="8533289" cy="642942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943600"/>
            <a:ext cx="12204110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0" y="3048000"/>
            <a:ext cx="11784066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54DA-197C-42E2-B40E-65295D53AF53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H="1">
            <a:off x="1523802" y="-762000"/>
            <a:ext cx="10666611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H="1">
            <a:off x="2133322" y="-762000"/>
            <a:ext cx="10057091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 flipV="1">
            <a:off x="-1" y="3021106"/>
            <a:ext cx="11110691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Business Communication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Company Name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>
    <p:fade thruBlk="1"/>
  </p:transition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Глобальн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 проблеми людства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Підготувала </a:t>
            </a:r>
            <a:r>
              <a:rPr lang="uk-UA" dirty="0" err="1" smtClean="0"/>
              <a:t>ученмця</a:t>
            </a:r>
            <a:r>
              <a:rPr lang="uk-UA" dirty="0" smtClean="0"/>
              <a:t> 11-Б класу </a:t>
            </a:r>
            <a:r>
              <a:rPr lang="uk-UA" dirty="0" err="1" smtClean="0"/>
              <a:t>Оренбургська</a:t>
            </a:r>
            <a:r>
              <a:rPr lang="uk-UA" dirty="0" smtClean="0"/>
              <a:t> Марина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Дослідники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виділяють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декілька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причин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виникнення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воєн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62558" y="1600201"/>
            <a:ext cx="11809312" cy="326896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2400" dirty="0" err="1" smtClean="0"/>
              <a:t>психолого-біологічна</a:t>
            </a:r>
            <a:r>
              <a:rPr lang="ru-RU" sz="2400" dirty="0" smtClean="0"/>
              <a:t>, суть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полягає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природі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агресивність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суперництво</a:t>
            </a:r>
            <a:r>
              <a:rPr lang="ru-RU" sz="2400" dirty="0" smtClean="0"/>
              <a:t>, </a:t>
            </a:r>
            <a:r>
              <a:rPr lang="ru-RU" sz="2400" dirty="0" err="1" smtClean="0"/>
              <a:t>недовіра</a:t>
            </a:r>
            <a:r>
              <a:rPr lang="ru-RU" sz="2400" dirty="0" smtClean="0"/>
              <a:t>, потреба в </a:t>
            </a:r>
            <a:r>
              <a:rPr lang="ru-RU" sz="2400" dirty="0" err="1" smtClean="0"/>
              <a:t>гострих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відчуттях</a:t>
            </a:r>
            <a:r>
              <a:rPr lang="ru-RU" sz="2400" dirty="0" smtClean="0"/>
              <a:t>;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dirty="0" err="1" smtClean="0"/>
              <a:t>необхідність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нарощуванні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потужності</a:t>
            </a:r>
            <a:r>
              <a:rPr lang="ru-RU" sz="2400" dirty="0" smtClean="0"/>
              <a:t> – </a:t>
            </a:r>
            <a:r>
              <a:rPr lang="ru-RU" sz="2400" dirty="0" err="1" smtClean="0"/>
              <a:t>озброєна</a:t>
            </a:r>
            <a:r>
              <a:rPr lang="ru-RU" sz="2400" dirty="0" smtClean="0"/>
              <a:t> держава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захистити</a:t>
            </a:r>
            <a:r>
              <a:rPr lang="ru-RU" sz="2400" dirty="0" smtClean="0"/>
              <a:t> себе та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</a:t>
            </a:r>
            <a:r>
              <a:rPr lang="ru-RU" sz="2400" dirty="0" smtClean="0"/>
              <a:t>. З такою державою </a:t>
            </a:r>
            <a:r>
              <a:rPr lang="ru-RU" sz="2400" dirty="0" err="1" smtClean="0"/>
              <a:t>рахуватимуться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;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dirty="0" err="1" smtClean="0"/>
              <a:t>прагнення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захопити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їхніми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природними</a:t>
            </a:r>
            <a:r>
              <a:rPr lang="ru-RU" sz="2400" dirty="0" smtClean="0"/>
              <a:t> ресурсами, </a:t>
            </a:r>
            <a:r>
              <a:rPr lang="ru-RU" sz="2400" dirty="0" err="1" smtClean="0"/>
              <a:t>населенням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господарством</a:t>
            </a:r>
            <a:r>
              <a:rPr lang="ru-RU" sz="2400" dirty="0" smtClean="0"/>
              <a:t>. </a:t>
            </a:r>
            <a:r>
              <a:rPr lang="ru-RU" sz="2400" dirty="0" err="1" smtClean="0"/>
              <a:t>Відомо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</a:t>
            </a:r>
            <a:r>
              <a:rPr lang="ru-RU" sz="2400" dirty="0" err="1" smtClean="0"/>
              <a:t>обмежена</a:t>
            </a:r>
            <a:r>
              <a:rPr lang="ru-RU" sz="2400" dirty="0" smtClean="0"/>
              <a:t>, а </a:t>
            </a:r>
            <a:r>
              <a:rPr lang="ru-RU" sz="2400" dirty="0" err="1" smtClean="0"/>
              <a:t>чисельність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неухильно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зростає</a:t>
            </a:r>
            <a:r>
              <a:rPr lang="ru-RU" sz="2400" dirty="0" smtClean="0"/>
              <a:t>. </a:t>
            </a:r>
          </a:p>
          <a:p>
            <a:pPr algn="ctr">
              <a:buFont typeface="Wingdings" pitchFamily="2" charset="2"/>
              <a:buChar char="ü"/>
            </a:pP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51191" y="1124744"/>
            <a:ext cx="5629702" cy="3412975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Отже</a:t>
            </a:r>
            <a:r>
              <a:rPr lang="ru-RU" sz="2400" dirty="0" smtClean="0"/>
              <a:t>,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воєннимии</a:t>
            </a:r>
            <a:r>
              <a:rPr lang="ru-RU" sz="2400" dirty="0" smtClean="0"/>
              <a:t> (</a:t>
            </a:r>
            <a:r>
              <a:rPr lang="ru-RU" sz="2400" dirty="0" err="1" smtClean="0"/>
              <a:t>каральними</a:t>
            </a:r>
            <a:r>
              <a:rPr lang="ru-RU" sz="2400" dirty="0" smtClean="0"/>
              <a:t>) заходами,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«</a:t>
            </a:r>
            <a:r>
              <a:rPr lang="ru-RU" sz="2400" dirty="0" err="1" smtClean="0"/>
              <a:t>гуманними</a:t>
            </a:r>
            <a:r>
              <a:rPr lang="ru-RU" sz="2400" dirty="0" smtClean="0"/>
              <a:t>» </a:t>
            </a:r>
            <a:r>
              <a:rPr lang="ru-RU" sz="2400" dirty="0" err="1" smtClean="0"/>
              <a:t>економічними</a:t>
            </a:r>
            <a:r>
              <a:rPr lang="ru-RU" sz="2400" dirty="0" smtClean="0"/>
              <a:t> методами, </a:t>
            </a:r>
            <a:r>
              <a:rPr lang="ru-RU" sz="2400" dirty="0" err="1" smtClean="0"/>
              <a:t>спричиняючи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недоїдання</a:t>
            </a:r>
            <a:r>
              <a:rPr lang="ru-RU" sz="2400" dirty="0" smtClean="0"/>
              <a:t>, голод, </a:t>
            </a:r>
            <a:r>
              <a:rPr lang="ru-RU" sz="2400" dirty="0" err="1" smtClean="0"/>
              <a:t>хвороби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вимирання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бмж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606" y="692696"/>
            <a:ext cx="5241776" cy="4088312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Політична напруженість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Содержимое 3" descr="image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02718" y="1124744"/>
            <a:ext cx="9000400" cy="5486518"/>
          </a:xfrm>
        </p:spPr>
      </p:pic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епоху</a:t>
            </a:r>
            <a:r>
              <a:rPr lang="ru-RU" sz="2400" dirty="0" smtClean="0"/>
              <a:t> «</a:t>
            </a:r>
            <a:r>
              <a:rPr lang="ru-RU" sz="2400" dirty="0" err="1" smtClean="0"/>
              <a:t>холодної</a:t>
            </a:r>
            <a:r>
              <a:rPr lang="ru-RU" sz="2400" dirty="0" smtClean="0"/>
              <a:t>» </a:t>
            </a:r>
            <a:r>
              <a:rPr lang="ru-RU" sz="2400" dirty="0" err="1" smtClean="0"/>
              <a:t>війни</a:t>
            </a:r>
            <a:r>
              <a:rPr lang="ru-RU" sz="2400" dirty="0" smtClean="0"/>
              <a:t> </a:t>
            </a:r>
            <a:r>
              <a:rPr lang="ru-RU" sz="2400" dirty="0" err="1" smtClean="0"/>
              <a:t>панувала</a:t>
            </a:r>
            <a:r>
              <a:rPr lang="ru-RU" sz="2400" dirty="0" smtClean="0"/>
              <a:t> доктрина ядерного </a:t>
            </a:r>
            <a:r>
              <a:rPr lang="ru-RU" sz="2400" dirty="0" err="1" smtClean="0"/>
              <a:t>стримування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стабільності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безпеки</a:t>
            </a:r>
            <a:r>
              <a:rPr lang="ru-RU" sz="2400" dirty="0" smtClean="0"/>
              <a:t> держав.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ядерною </a:t>
            </a:r>
            <a:r>
              <a:rPr lang="ru-RU" sz="2400" dirty="0" err="1" smtClean="0"/>
              <a:t>стримуванням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різновид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політики</a:t>
            </a:r>
            <a:r>
              <a:rPr lang="ru-RU" sz="2400" dirty="0" smtClean="0"/>
              <a:t> держав в </a:t>
            </a:r>
            <a:r>
              <a:rPr lang="ru-RU" sz="2400" dirty="0" err="1" smtClean="0"/>
              <a:t>цілях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небезпеки</a:t>
            </a:r>
            <a:r>
              <a:rPr lang="ru-RU" sz="2400" dirty="0" smtClean="0"/>
              <a:t>, активного </a:t>
            </a:r>
            <a:r>
              <a:rPr lang="ru-RU" sz="2400" dirty="0" err="1" smtClean="0"/>
              <a:t>стримування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агресора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спроб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розв'язування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</a:t>
            </a:r>
            <a:r>
              <a:rPr lang="ru-RU" sz="2400" dirty="0" smtClean="0"/>
              <a:t>. У </a:t>
            </a:r>
            <a:r>
              <a:rPr lang="ru-RU" sz="2400" dirty="0" err="1" smtClean="0"/>
              <a:t>сучасному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багатополярності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декількох</a:t>
            </a:r>
            <a:r>
              <a:rPr lang="ru-RU" sz="2400" dirty="0" smtClean="0"/>
              <a:t> держав </a:t>
            </a:r>
            <a:r>
              <a:rPr lang="ru-RU" sz="2400" dirty="0" err="1" smtClean="0"/>
              <a:t>з</a:t>
            </a:r>
            <a:r>
              <a:rPr lang="ru-RU" sz="2400" dirty="0" smtClean="0"/>
              <a:t> ядерною </a:t>
            </a:r>
            <a:r>
              <a:rPr lang="ru-RU" sz="2400" dirty="0" err="1" smtClean="0"/>
              <a:t>зброєю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стримування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Побудова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без’ядерного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даний</a:t>
            </a:r>
            <a:r>
              <a:rPr lang="ru-RU" sz="2400" dirty="0" smtClean="0"/>
              <a:t> час нереальна, тому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залишатиметься</a:t>
            </a:r>
            <a:r>
              <a:rPr lang="ru-RU" sz="2400" dirty="0" smtClean="0"/>
              <a:t> одним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політики</a:t>
            </a:r>
            <a:r>
              <a:rPr lang="ru-RU" sz="2400" dirty="0" smtClean="0"/>
              <a:t> в </a:t>
            </a:r>
            <a:r>
              <a:rPr lang="ru-RU" sz="2400" dirty="0" err="1" smtClean="0"/>
              <a:t>досяжному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майбутньому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сучасному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багатополярності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декількох</a:t>
            </a:r>
            <a:r>
              <a:rPr lang="ru-RU" sz="2400" dirty="0" smtClean="0"/>
              <a:t> держав </a:t>
            </a:r>
            <a:r>
              <a:rPr lang="ru-RU" sz="2400" dirty="0" err="1" smtClean="0"/>
              <a:t>з</a:t>
            </a:r>
            <a:r>
              <a:rPr lang="ru-RU" sz="2400" dirty="0" smtClean="0"/>
              <a:t> ядерною </a:t>
            </a:r>
            <a:r>
              <a:rPr lang="ru-RU" sz="2400" dirty="0" err="1" smtClean="0"/>
              <a:t>зброєю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стримування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Побудова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без’ядерного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даний</a:t>
            </a:r>
            <a:r>
              <a:rPr lang="ru-RU" sz="2400" dirty="0" smtClean="0"/>
              <a:t> час нереальна, тому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залишатиметься</a:t>
            </a:r>
            <a:r>
              <a:rPr lang="ru-RU" sz="2400" dirty="0" smtClean="0"/>
              <a:t> одним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політики</a:t>
            </a:r>
            <a:r>
              <a:rPr lang="ru-RU" sz="2400" dirty="0" smtClean="0"/>
              <a:t> в </a:t>
            </a:r>
            <a:r>
              <a:rPr lang="ru-RU" sz="2400" dirty="0" err="1" smtClean="0"/>
              <a:t>досяжному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майбутньому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гелікоптер</a:t>
            </a:r>
            <a:endParaRPr lang="ru-RU" dirty="0"/>
          </a:p>
        </p:txBody>
      </p:sp>
      <p:pic>
        <p:nvPicPr>
          <p:cNvPr id="7" name="Рисунок 6" descr="image00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179" r="6179"/>
          <a:stretch>
            <a:fillRect/>
          </a:stretch>
        </p:blipFill>
        <p:spPr>
          <a:xfrm>
            <a:off x="3142878" y="612775"/>
            <a:ext cx="6416760" cy="41148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Негативним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</a:t>
            </a:r>
            <a:r>
              <a:rPr lang="ru-RU" sz="2400" dirty="0" smtClean="0"/>
              <a:t> </a:t>
            </a:r>
            <a:r>
              <a:rPr lang="ru-RU" sz="2400" dirty="0" err="1" smtClean="0"/>
              <a:t>мілітаризації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потужності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економіку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суспільство</a:t>
            </a:r>
            <a:r>
              <a:rPr lang="ru-RU" sz="2400" dirty="0" smtClean="0"/>
              <a:t> в </a:t>
            </a:r>
            <a:r>
              <a:rPr lang="ru-RU" sz="2400" dirty="0" err="1" smtClean="0"/>
              <a:t>цілому</a:t>
            </a:r>
            <a:r>
              <a:rPr lang="ru-RU" sz="2400" dirty="0" smtClean="0"/>
              <a:t>. </a:t>
            </a:r>
            <a:r>
              <a:rPr lang="ru-RU" sz="2400" dirty="0" err="1" smtClean="0"/>
              <a:t>Щороку</a:t>
            </a:r>
            <a:r>
              <a:rPr lang="ru-RU" sz="2400" dirty="0" smtClean="0"/>
              <a:t> в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військові</a:t>
            </a:r>
            <a:r>
              <a:rPr lang="ru-RU" sz="2400" dirty="0" smtClean="0"/>
              <a:t> потреби </a:t>
            </a:r>
            <a:r>
              <a:rPr lang="ru-RU" sz="2400" dirty="0" err="1" smtClean="0"/>
              <a:t>витрачається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1 </a:t>
            </a:r>
            <a:r>
              <a:rPr lang="ru-RU" sz="2400" dirty="0" err="1" smtClean="0"/>
              <a:t>трлн</a:t>
            </a:r>
            <a:r>
              <a:rPr lang="ru-RU" sz="2400" dirty="0" smtClean="0"/>
              <a:t> дол.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половину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</a:t>
            </a:r>
            <a:r>
              <a:rPr lang="ru-RU" sz="2400" dirty="0" smtClean="0"/>
              <a:t> </a:t>
            </a:r>
            <a:r>
              <a:rPr lang="ru-RU" sz="2400" dirty="0" err="1" smtClean="0"/>
              <a:t>несуть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дві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 – США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Росія</a:t>
            </a:r>
            <a:r>
              <a:rPr lang="ru-RU" sz="2400" dirty="0" smtClean="0"/>
              <a:t>. В </a:t>
            </a:r>
            <a:r>
              <a:rPr lang="ru-RU" sz="2400" dirty="0" err="1" smtClean="0"/>
              <a:t>деяких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країнах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перевищують</a:t>
            </a:r>
            <a:r>
              <a:rPr lang="ru-RU" sz="2400" dirty="0" smtClean="0"/>
              <a:t> 1/10 </a:t>
            </a:r>
            <a:r>
              <a:rPr lang="ru-RU" sz="2400" dirty="0" err="1" smtClean="0"/>
              <a:t>їхнього</a:t>
            </a:r>
            <a:r>
              <a:rPr lang="ru-RU" sz="2400" dirty="0" smtClean="0"/>
              <a:t> ВВП,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 в тих,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втягнуті</a:t>
            </a:r>
            <a:r>
              <a:rPr lang="ru-RU" sz="2400" dirty="0" smtClean="0"/>
              <a:t> у </a:t>
            </a:r>
            <a:r>
              <a:rPr lang="ru-RU" sz="2400" dirty="0" err="1" smtClean="0"/>
              <a:t>воєнне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протистояння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Північна</a:t>
            </a:r>
            <a:r>
              <a:rPr lang="ru-RU" sz="2400" dirty="0" smtClean="0"/>
              <a:t> Корея, </a:t>
            </a:r>
            <a:r>
              <a:rPr lang="ru-RU" sz="2400" dirty="0" err="1" smtClean="0"/>
              <a:t>більшість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Перської</a:t>
            </a:r>
            <a:r>
              <a:rPr lang="ru-RU" sz="2400" dirty="0" smtClean="0"/>
              <a:t> затоки та </a:t>
            </a:r>
            <a:r>
              <a:rPr lang="ru-RU" sz="2400" dirty="0" err="1" smtClean="0"/>
              <a:t>ін</a:t>
            </a:r>
            <a:r>
              <a:rPr lang="ru-RU" sz="2400" dirty="0" smtClean="0"/>
              <a:t>.). 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небагаті</a:t>
            </a:r>
            <a:r>
              <a:rPr lang="ru-RU" sz="2400" dirty="0" smtClean="0"/>
              <a:t> по доходу на душу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вкладають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військову</a:t>
            </a:r>
            <a:r>
              <a:rPr lang="ru-RU" sz="2400" dirty="0" smtClean="0"/>
              <a:t> сферу,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в </a:t>
            </a:r>
            <a:r>
              <a:rPr lang="ru-RU" sz="2400" dirty="0" err="1" smtClean="0"/>
              <a:t>соціальну</a:t>
            </a:r>
            <a:r>
              <a:rPr lang="ru-RU" sz="2400" dirty="0" smtClean="0"/>
              <a:t>,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 Китай, Пакистан, </a:t>
            </a:r>
            <a:r>
              <a:rPr lang="ru-RU" sz="2400" dirty="0" err="1" smtClean="0"/>
              <a:t>Іран</a:t>
            </a:r>
            <a:r>
              <a:rPr lang="ru-RU" sz="2400" dirty="0" smtClean="0"/>
              <a:t>, </a:t>
            </a:r>
            <a:r>
              <a:rPr lang="ru-RU" sz="2400" dirty="0" err="1" smtClean="0"/>
              <a:t>Ірак</a:t>
            </a:r>
            <a:r>
              <a:rPr lang="ru-RU" sz="2400" dirty="0" smtClean="0"/>
              <a:t>, </a:t>
            </a:r>
            <a:r>
              <a:rPr lang="ru-RU" sz="2400" dirty="0" err="1" smtClean="0"/>
              <a:t>Сирія</a:t>
            </a:r>
            <a:r>
              <a:rPr lang="ru-RU" sz="2400" dirty="0" smtClean="0"/>
              <a:t>, Куба, </a:t>
            </a:r>
            <a:r>
              <a:rPr lang="ru-RU" sz="2400" dirty="0" err="1" smtClean="0"/>
              <a:t>В'єтнам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</a:t>
            </a:r>
            <a:r>
              <a:rPr lang="ru-RU" sz="2400" dirty="0" smtClean="0"/>
              <a:t>. На </a:t>
            </a:r>
            <a:r>
              <a:rPr lang="ru-RU" sz="2400" dirty="0" err="1" smtClean="0"/>
              <a:t>задоволення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попиту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послуги</a:t>
            </a:r>
            <a:r>
              <a:rPr lang="ru-RU" sz="2400" dirty="0" smtClean="0"/>
              <a:t>, за </a:t>
            </a:r>
            <a:r>
              <a:rPr lang="ru-RU" sz="2400" dirty="0" err="1" smtClean="0"/>
              <a:t>оцінкою</a:t>
            </a:r>
            <a:r>
              <a:rPr lang="ru-RU" sz="2400" dirty="0" smtClean="0"/>
              <a:t> ЮНЕСКО,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50 </a:t>
            </a:r>
            <a:r>
              <a:rPr lang="ru-RU" sz="2400" dirty="0" err="1" smtClean="0"/>
              <a:t>млн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, в </a:t>
            </a:r>
            <a:r>
              <a:rPr lang="ru-RU" sz="2400" dirty="0" err="1" smtClean="0"/>
              <a:t>розробках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військового</a:t>
            </a:r>
            <a:r>
              <a:rPr lang="ru-RU" sz="2400" dirty="0" smtClean="0"/>
              <a:t> характеру </a:t>
            </a:r>
            <a:r>
              <a:rPr lang="ru-RU" sz="2400" dirty="0" err="1" smtClean="0"/>
              <a:t>беруть</a:t>
            </a:r>
            <a:r>
              <a:rPr lang="ru-RU" sz="2400" dirty="0" smtClean="0"/>
              <a:t> участь </a:t>
            </a:r>
            <a:r>
              <a:rPr lang="ru-RU" sz="2400" dirty="0" err="1" smtClean="0"/>
              <a:t>півмільйона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конструкторів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1/5 </a:t>
            </a:r>
            <a:r>
              <a:rPr lang="ru-RU" sz="2400" dirty="0" err="1" smtClean="0"/>
              <a:t>науковців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Спеціальний</a:t>
            </a:r>
            <a:r>
              <a:rPr lang="ru-RU" dirty="0" smtClean="0"/>
              <a:t> </a:t>
            </a:r>
            <a:r>
              <a:rPr lang="ru-RU" dirty="0" err="1" smtClean="0"/>
              <a:t>підрозділ</a:t>
            </a:r>
            <a:r>
              <a:rPr lang="ru-RU" dirty="0" smtClean="0"/>
              <a:t> по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тероризмом</a:t>
            </a:r>
            <a:r>
              <a:rPr lang="ru-RU" dirty="0" smtClean="0"/>
              <a:t>. США</a:t>
            </a:r>
            <a:endParaRPr lang="ru-RU" dirty="0"/>
          </a:p>
        </p:txBody>
      </p:sp>
      <p:pic>
        <p:nvPicPr>
          <p:cNvPr id="9" name="Рисунок 8" descr="image01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788" r="4788"/>
          <a:stretch>
            <a:fillRect/>
          </a:stretch>
        </p:blipFill>
        <p:spPr>
          <a:xfrm>
            <a:off x="2782838" y="612775"/>
            <a:ext cx="6128728" cy="4055505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Особливо </a:t>
            </a:r>
            <a:r>
              <a:rPr lang="ru-RU" sz="2400" dirty="0" err="1" smtClean="0"/>
              <a:t>велику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небезпеку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арсенали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зброї</a:t>
            </a:r>
            <a:r>
              <a:rPr lang="ru-RU" sz="2400" dirty="0" smtClean="0"/>
              <a:t>. </a:t>
            </a:r>
            <a:r>
              <a:rPr lang="ru-RU" sz="2400" dirty="0" err="1" smtClean="0"/>
              <a:t>Ядерну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5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– </a:t>
            </a:r>
            <a:r>
              <a:rPr lang="ru-RU" sz="2400" dirty="0" err="1" smtClean="0"/>
              <a:t>членів</a:t>
            </a:r>
            <a:r>
              <a:rPr lang="ru-RU" sz="2400" dirty="0" smtClean="0"/>
              <a:t> «ядерного клубу»: США, </a:t>
            </a:r>
            <a:r>
              <a:rPr lang="ru-RU" sz="2400" dirty="0" err="1" smtClean="0"/>
              <a:t>Росія</a:t>
            </a:r>
            <a:r>
              <a:rPr lang="ru-RU" sz="2400" dirty="0" smtClean="0"/>
              <a:t>, </a:t>
            </a:r>
            <a:r>
              <a:rPr lang="ru-RU" sz="2400" dirty="0" err="1" smtClean="0"/>
              <a:t>Франція</a:t>
            </a:r>
            <a:r>
              <a:rPr lang="ru-RU" sz="2400" dirty="0" smtClean="0"/>
              <a:t>, Велика </a:t>
            </a:r>
            <a:r>
              <a:rPr lang="ru-RU" sz="2400" dirty="0" err="1" smtClean="0"/>
              <a:t>Британія</a:t>
            </a:r>
            <a:r>
              <a:rPr lang="ru-RU" sz="2400" dirty="0" smtClean="0"/>
              <a:t>, Китай. </a:t>
            </a:r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дві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по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десятків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тисяч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зарядів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останні</a:t>
            </a:r>
            <a:r>
              <a:rPr lang="ru-RU" sz="2400" dirty="0" smtClean="0"/>
              <a:t> – до </a:t>
            </a:r>
            <a:r>
              <a:rPr lang="ru-RU" sz="2400" dirty="0" err="1" smtClean="0"/>
              <a:t>однієї</a:t>
            </a:r>
            <a:r>
              <a:rPr lang="ru-RU" sz="2400" dirty="0" smtClean="0"/>
              <a:t> </a:t>
            </a:r>
            <a:r>
              <a:rPr lang="ru-RU" sz="2400" dirty="0" err="1" smtClean="0"/>
              <a:t>тисячі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зарядів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кожна</a:t>
            </a:r>
            <a:r>
              <a:rPr lang="ru-RU" sz="2400" dirty="0" smtClean="0"/>
              <a:t>. </a:t>
            </a:r>
            <a:r>
              <a:rPr lang="ru-RU" sz="2400" dirty="0" err="1" smtClean="0"/>
              <a:t>Крім</a:t>
            </a:r>
            <a:r>
              <a:rPr lang="ru-RU" sz="2400" dirty="0" smtClean="0"/>
              <a:t> того, </a:t>
            </a:r>
            <a:r>
              <a:rPr lang="ru-RU" sz="2400" dirty="0" err="1" smtClean="0"/>
              <a:t>ядерний</a:t>
            </a:r>
            <a:r>
              <a:rPr lang="ru-RU" sz="2400" dirty="0" smtClean="0"/>
              <a:t> арсенал </a:t>
            </a:r>
            <a:r>
              <a:rPr lang="ru-RU" sz="2400" dirty="0" err="1" smtClean="0"/>
              <a:t>є</a:t>
            </a:r>
            <a:r>
              <a:rPr lang="ru-RU" sz="2400" dirty="0" smtClean="0"/>
              <a:t> у так </a:t>
            </a:r>
            <a:r>
              <a:rPr lang="ru-RU" sz="2400" dirty="0" err="1" smtClean="0"/>
              <a:t>званих</a:t>
            </a:r>
            <a:r>
              <a:rPr lang="ru-RU" sz="2400" dirty="0" smtClean="0"/>
              <a:t> «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ядерних</a:t>
            </a:r>
            <a:r>
              <a:rPr lang="ru-RU" sz="2400" dirty="0" smtClean="0"/>
              <a:t> держав» – </a:t>
            </a:r>
            <a:r>
              <a:rPr lang="ru-RU" sz="2400" dirty="0" err="1" smtClean="0"/>
              <a:t>Індії</a:t>
            </a:r>
            <a:r>
              <a:rPr lang="ru-RU" sz="2400" dirty="0" smtClean="0"/>
              <a:t>, Пакистану, </a:t>
            </a:r>
            <a:r>
              <a:rPr lang="ru-RU" sz="2400" dirty="0" err="1" smtClean="0"/>
              <a:t>Північної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Кореї</a:t>
            </a:r>
            <a:r>
              <a:rPr lang="ru-RU" sz="2400" dirty="0" smtClean="0"/>
              <a:t>, </a:t>
            </a:r>
            <a:r>
              <a:rPr lang="ru-RU" sz="2400" dirty="0" err="1" smtClean="0"/>
              <a:t>Ізраїлю</a:t>
            </a:r>
            <a:r>
              <a:rPr lang="ru-RU" sz="2400" dirty="0" smtClean="0"/>
              <a:t> (формально не </a:t>
            </a:r>
            <a:r>
              <a:rPr lang="ru-RU" sz="2400" dirty="0" err="1" smtClean="0"/>
              <a:t>визнає</a:t>
            </a:r>
            <a:r>
              <a:rPr lang="ru-RU" sz="2400" dirty="0" smtClean="0"/>
              <a:t>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зброї</a:t>
            </a:r>
            <a:r>
              <a:rPr lang="ru-RU" sz="2400" dirty="0" smtClean="0"/>
              <a:t>), </a:t>
            </a:r>
            <a:r>
              <a:rPr lang="ru-RU" sz="2400" dirty="0" err="1" smtClean="0"/>
              <a:t>Лівії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Ірану</a:t>
            </a:r>
            <a:r>
              <a:rPr lang="ru-RU" sz="2400" dirty="0" smtClean="0"/>
              <a:t> (</a:t>
            </a:r>
            <a:r>
              <a:rPr lang="ru-RU" sz="2400" dirty="0" err="1" smtClean="0"/>
              <a:t>працюють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ядерними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програмами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На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різнобічна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небувалого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розмаху</a:t>
            </a:r>
            <a:r>
              <a:rPr lang="ru-RU" sz="2400" dirty="0" smtClean="0"/>
              <a:t>, </a:t>
            </a:r>
            <a:r>
              <a:rPr lang="ru-RU" sz="2400" dirty="0" err="1" smtClean="0"/>
              <a:t>охопивши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всю </a:t>
            </a:r>
            <a:r>
              <a:rPr lang="ru-RU" sz="2400" dirty="0" err="1" smtClean="0"/>
              <a:t>земну</a:t>
            </a:r>
            <a:r>
              <a:rPr lang="ru-RU" sz="2400" dirty="0" smtClean="0"/>
              <a:t> кулю. </a:t>
            </a:r>
            <a:r>
              <a:rPr lang="ru-RU" sz="2400" dirty="0" err="1" smtClean="0"/>
              <a:t>Космічні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практично </a:t>
            </a:r>
            <a:r>
              <a:rPr lang="ru-RU" sz="2400" dirty="0" err="1" smtClean="0"/>
              <a:t>миттєво</a:t>
            </a:r>
            <a:r>
              <a:rPr lang="ru-RU" sz="2400" dirty="0" smtClean="0"/>
              <a:t> </a:t>
            </a:r>
            <a:r>
              <a:rPr lang="ru-RU" sz="2400" dirty="0" err="1" smtClean="0"/>
              <a:t>зв'язатися</a:t>
            </a:r>
            <a:r>
              <a:rPr lang="ru-RU" sz="2400" dirty="0" smtClean="0"/>
              <a:t> по телефону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будь-якою</a:t>
            </a:r>
            <a:r>
              <a:rPr lang="ru-RU" sz="2400" dirty="0" smtClean="0"/>
              <a:t> точкою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, а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Антарктиді</a:t>
            </a:r>
            <a:r>
              <a:rPr lang="ru-RU" sz="2400" dirty="0" smtClean="0"/>
              <a:t>. </a:t>
            </a:r>
            <a:r>
              <a:rPr lang="ru-RU" sz="2400" dirty="0" err="1" smtClean="0"/>
              <a:t>Балістичними</a:t>
            </a:r>
            <a:r>
              <a:rPr lang="ru-RU" sz="2400" dirty="0" smtClean="0"/>
              <a:t> ракетами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уразити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будь-яку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ціль</a:t>
            </a:r>
            <a:r>
              <a:rPr lang="ru-RU" sz="2400" dirty="0" smtClean="0"/>
              <a:t>, де б вона не </a:t>
            </a:r>
            <a:r>
              <a:rPr lang="ru-RU" sz="2400" dirty="0" err="1" smtClean="0"/>
              <a:t>знаходилася</a:t>
            </a:r>
            <a:r>
              <a:rPr lang="ru-RU" sz="2400" dirty="0" smtClean="0"/>
              <a:t>. </a:t>
            </a:r>
            <a:r>
              <a:rPr lang="ru-RU" sz="2400" dirty="0" err="1" smtClean="0"/>
              <a:t>Жодна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уникнути</a:t>
            </a:r>
            <a:r>
              <a:rPr lang="ru-RU" sz="2400" dirty="0" smtClean="0"/>
              <a:t> того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інститутів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Отже</a:t>
            </a:r>
            <a:r>
              <a:rPr lang="ru-RU" sz="2400" dirty="0" smtClean="0"/>
              <a:t>, </a:t>
            </a:r>
            <a:r>
              <a:rPr lang="ru-RU" sz="2400" dirty="0" err="1" smtClean="0"/>
              <a:t>цілий</a:t>
            </a:r>
            <a:r>
              <a:rPr lang="ru-RU" sz="2400" dirty="0" smtClean="0"/>
              <a:t> ряд проблем,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виникають</a:t>
            </a:r>
            <a:r>
              <a:rPr lang="ru-RU" sz="2400" dirty="0" smtClean="0"/>
              <a:t> перед </a:t>
            </a:r>
            <a:r>
              <a:rPr lang="ru-RU" sz="2400" dirty="0" err="1" smtClean="0"/>
              <a:t>людством</a:t>
            </a:r>
            <a:r>
              <a:rPr lang="ru-RU" sz="2400" dirty="0" smtClean="0"/>
              <a:t>, </a:t>
            </a:r>
            <a:r>
              <a:rPr lang="ru-RU" sz="2400" dirty="0" err="1" smtClean="0"/>
              <a:t>охоплюють</a:t>
            </a:r>
            <a:r>
              <a:rPr lang="ru-RU" sz="2400" dirty="0" smtClean="0"/>
              <a:t> всю </a:t>
            </a:r>
            <a:r>
              <a:rPr lang="ru-RU" sz="2400" dirty="0" err="1" smtClean="0"/>
              <a:t>земну</a:t>
            </a:r>
            <a:r>
              <a:rPr lang="ru-RU" sz="2400" dirty="0" smtClean="0"/>
              <a:t> кулю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ближній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космічний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простір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доставлена до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трансконтинентальними</a:t>
            </a:r>
            <a:r>
              <a:rPr lang="ru-RU" sz="2400" dirty="0" smtClean="0"/>
              <a:t> ракетами,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запускаються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стаціонарних</a:t>
            </a:r>
            <a:r>
              <a:rPr lang="ru-RU" sz="2400" dirty="0" smtClean="0"/>
              <a:t> установок, ракетами </a:t>
            </a:r>
            <a:r>
              <a:rPr lang="ru-RU" sz="2400" dirty="0" err="1" smtClean="0"/>
              <a:t>середнього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–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мобільних</a:t>
            </a:r>
            <a:r>
              <a:rPr lang="ru-RU" sz="2400" dirty="0" smtClean="0"/>
              <a:t> установок, ракетами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надводних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підводних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кораблів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військово-морських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флотів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бомбардувальниками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несуть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ядерні</a:t>
            </a:r>
            <a:r>
              <a:rPr lang="ru-RU" sz="2400" dirty="0" smtClean="0"/>
              <a:t> бомби.</a:t>
            </a:r>
          </a:p>
          <a:p>
            <a:r>
              <a:rPr lang="ru-RU" sz="2400" dirty="0" err="1" smtClean="0"/>
              <a:t>Найбільший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збиток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приносять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бідним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найбіднішим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країнам</a:t>
            </a:r>
            <a:r>
              <a:rPr lang="ru-RU" sz="2400" dirty="0" smtClean="0"/>
              <a:t>, тому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гроші</a:t>
            </a:r>
            <a:r>
              <a:rPr lang="ru-RU" sz="2400" dirty="0" smtClean="0"/>
              <a:t> могли б </a:t>
            </a:r>
            <a:r>
              <a:rPr lang="ru-RU" sz="2400" dirty="0" err="1" smtClean="0"/>
              <a:t>піти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сільського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будівництво</a:t>
            </a:r>
            <a:r>
              <a:rPr lang="ru-RU" sz="2400" dirty="0" smtClean="0"/>
              <a:t>, </a:t>
            </a:r>
            <a:r>
              <a:rPr lang="ru-RU" sz="2400" dirty="0" err="1" smtClean="0"/>
              <a:t>соціальні</a:t>
            </a:r>
            <a:r>
              <a:rPr lang="ru-RU" sz="2400" dirty="0" smtClean="0"/>
              <a:t> потреби, а не на </a:t>
            </a:r>
            <a:r>
              <a:rPr lang="ru-RU" sz="2400" dirty="0" err="1" smtClean="0"/>
              <a:t>закупівлю</a:t>
            </a:r>
            <a:r>
              <a:rPr lang="ru-RU" sz="2400" dirty="0" smtClean="0"/>
              <a:t> дорогого </a:t>
            </a:r>
            <a:r>
              <a:rPr lang="ru-RU" sz="2400" dirty="0" err="1" smtClean="0"/>
              <a:t>озброєння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1148680"/>
          </a:xfrm>
        </p:spPr>
        <p:txBody>
          <a:bodyPr/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Великою </a:t>
            </a:r>
            <a:r>
              <a:rPr lang="ru-RU" dirty="0" err="1" smtClean="0"/>
              <a:t>Британією</a:t>
            </a:r>
            <a:r>
              <a:rPr lang="ru-RU" dirty="0" smtClean="0"/>
              <a:t> та Аргентиною за </a:t>
            </a:r>
            <a:r>
              <a:rPr lang="ru-RU" dirty="0" err="1" smtClean="0"/>
              <a:t>Фолклендські</a:t>
            </a:r>
            <a:r>
              <a:rPr lang="ru-RU" dirty="0" smtClean="0"/>
              <a:t> (</a:t>
            </a:r>
            <a:r>
              <a:rPr lang="ru-RU" dirty="0" err="1" smtClean="0"/>
              <a:t>Мальвінські</a:t>
            </a:r>
            <a:r>
              <a:rPr lang="ru-RU" dirty="0" smtClean="0"/>
              <a:t>) </a:t>
            </a:r>
            <a:r>
              <a:rPr lang="ru-RU" dirty="0" err="1" smtClean="0"/>
              <a:t>острови</a:t>
            </a:r>
            <a:r>
              <a:rPr lang="ru-RU" dirty="0" smtClean="0"/>
              <a:t>, 1982 </a:t>
            </a:r>
            <a:r>
              <a:rPr lang="ru-RU" dirty="0" err="1" smtClean="0"/>
              <a:t>рік</a:t>
            </a:r>
            <a:endParaRPr lang="ru-RU" dirty="0"/>
          </a:p>
        </p:txBody>
      </p:sp>
      <p:pic>
        <p:nvPicPr>
          <p:cNvPr id="7" name="Рисунок 6" descr="image0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05" b="105"/>
          <a:stretch>
            <a:fillRect/>
          </a:stretch>
        </p:blipFill>
        <p:spPr>
          <a:xfrm>
            <a:off x="2638822" y="612775"/>
            <a:ext cx="7064832" cy="41148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На </a:t>
            </a:r>
            <a:r>
              <a:rPr lang="ru-RU" sz="2400" dirty="0" err="1" smtClean="0"/>
              <a:t>світовий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ринок</a:t>
            </a:r>
            <a:r>
              <a:rPr lang="ru-RU" sz="2400" dirty="0" smtClean="0"/>
              <a:t> як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раніше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надходить</a:t>
            </a:r>
            <a:r>
              <a:rPr lang="ru-RU" sz="2400" dirty="0" smtClean="0"/>
              <a:t> велика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озброєння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найбільшими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експортерами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на початку XXІ ст.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США, </a:t>
            </a:r>
            <a:r>
              <a:rPr lang="ru-RU" sz="2400" dirty="0" err="1" smtClean="0"/>
              <a:t>Росія</a:t>
            </a:r>
            <a:r>
              <a:rPr lang="ru-RU" sz="2400" dirty="0" smtClean="0"/>
              <a:t>, Велика </a:t>
            </a:r>
            <a:r>
              <a:rPr lang="ru-RU" sz="2400" dirty="0" err="1" smtClean="0"/>
              <a:t>Британія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Франція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7" name="Рисунок 6" descr="foto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95006" y="2492896"/>
            <a:ext cx="2808312" cy="3851399"/>
          </a:xfrm>
          <a:prstGeom prst="rect">
            <a:avLst/>
          </a:prstGeom>
        </p:spPr>
      </p:pic>
      <p:pic>
        <p:nvPicPr>
          <p:cNvPr id="8" name="Рисунок 7" descr="arm13588545087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429000"/>
            <a:ext cx="4038600" cy="2686050"/>
          </a:xfrm>
          <a:prstGeom prst="rect">
            <a:avLst/>
          </a:prstGeom>
        </p:spPr>
      </p:pic>
      <p:pic>
        <p:nvPicPr>
          <p:cNvPr id="9" name="Рисунок 8" descr="164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46238" y="3284984"/>
            <a:ext cx="4844175" cy="2664296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мілітаризації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сфери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. З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вилучаються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великі</a:t>
            </a:r>
            <a:r>
              <a:rPr lang="ru-RU" sz="2400" dirty="0" smtClean="0"/>
              <a:t> </a:t>
            </a:r>
            <a:r>
              <a:rPr lang="ru-RU" sz="2400" dirty="0" err="1" smtClean="0"/>
              <a:t>фінансові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могли б </a:t>
            </a:r>
            <a:r>
              <a:rPr lang="ru-RU" sz="2400" dirty="0" err="1" smtClean="0"/>
              <a:t>піти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екологічних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проблем. На </a:t>
            </a:r>
            <a:r>
              <a:rPr lang="ru-RU" sz="2400" dirty="0" err="1" smtClean="0"/>
              <a:t>військові</a:t>
            </a:r>
            <a:r>
              <a:rPr lang="ru-RU" sz="2400" dirty="0" smtClean="0"/>
              <a:t> потреби </a:t>
            </a:r>
            <a:r>
              <a:rPr lang="ru-RU" sz="2400" dirty="0" err="1" smtClean="0"/>
              <a:t>витрачаються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могли б бути </a:t>
            </a:r>
            <a:r>
              <a:rPr lang="ru-RU" sz="2400" dirty="0" err="1" smtClean="0"/>
              <a:t>використані</a:t>
            </a:r>
            <a:r>
              <a:rPr lang="ru-RU" sz="2400" dirty="0" smtClean="0"/>
              <a:t> в народному </a:t>
            </a:r>
            <a:r>
              <a:rPr lang="ru-RU" sz="2400" dirty="0" err="1" smtClean="0"/>
              <a:t>господарстві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Мілітаризація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призводить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вилучення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людей,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знаходяться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арміях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доводиться </a:t>
            </a:r>
            <a:r>
              <a:rPr lang="ru-RU" sz="2400" dirty="0" err="1" smtClean="0"/>
              <a:t>утримувати</a:t>
            </a:r>
            <a:r>
              <a:rPr lang="ru-RU" sz="2400" dirty="0" smtClean="0"/>
              <a:t>.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грошей </a:t>
            </a:r>
            <a:r>
              <a:rPr lang="ru-RU" sz="2400" dirty="0" err="1" smtClean="0"/>
              <a:t>витрачається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військові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науково-дослідні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розробки</a:t>
            </a:r>
            <a:r>
              <a:rPr lang="ru-RU" sz="2400" dirty="0" smtClean="0"/>
              <a:t>. Виробництво </a:t>
            </a:r>
            <a:r>
              <a:rPr lang="ru-RU" sz="2400" dirty="0" err="1" smtClean="0"/>
              <a:t>зброї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вимагає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випробування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приводить до тяжких </a:t>
            </a:r>
            <a:r>
              <a:rPr lang="ru-RU" sz="2400" dirty="0" err="1" smtClean="0"/>
              <a:t>екологічних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наслідків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Роззброєння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демілітаризація</a:t>
            </a:r>
            <a:r>
              <a:rPr lang="ru-RU" sz="2400" dirty="0" smtClean="0"/>
              <a:t>),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перехід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 на виробництво </a:t>
            </a:r>
            <a:r>
              <a:rPr lang="ru-RU" sz="2400" dirty="0" err="1" smtClean="0"/>
              <a:t>мирної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—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складний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пов’язаний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політикою</a:t>
            </a:r>
            <a:r>
              <a:rPr lang="ru-RU" sz="2400" dirty="0" smtClean="0"/>
              <a:t>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військовим</a:t>
            </a:r>
            <a:r>
              <a:rPr lang="ru-RU" sz="2400" dirty="0" smtClean="0"/>
              <a:t> </a:t>
            </a:r>
            <a:r>
              <a:rPr lang="ru-RU" sz="2400" dirty="0" err="1" smtClean="0"/>
              <a:t>суперництвом</a:t>
            </a:r>
            <a:r>
              <a:rPr lang="ru-RU" sz="2400" dirty="0" smtClean="0"/>
              <a:t> держав.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перевести </a:t>
            </a:r>
            <a:r>
              <a:rPr lang="ru-RU" sz="2400" dirty="0" err="1" smtClean="0"/>
              <a:t>підприємства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випускають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, на виробництво </a:t>
            </a:r>
            <a:r>
              <a:rPr lang="ru-RU" sz="2400" dirty="0" err="1" smtClean="0"/>
              <a:t>мирної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необхідна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конверсія</a:t>
            </a:r>
            <a:r>
              <a:rPr lang="ru-RU" sz="2400" dirty="0" smtClean="0"/>
              <a:t> (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лат.</a:t>
            </a:r>
            <a:r>
              <a:rPr lang="en-US" sz="2400" dirty="0" err="1" smtClean="0"/>
              <a:t>conversio</a:t>
            </a:r>
            <a:r>
              <a:rPr lang="en-US" sz="2400" dirty="0" smtClean="0"/>
              <a:t> — </a:t>
            </a:r>
            <a:r>
              <a:rPr lang="ru-RU" sz="2400" dirty="0" err="1" smtClean="0"/>
              <a:t>зміна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перетворення</a:t>
            </a:r>
            <a:r>
              <a:rPr lang="ru-RU" sz="2400" dirty="0" smtClean="0"/>
              <a:t>).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складний</a:t>
            </a:r>
            <a:r>
              <a:rPr lang="ru-RU" sz="2400" dirty="0" smtClean="0"/>
              <a:t>, </a:t>
            </a: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вимагає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витрат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технічне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переозброєння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</a:t>
            </a:r>
            <a:r>
              <a:rPr lang="ru-RU" sz="2400" dirty="0" smtClean="0"/>
              <a:t>, </a:t>
            </a:r>
            <a:r>
              <a:rPr lang="ru-RU" sz="2400" dirty="0" err="1" smtClean="0"/>
              <a:t>тимчасової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прибутків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21" y="1600200"/>
            <a:ext cx="4333557" cy="3701007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Стратегія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багатьох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в </a:t>
            </a:r>
            <a:r>
              <a:rPr lang="ru-RU" sz="2400" dirty="0" err="1" smtClean="0"/>
              <a:t>сучасну</a:t>
            </a:r>
            <a:r>
              <a:rPr lang="ru-RU" sz="2400" dirty="0" smtClean="0"/>
              <a:t> </a:t>
            </a:r>
            <a:r>
              <a:rPr lang="ru-RU" sz="2400" dirty="0" err="1" smtClean="0"/>
              <a:t>епоху</a:t>
            </a:r>
            <a:r>
              <a:rPr lang="ru-RU" sz="2400" dirty="0" smtClean="0"/>
              <a:t> </a:t>
            </a:r>
            <a:r>
              <a:rPr lang="ru-RU" sz="2400" dirty="0" err="1" smtClean="0"/>
              <a:t>спрямована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збільшення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бюджетів</a:t>
            </a:r>
            <a:r>
              <a:rPr lang="ru-RU" sz="2400" dirty="0" smtClean="0"/>
              <a:t>. Тому </a:t>
            </a:r>
            <a:r>
              <a:rPr lang="ru-RU" sz="2400" dirty="0" err="1" smtClean="0"/>
              <a:t>замість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демілітаризації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 держав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спостерігається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гонитва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озброєнь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pic>
        <p:nvPicPr>
          <p:cNvPr id="4" name="Рисунок 3" descr="world_war_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9142" y="1052736"/>
            <a:ext cx="4975661" cy="331236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8742" y="2066925"/>
            <a:ext cx="8280920" cy="136207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ru-RU" sz="66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назву</a:t>
            </a:r>
            <a:r>
              <a:rPr lang="ru-RU" sz="2400" dirty="0" smtClean="0"/>
              <a:t> </a:t>
            </a:r>
            <a:r>
              <a:rPr lang="ru-RU" sz="2400" dirty="0" err="1" smtClean="0"/>
              <a:t>глобальних</a:t>
            </a:r>
            <a:r>
              <a:rPr lang="ru-RU" sz="2400" dirty="0" smtClean="0"/>
              <a:t> (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фр. </a:t>
            </a:r>
            <a:r>
              <a:rPr lang="en-US" sz="2400" dirty="0" smtClean="0"/>
              <a:t>global — </a:t>
            </a:r>
            <a:r>
              <a:rPr lang="ru-RU" sz="2400" dirty="0" err="1" smtClean="0"/>
              <a:t>загальний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походить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лат. </a:t>
            </a:r>
            <a:r>
              <a:rPr lang="en-US" sz="2400" dirty="0" err="1" smtClean="0"/>
              <a:t>globus</a:t>
            </a:r>
            <a:r>
              <a:rPr lang="en-US" sz="2400" dirty="0" smtClean="0"/>
              <a:t> — </a:t>
            </a:r>
            <a:r>
              <a:rPr lang="ru-RU" sz="2400" dirty="0" smtClean="0"/>
              <a:t>куля).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вивчаються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багатьма</a:t>
            </a:r>
            <a:r>
              <a:rPr lang="ru-RU" sz="2400" dirty="0" smtClean="0"/>
              <a:t> науками, в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географією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</a:t>
            </a:r>
            <a:r>
              <a:rPr lang="ru-RU" sz="2400" dirty="0" err="1" smtClean="0"/>
              <a:t>би</a:t>
            </a:r>
            <a:r>
              <a:rPr lang="ru-RU" sz="2400" dirty="0" smtClean="0"/>
              <a:t> </a:t>
            </a:r>
            <a:r>
              <a:rPr lang="ru-RU" sz="2400" dirty="0" err="1" smtClean="0"/>
              <a:t>тому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в </a:t>
            </a:r>
            <a:r>
              <a:rPr lang="ru-RU" sz="2400" dirty="0" err="1" smtClean="0"/>
              <a:t>географічній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оболонці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компоненти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тісно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взаємопов'язані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кругообігу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/>
              <a:t>Глобальні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проблеми</a:t>
            </a:r>
            <a:r>
              <a:rPr lang="ru-RU" sz="2400" dirty="0" smtClean="0"/>
              <a:t> —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охоплюють</a:t>
            </a:r>
            <a:r>
              <a:rPr lang="ru-RU" sz="2400" dirty="0" smtClean="0"/>
              <a:t> всю Землю, все </a:t>
            </a:r>
            <a:r>
              <a:rPr lang="ru-RU" sz="2400" dirty="0" err="1" smtClean="0"/>
              <a:t>людство</a:t>
            </a:r>
            <a:r>
              <a:rPr lang="ru-RU" sz="2400" dirty="0" smtClean="0"/>
              <a:t>,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вимагають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зусиль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спільноти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lackwa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4926" y="2852936"/>
            <a:ext cx="4788644" cy="3395584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Глобальними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проблем,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найважливіші</a:t>
            </a:r>
            <a:r>
              <a:rPr lang="ru-RU" sz="2400" dirty="0" smtClean="0"/>
              <a:t>: </a:t>
            </a:r>
            <a:r>
              <a:rPr lang="ru-RU" sz="2400" b="1" dirty="0" err="1" smtClean="0"/>
              <a:t>роззброєння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збереження</a:t>
            </a:r>
            <a:r>
              <a:rPr lang="ru-RU" sz="2400" b="1" dirty="0" smtClean="0"/>
              <a:t> </a:t>
            </a:r>
            <a:r>
              <a:rPr lang="ru-RU" sz="2400" b="1" dirty="0" smtClean="0"/>
              <a:t>миру на </a:t>
            </a:r>
            <a:r>
              <a:rPr lang="ru-RU" sz="2400" b="1" dirty="0" err="1" smtClean="0"/>
              <a:t>Землі</a:t>
            </a:r>
            <a:r>
              <a:rPr lang="ru-RU" sz="2400" dirty="0" smtClean="0"/>
              <a:t>, </a:t>
            </a:r>
            <a:r>
              <a:rPr lang="ru-RU" sz="2400" b="1" dirty="0" err="1" smtClean="0"/>
              <a:t>екологічна</a:t>
            </a:r>
            <a:r>
              <a:rPr lang="ru-RU" sz="2400" dirty="0" smtClean="0"/>
              <a:t>, </a:t>
            </a:r>
            <a:endParaRPr lang="ru-RU" sz="2400" dirty="0" smtClean="0"/>
          </a:p>
          <a:p>
            <a:r>
              <a:rPr lang="ru-RU" sz="2400" b="1" dirty="0" err="1" smtClean="0"/>
              <a:t>продовольча</a:t>
            </a:r>
            <a:r>
              <a:rPr lang="ru-RU" sz="2400" dirty="0" smtClean="0"/>
              <a:t>, </a:t>
            </a:r>
            <a:r>
              <a:rPr lang="ru-RU" sz="2400" b="1" dirty="0" err="1" smtClean="0"/>
              <a:t>демографічна</a:t>
            </a:r>
            <a:r>
              <a:rPr lang="ru-RU" sz="2400" dirty="0" smtClean="0"/>
              <a:t>, </a:t>
            </a:r>
            <a:r>
              <a:rPr lang="ru-RU" sz="2400" b="1" dirty="0" err="1" smtClean="0"/>
              <a:t>енергетична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сировинна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1508720"/>
          </a:xfrm>
        </p:spPr>
        <p:txBody>
          <a:bodyPr/>
          <a:lstStyle/>
          <a:p>
            <a:r>
              <a:rPr lang="ru-RU" dirty="0" err="1" smtClean="0"/>
              <a:t>Будівлі-близнюки</a:t>
            </a:r>
            <a:r>
              <a:rPr lang="ru-RU" dirty="0" smtClean="0"/>
              <a:t> </a:t>
            </a:r>
            <a:r>
              <a:rPr lang="ru-RU" dirty="0" err="1" smtClean="0"/>
              <a:t>Всесвітнього</a:t>
            </a:r>
            <a:r>
              <a:rPr lang="ru-RU" dirty="0" smtClean="0"/>
              <a:t> центру </a:t>
            </a:r>
            <a:r>
              <a:rPr lang="ru-RU" dirty="0" err="1" smtClean="0"/>
              <a:t>торгівлі</a:t>
            </a:r>
            <a:r>
              <a:rPr lang="ru-RU" dirty="0" smtClean="0"/>
              <a:t> у Нью-Йорку стали </a:t>
            </a:r>
            <a:r>
              <a:rPr lang="ru-RU" dirty="0" err="1" smtClean="0"/>
              <a:t>об‘єктом</a:t>
            </a:r>
            <a:r>
              <a:rPr lang="ru-RU" dirty="0" smtClean="0"/>
              <a:t> </a:t>
            </a:r>
            <a:r>
              <a:rPr lang="ru-RU" dirty="0" err="1" smtClean="0"/>
              <a:t>найстрашнішого</a:t>
            </a:r>
            <a:r>
              <a:rPr lang="ru-RU" dirty="0" smtClean="0"/>
              <a:t> теракту 11 </a:t>
            </a:r>
            <a:r>
              <a:rPr lang="ru-RU" dirty="0" err="1" smtClean="0"/>
              <a:t>вересня</a:t>
            </a:r>
            <a:r>
              <a:rPr lang="ru-RU" dirty="0" smtClean="0"/>
              <a:t> 2001 року</a:t>
            </a:r>
            <a:endParaRPr lang="ru-RU" dirty="0"/>
          </a:p>
        </p:txBody>
      </p:sp>
      <p:pic>
        <p:nvPicPr>
          <p:cNvPr id="7" name="Рисунок 6" descr="image00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453" r="5453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Проблема </a:t>
            </a:r>
            <a:r>
              <a:rPr lang="ru-RU" sz="2800" b="1" dirty="0" err="1" smtClean="0"/>
              <a:t>роззброєння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збереження</a:t>
            </a:r>
            <a:r>
              <a:rPr lang="ru-RU" sz="2800" b="1" dirty="0" smtClean="0"/>
              <a:t> миру на </a:t>
            </a:r>
            <a:r>
              <a:rPr lang="ru-RU" sz="2800" b="1" dirty="0" err="1" smtClean="0"/>
              <a:t>Землі</a:t>
            </a:r>
            <a:r>
              <a:rPr lang="ru-RU" sz="2800" b="1" dirty="0" smtClean="0"/>
              <a:t>.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Історію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розглядати</a:t>
            </a:r>
            <a:r>
              <a:rPr lang="ru-RU" sz="2400" dirty="0" smtClean="0"/>
              <a:t> як </a:t>
            </a:r>
            <a:r>
              <a:rPr lang="ru-RU" sz="2400" dirty="0" err="1" smtClean="0"/>
              <a:t>історію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</a:t>
            </a:r>
            <a:r>
              <a:rPr lang="ru-RU" sz="2400" dirty="0" smtClean="0"/>
              <a:t>.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у </a:t>
            </a:r>
            <a:r>
              <a:rPr lang="en-US" sz="2400" dirty="0" smtClean="0"/>
              <a:t>XX </a:t>
            </a:r>
            <a:r>
              <a:rPr lang="ru-RU" sz="2400" dirty="0" smtClean="0"/>
              <a:t>ст. </a:t>
            </a:r>
            <a:r>
              <a:rPr lang="ru-RU" sz="2400" dirty="0" err="1" smtClean="0"/>
              <a:t>відбулись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дві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безліч</a:t>
            </a:r>
            <a:r>
              <a:rPr lang="ru-RU" sz="2400" dirty="0" smtClean="0"/>
              <a:t> </a:t>
            </a:r>
            <a:r>
              <a:rPr lang="ru-RU" sz="2400" dirty="0" err="1" smtClean="0"/>
              <a:t>локальних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воєн</a:t>
            </a:r>
            <a:r>
              <a:rPr lang="ru-RU" sz="2400" dirty="0" smtClean="0"/>
              <a:t> (у </a:t>
            </a:r>
            <a:r>
              <a:rPr lang="ru-RU" sz="2400" dirty="0" err="1" smtClean="0"/>
              <a:t>Кореї</a:t>
            </a:r>
            <a:r>
              <a:rPr lang="ru-RU" sz="2400" dirty="0" smtClean="0"/>
              <a:t>, </a:t>
            </a:r>
            <a:r>
              <a:rPr lang="ru-RU" sz="2400" dirty="0" err="1" smtClean="0"/>
              <a:t>В'єтнамі</a:t>
            </a:r>
            <a:r>
              <a:rPr lang="ru-RU" sz="2400" dirty="0" smtClean="0"/>
              <a:t>, </a:t>
            </a:r>
            <a:r>
              <a:rPr lang="ru-RU" sz="2400" dirty="0" err="1" smtClean="0"/>
              <a:t>Анголі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Близькому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Сході</a:t>
            </a:r>
            <a:r>
              <a:rPr lang="ru-RU" sz="2400" dirty="0" smtClean="0"/>
              <a:t> та в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регіонах</a:t>
            </a:r>
            <a:r>
              <a:rPr lang="ru-RU" sz="2400" dirty="0" smtClean="0"/>
              <a:t>).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Другої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війни</a:t>
            </a:r>
            <a:r>
              <a:rPr lang="ru-RU" sz="2400" dirty="0" smtClean="0"/>
              <a:t> до початку ХХІ ст. </a:t>
            </a:r>
            <a:r>
              <a:rPr lang="ru-RU" sz="2400" dirty="0" err="1" smtClean="0"/>
              <a:t>сталося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40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90 </a:t>
            </a:r>
            <a:r>
              <a:rPr lang="ru-RU" sz="2400" dirty="0" err="1" smtClean="0"/>
              <a:t>внутрішньодержавних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конфліктів</a:t>
            </a:r>
            <a:r>
              <a:rPr lang="ru-RU" sz="2400" dirty="0" smtClean="0"/>
              <a:t>, де </a:t>
            </a:r>
            <a:r>
              <a:rPr lang="ru-RU" sz="2400" dirty="0" err="1" smtClean="0"/>
              <a:t>загинули</a:t>
            </a:r>
            <a:r>
              <a:rPr lang="ru-RU" sz="2400" dirty="0" smtClean="0"/>
              <a:t> десятки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людей. 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в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конфліктах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співвідношення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загиблих</a:t>
            </a:r>
            <a:r>
              <a:rPr lang="ru-RU" sz="2400" dirty="0" smtClean="0"/>
              <a:t> </a:t>
            </a:r>
            <a:r>
              <a:rPr lang="ru-RU" sz="2400" dirty="0" err="1" smtClean="0"/>
              <a:t>цивільних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приблизно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рівне</a:t>
            </a:r>
            <a:r>
              <a:rPr lang="ru-RU" sz="2400" dirty="0" smtClean="0"/>
              <a:t>, то в </a:t>
            </a:r>
            <a:r>
              <a:rPr lang="ru-RU" sz="2400" dirty="0" err="1" smtClean="0"/>
              <a:t>громадянських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національно-визвольних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війнах</a:t>
            </a:r>
            <a:r>
              <a:rPr lang="ru-RU" sz="2400" dirty="0" smtClean="0"/>
              <a:t> </a:t>
            </a:r>
            <a:r>
              <a:rPr lang="ru-RU" sz="2400" dirty="0" err="1" smtClean="0"/>
              <a:t>цивільного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гине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три рази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військових</a:t>
            </a:r>
            <a:r>
              <a:rPr lang="ru-RU" sz="2400" dirty="0" smtClean="0"/>
              <a:t>. І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планеті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продовжують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існувати</a:t>
            </a:r>
            <a:r>
              <a:rPr lang="ru-RU" sz="2400" dirty="0" smtClean="0"/>
              <a:t> десятки </a:t>
            </a:r>
            <a:r>
              <a:rPr lang="ru-RU" sz="2400" dirty="0" err="1" smtClean="0"/>
              <a:t>точок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потенційних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міжнаціональних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конфліктів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об‘єктами</a:t>
            </a:r>
            <a:r>
              <a:rPr lang="ru-RU" dirty="0" smtClean="0"/>
              <a:t> </a:t>
            </a:r>
            <a:r>
              <a:rPr lang="ru-RU" dirty="0" err="1" smtClean="0"/>
              <a:t>терористичних</a:t>
            </a:r>
            <a:r>
              <a:rPr lang="ru-RU" dirty="0" smtClean="0"/>
              <a:t> атак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пасажирські</a:t>
            </a:r>
            <a:r>
              <a:rPr lang="ru-RU" dirty="0" smtClean="0"/>
              <a:t> </a:t>
            </a:r>
            <a:r>
              <a:rPr lang="ru-RU" dirty="0" err="1" smtClean="0"/>
              <a:t>авіалайнери</a:t>
            </a:r>
            <a:endParaRPr lang="ru-RU" dirty="0"/>
          </a:p>
        </p:txBody>
      </p:sp>
      <p:pic>
        <p:nvPicPr>
          <p:cNvPr id="7" name="Рисунок 6" descr="image00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106" r="5106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BusDsgSld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TS010385269</Template>
  <TotalTime>96</TotalTime>
  <Words>1093</Words>
  <Application>Microsoft Office PowerPoint</Application>
  <PresentationFormat>Произвольный</PresentationFormat>
  <Paragraphs>34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BusDsgSld</vt:lpstr>
      <vt:lpstr>Глобальні проблеми людства </vt:lpstr>
      <vt:lpstr>Слайд 2</vt:lpstr>
      <vt:lpstr>Слайд 3</vt:lpstr>
      <vt:lpstr>Слайд 4</vt:lpstr>
      <vt:lpstr>Слайд 5</vt:lpstr>
      <vt:lpstr>Будівлі-близнюки Всесвітнього центру торгівлі у Нью-Йорку стали об‘єктом найстрашнішого теракту 11 вересня 2001 року</vt:lpstr>
      <vt:lpstr>Проблема роззброєння та збереження миру на Землі.</vt:lpstr>
      <vt:lpstr>Слайд 8</vt:lpstr>
      <vt:lpstr>Інколи об‘єктами терористичних атак стають пасажирські авіалайнери</vt:lpstr>
      <vt:lpstr>Дослідники виділяють декілька причин виникнення воєн: </vt:lpstr>
      <vt:lpstr>Слайд 11</vt:lpstr>
      <vt:lpstr>Політична напруженість</vt:lpstr>
      <vt:lpstr>Слайд 13</vt:lpstr>
      <vt:lpstr>Слайд 14</vt:lpstr>
      <vt:lpstr>Військовий гелікоптер</vt:lpstr>
      <vt:lpstr>Слайд 16</vt:lpstr>
      <vt:lpstr>Слайд 17</vt:lpstr>
      <vt:lpstr>Спеціальний підрозділ по боротьбі з тероризмом. США</vt:lpstr>
      <vt:lpstr>Слайд 19</vt:lpstr>
      <vt:lpstr>Слайд 20</vt:lpstr>
      <vt:lpstr>Під час військового конфлікту між Великою Британією та Аргентиною за Фолклендські (Мальвінські) острови, 1982 рік</vt:lpstr>
      <vt:lpstr>Слайд 22</vt:lpstr>
      <vt:lpstr>Слайд 23</vt:lpstr>
      <vt:lpstr>Слайд 24</vt:lpstr>
      <vt:lpstr>Слайд 25</vt:lpstr>
      <vt:lpstr>Слайд 26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Глобальні проблеми людства </dc:title>
  <cp:lastModifiedBy>марина</cp:lastModifiedBy>
  <cp:revision>11</cp:revision>
  <dcterms:modified xsi:type="dcterms:W3CDTF">2013-12-13T17:06:30Z</dcterms:modified>
</cp:coreProperties>
</file>