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F3579-07B1-42C9-B26A-4B59E008478E}" type="datetimeFigureOut">
              <a:rPr lang="ru-RU" smtClean="0"/>
              <a:t>15.04.2014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E6401-2BFB-4752-BE02-173022693DD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820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E6401-2BFB-4752-BE02-173022693DDF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3145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69F2-CCE7-43C9-9CD7-0BC101132654}" type="datetimeFigureOut">
              <a:rPr lang="ru-RU" smtClean="0"/>
              <a:t>15.04.2014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BD07308-DA38-4C2A-AF8B-3F7D0F4EF8B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69F2-CCE7-43C9-9CD7-0BC101132654}" type="datetimeFigureOut">
              <a:rPr lang="ru-RU" smtClean="0"/>
              <a:t>15.04.2014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7308-DA38-4C2A-AF8B-3F7D0F4EF8B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69F2-CCE7-43C9-9CD7-0BC101132654}" type="datetimeFigureOut">
              <a:rPr lang="ru-RU" smtClean="0"/>
              <a:t>15.04.2014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7308-DA38-4C2A-AF8B-3F7D0F4EF8B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69F2-CCE7-43C9-9CD7-0BC101132654}" type="datetimeFigureOut">
              <a:rPr lang="ru-RU" smtClean="0"/>
              <a:t>15.04.2014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BD07308-DA38-4C2A-AF8B-3F7D0F4EF8B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69F2-CCE7-43C9-9CD7-0BC101132654}" type="datetimeFigureOut">
              <a:rPr lang="ru-RU" smtClean="0"/>
              <a:t>15.04.2014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7308-DA38-4C2A-AF8B-3F7D0F4EF8B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69F2-CCE7-43C9-9CD7-0BC101132654}" type="datetimeFigureOut">
              <a:rPr lang="ru-RU" smtClean="0"/>
              <a:t>15.04.2014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7308-DA38-4C2A-AF8B-3F7D0F4EF8B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69F2-CCE7-43C9-9CD7-0BC101132654}" type="datetimeFigureOut">
              <a:rPr lang="ru-RU" smtClean="0"/>
              <a:t>15.04.2014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BD07308-DA38-4C2A-AF8B-3F7D0F4EF8B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69F2-CCE7-43C9-9CD7-0BC101132654}" type="datetimeFigureOut">
              <a:rPr lang="ru-RU" smtClean="0"/>
              <a:t>15.04.2014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7308-DA38-4C2A-AF8B-3F7D0F4EF8B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69F2-CCE7-43C9-9CD7-0BC101132654}" type="datetimeFigureOut">
              <a:rPr lang="ru-RU" smtClean="0"/>
              <a:t>15.04.2014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7308-DA38-4C2A-AF8B-3F7D0F4EF8B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69F2-CCE7-43C9-9CD7-0BC101132654}" type="datetimeFigureOut">
              <a:rPr lang="ru-RU" smtClean="0"/>
              <a:t>15.04.2014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7308-DA38-4C2A-AF8B-3F7D0F4EF8B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69F2-CCE7-43C9-9CD7-0BC101132654}" type="datetimeFigureOut">
              <a:rPr lang="ru-RU" smtClean="0"/>
              <a:t>15.04.2014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07308-DA38-4C2A-AF8B-3F7D0F4EF8B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34169F2-CCE7-43C9-9CD7-0BC101132654}" type="datetimeFigureOut">
              <a:rPr lang="ru-RU" smtClean="0"/>
              <a:t>15.04.2014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BD07308-DA38-4C2A-AF8B-3F7D0F4EF8B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2109\Desktop\4gpeMBj7af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29635"/>
            <a:ext cx="9767179" cy="730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9133" y="548680"/>
            <a:ext cx="5326360" cy="1470025"/>
          </a:xfrm>
        </p:spPr>
        <p:txBody>
          <a:bodyPr>
            <a:normAutofit/>
          </a:bodyPr>
          <a:lstStyle/>
          <a:p>
            <a:r>
              <a:rPr lang="ru-RU" sz="7200" b="1" i="1" dirty="0" smtClean="0">
                <a:latin typeface="Times New Roman" pitchFamily="18" charset="0"/>
                <a:cs typeface="Times New Roman" pitchFamily="18" charset="0"/>
              </a:rPr>
              <a:t>Мексика</a:t>
            </a:r>
            <a:endParaRPr lang="ru-RU" sz="7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71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98072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Кухня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908720"/>
            <a:ext cx="8686800" cy="594928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Мексиканська кухня досить </a:t>
            </a:r>
            <a:r>
              <a:rPr lang="ru-RU" dirty="0" smtClean="0"/>
              <a:t>своєрідна. </a:t>
            </a:r>
            <a:r>
              <a:rPr lang="ru-RU" dirty="0"/>
              <a:t>Історія сучасної мексиканської кухні нараховує більш ніж тридцять сторіч і зберігає чимало рецептів смачних </a:t>
            </a:r>
            <a:r>
              <a:rPr lang="ru-RU" dirty="0" smtClean="0"/>
              <a:t>страв.</a:t>
            </a:r>
            <a:endParaRPr lang="ru-RU" dirty="0"/>
          </a:p>
        </p:txBody>
      </p:sp>
      <p:pic>
        <p:nvPicPr>
          <p:cNvPr id="1026" name="Picture 2" descr="C:\Users\User2109\Desktop\Nedelas-pirmajai-dienai-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56992"/>
            <a:ext cx="3888432" cy="291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2109\Desktop\36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532830"/>
            <a:ext cx="3277275" cy="204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2109\Desktop\800px-Краски_Мексик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244" y="188640"/>
            <a:ext cx="951012" cy="71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2109\Desktop\8130810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182" y="4608877"/>
            <a:ext cx="698147" cy="188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2109\Desktop\mexksikanskaya-kuhnya-recept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847572"/>
            <a:ext cx="2575272" cy="193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97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User2109\Desktop\mexik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156542"/>
            <a:ext cx="1940124" cy="145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2109\Desktop\2633cc574e6bad13cf550379bc6e656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157192"/>
            <a:ext cx="2635995" cy="148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488" y="21366"/>
            <a:ext cx="8229600" cy="99412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Географ</a:t>
            </a:r>
            <a:r>
              <a:rPr lang="uk-UA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ічне положення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579296" cy="5544616"/>
          </a:xfrm>
        </p:spPr>
        <p:txBody>
          <a:bodyPr>
            <a:normAutofit/>
          </a:bodyPr>
          <a:lstStyle/>
          <a:p>
            <a:pPr algn="just"/>
            <a:r>
              <a:rPr lang="vi-VN" sz="3600" b="1" dirty="0" smtClean="0">
                <a:solidFill>
                  <a:schemeClr val="tx1"/>
                </a:solidFill>
              </a:rPr>
              <a:t>Ме́ксик</a:t>
            </a:r>
            <a:r>
              <a:rPr lang="uk-UA" sz="4000" b="1" dirty="0" smtClean="0">
                <a:solidFill>
                  <a:schemeClr val="tx1"/>
                </a:solidFill>
              </a:rPr>
              <a:t>а</a:t>
            </a:r>
            <a:r>
              <a:rPr lang="vi-VN" sz="3600" dirty="0" smtClean="0">
                <a:solidFill>
                  <a:schemeClr val="tx1"/>
                </a:solidFill>
              </a:rPr>
              <a:t>, офіційно Мексиканські Сполучені Штати </a:t>
            </a:r>
            <a:r>
              <a:rPr lang="en-US" sz="3600" dirty="0" smtClean="0">
                <a:solidFill>
                  <a:schemeClr val="tx1"/>
                </a:solidFill>
              </a:rPr>
              <a:t>— </a:t>
            </a:r>
            <a:r>
              <a:rPr lang="vi-VN" sz="3600" dirty="0" smtClean="0">
                <a:solidFill>
                  <a:schemeClr val="tx1"/>
                </a:solidFill>
              </a:rPr>
              <a:t>країна в Північній Америці, яка межує на півночі зі Сполученими Штатами Америки, на півдні з Гватемалою, Белізом. Мексика також омивається на заході Тихим океаном, на південному сході Карибським морем та на сході Мексиканською затокою</a:t>
            </a:r>
            <a:r>
              <a:rPr lang="uk-UA" sz="3600" dirty="0" smtClean="0">
                <a:solidFill>
                  <a:schemeClr val="tx1"/>
                </a:solidFill>
              </a:rPr>
              <a:t>.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1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2109\Desktop\мексика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68042"/>
            <a:ext cx="2448272" cy="183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5445224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Мексиканські Сполучені Штати — федеративна конституційна республіка, яка складається з 31-го штату та одного федерального округу навколо столиці м. Мехіко.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Мексика </a:t>
            </a:r>
            <a:r>
              <a:rPr lang="ru-RU" dirty="0">
                <a:solidFill>
                  <a:schemeClr val="tx1"/>
                </a:solidFill>
              </a:rPr>
              <a:t>— п'ята за величиною країна на американському континенті та 14-та у світі. З населенням 118 мільйонів чоловік Мексика має найбільшу кількість іспаномовного населення у світі.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Мексика </a:t>
            </a:r>
            <a:r>
              <a:rPr lang="ru-RU" dirty="0">
                <a:solidFill>
                  <a:schemeClr val="tx1"/>
                </a:solidFill>
              </a:rPr>
              <a:t>— член ООН, ОАД, Латиноамер. асоціації інтеграції, Латиноамериканської економічної системи.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Мексика </a:t>
            </a:r>
            <a:r>
              <a:rPr lang="ru-RU" dirty="0">
                <a:solidFill>
                  <a:schemeClr val="tx1"/>
                </a:solidFill>
              </a:rPr>
              <a:t>була колискою низки древніх цивілізацій Нового Світ</a:t>
            </a:r>
            <a:r>
              <a:rPr lang="ru-RU" dirty="0"/>
              <a:t>у.</a:t>
            </a:r>
          </a:p>
        </p:txBody>
      </p:sp>
    </p:spTree>
    <p:extLst>
      <p:ext uri="{BB962C8B-B14F-4D97-AF65-F5344CB8AC3E}">
        <p14:creationId xmlns:p14="http://schemas.microsoft.com/office/powerpoint/2010/main" val="61977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Символіка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/>
            </a:r>
            <a:br>
              <a:rPr lang="uk-UA" dirty="0" smtClean="0"/>
            </a:br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pPr marL="0" indent="0">
              <a:buNone/>
            </a:pPr>
            <a:r>
              <a:rPr lang="uk-UA" dirty="0" smtClean="0"/>
              <a:t>             Прапор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                                       Герб</a:t>
            </a:r>
          </a:p>
        </p:txBody>
      </p:sp>
      <p:pic>
        <p:nvPicPr>
          <p:cNvPr id="4100" name="Picture 4" descr="C:\Users\User2109\Desktop\800px-Flag_of_Mexico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41468"/>
            <a:ext cx="4685037" cy="280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ser2109\Desktop\Coat_of_arms_of_Mexico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444" y="1541467"/>
            <a:ext cx="4396556" cy="398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36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260648"/>
            <a:ext cx="8686800" cy="5819477"/>
          </a:xfrm>
        </p:spPr>
        <p:txBody>
          <a:bodyPr/>
          <a:lstStyle/>
          <a:p>
            <a:pPr marL="0" indent="0">
              <a:buNone/>
            </a:pPr>
            <a:r>
              <a:rPr lang="uk-UA" sz="3600" b="1" dirty="0" smtClean="0">
                <a:solidFill>
                  <a:srgbClr val="FF0000"/>
                </a:solidFill>
              </a:rPr>
              <a:t>Рельєф</a:t>
            </a:r>
          </a:p>
          <a:p>
            <a:pPr algn="just"/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Значну частину території Мексики займає Мексиканське нагір'я з береговими низинами, що обрамляють його, на північному заході — гористий півострів Каліфорнія, на півдні — гірська область Чьяпас і Південна Сьєра-Мадре та низинний півострів Юкатан на південному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сході;</a:t>
            </a:r>
          </a:p>
          <a:p>
            <a:pPr marL="0" indent="0" algn="just">
              <a:buNone/>
            </a:pPr>
            <a:r>
              <a:rPr lang="uk-UA" b="1" dirty="0" smtClean="0">
                <a:solidFill>
                  <a:srgbClr val="FF0000"/>
                </a:solidFill>
              </a:rPr>
              <a:t>Клімат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Клімат більшої частини Мексики тропічний, на півночі — субтропічний, дуже мінливий залежно від характеру рельєфу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122" name="Picture 2" descr="C:\Users\User2109\Desktop\мексика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085184"/>
            <a:ext cx="2160240" cy="162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2109\Desktop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285343"/>
            <a:ext cx="18288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52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548680"/>
            <a:ext cx="8686800" cy="5531445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solidFill>
                  <a:srgbClr val="FF0000"/>
                </a:solidFill>
              </a:rPr>
              <a:t>Грунти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chemeClr val="tx1"/>
                </a:solidFill>
              </a:rPr>
              <a:t>На північному заході переважають сіроземи і примітивні пустельні ґрунти, у більшій частині гірських </a:t>
            </a:r>
            <a:r>
              <a:rPr lang="ru-RU" sz="2800" dirty="0" smtClean="0">
                <a:solidFill>
                  <a:schemeClr val="tx1"/>
                </a:solidFill>
              </a:rPr>
              <a:t>районов </a:t>
            </a:r>
            <a:r>
              <a:rPr lang="ru-RU" sz="2800" dirty="0">
                <a:solidFill>
                  <a:schemeClr val="tx1"/>
                </a:solidFill>
              </a:rPr>
              <a:t>— гірські сіро-коричневі, коричневі, червоні ґрунти саван й гірсько-лісові бурі, на низинах — сіро-коричневі, червоно-коричневі, червоні ґрунти саван і болотні.</a:t>
            </a:r>
          </a:p>
        </p:txBody>
      </p:sp>
      <p:pic>
        <p:nvPicPr>
          <p:cNvPr id="6146" name="Picture 2" descr="C:\Users\User2109\Desktop\img--i-325149-w-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77072"/>
            <a:ext cx="3456384" cy="231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2109\Desktop\237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45024"/>
            <a:ext cx="348615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35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332656"/>
            <a:ext cx="8686800" cy="6408712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>
                <a:solidFill>
                  <a:srgbClr val="FF0000"/>
                </a:solidFill>
              </a:rPr>
              <a:t>Корисні копалини і гірничодобувна промисловість</a:t>
            </a:r>
          </a:p>
          <a:p>
            <a:pPr algn="just"/>
            <a:r>
              <a:rPr lang="ru-RU" sz="2800" dirty="0" smtClean="0"/>
              <a:t>Мексика </a:t>
            </a:r>
            <a:r>
              <a:rPr lang="ru-RU" sz="2800" dirty="0"/>
              <a:t>є одним з основних світових виробників срібла </a:t>
            </a:r>
            <a:r>
              <a:rPr lang="ru-RU" sz="2800" dirty="0" smtClean="0"/>
              <a:t> </a:t>
            </a:r>
            <a:r>
              <a:rPr lang="ru-RU" sz="2800" dirty="0"/>
              <a:t>і плавикового шпату </a:t>
            </a:r>
            <a:r>
              <a:rPr lang="ru-RU" sz="2800" dirty="0" smtClean="0"/>
              <a:t>, </a:t>
            </a:r>
            <a:r>
              <a:rPr lang="ru-RU" sz="2800" dirty="0"/>
              <a:t>а також головним постачальником сурми, кадмію, марганцю, ртуті і цинку</a:t>
            </a:r>
            <a:r>
              <a:rPr lang="ru-RU" sz="2800" dirty="0" smtClean="0"/>
              <a:t>.</a:t>
            </a:r>
          </a:p>
          <a:p>
            <a:pPr marL="0" indent="0" algn="just">
              <a:buNone/>
            </a:pPr>
            <a:r>
              <a:rPr lang="uk-UA" sz="2800" b="1" dirty="0" smtClean="0">
                <a:solidFill>
                  <a:srgbClr val="FF0000"/>
                </a:solidFill>
              </a:rPr>
              <a:t>Енергетика країни  </a:t>
            </a:r>
          </a:p>
          <a:p>
            <a:pPr algn="just"/>
            <a:r>
              <a:rPr lang="ru-RU" sz="2800" dirty="0"/>
              <a:t>Однією з найрозвиненіших галузей мексиканської промисловості є електроенергетика. Виробництво, передача та розподіл електроенергії знаходиться в руках держави. Виробнича потужність оцінюється в 40 тис. МВт. Більшість електростанцій Мексики — теплові, загальною потужністю 20468 МВт</a:t>
            </a:r>
          </a:p>
        </p:txBody>
      </p:sp>
    </p:spTree>
    <p:extLst>
      <p:ext uri="{BB962C8B-B14F-4D97-AF65-F5344CB8AC3E}">
        <p14:creationId xmlns:p14="http://schemas.microsoft.com/office/powerpoint/2010/main" val="189871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3010" y="586258"/>
            <a:ext cx="8686800" cy="5976664"/>
          </a:xfrm>
        </p:spPr>
        <p:txBody>
          <a:bodyPr/>
          <a:lstStyle/>
          <a:p>
            <a:pPr marL="0" indent="0">
              <a:buNone/>
            </a:pPr>
            <a:r>
              <a:rPr lang="uk-UA" sz="3600" b="1" dirty="0" smtClean="0">
                <a:solidFill>
                  <a:srgbClr val="FF0000"/>
                </a:solidFill>
              </a:rPr>
              <a:t>Сільське господарство </a:t>
            </a:r>
          </a:p>
          <a:p>
            <a:pPr algn="just"/>
            <a:r>
              <a:rPr lang="ru-RU" sz="2800" dirty="0" smtClean="0"/>
              <a:t>       </a:t>
            </a:r>
            <a:r>
              <a:rPr lang="ru-RU" sz="2800" dirty="0" smtClean="0">
                <a:solidFill>
                  <a:schemeClr val="tx1"/>
                </a:solidFill>
              </a:rPr>
              <a:t>До </a:t>
            </a:r>
            <a:r>
              <a:rPr lang="ru-RU" sz="2800" dirty="0">
                <a:solidFill>
                  <a:schemeClr val="tx1"/>
                </a:solidFill>
              </a:rPr>
              <a:t>найважливіших сільськогосподарських культур відносяться кукурудза, пшениця, рис, ячмінь, маїс і сорго. До інших важливих експортних культур — фрукти і овочі, особливо помідори, апельсини, манго й банани, </a:t>
            </a:r>
            <a:r>
              <a:rPr lang="ru-RU" sz="2800" dirty="0" smtClean="0">
                <a:solidFill>
                  <a:schemeClr val="tx1"/>
                </a:solidFill>
              </a:rPr>
              <a:t>кава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  Велике </a:t>
            </a:r>
            <a:r>
              <a:rPr lang="ru-RU" sz="2800" dirty="0">
                <a:solidFill>
                  <a:schemeClr val="tx1"/>
                </a:solidFill>
              </a:rPr>
              <a:t>значення в тваринництві країни мають також коні, мули, осли, вівці, кози й свині. Обсяги випуску продукції тваринництва відповідають внутрішнім потребам країни в яловичині, свинині, свіжому молоці, м'ясі птахів і яйцях, але сухе молоко імпортується.</a:t>
            </a:r>
          </a:p>
        </p:txBody>
      </p:sp>
      <p:pic>
        <p:nvPicPr>
          <p:cNvPr id="7170" name="Picture 2" descr="C:\Users\User2109\Desktop\0-kuplyu-yachmen-pshenitsu-rap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466" y="116632"/>
            <a:ext cx="1728192" cy="119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2109\Desktop\d55d14ec5d7110b372a1422855c2d72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711260"/>
            <a:ext cx="1584325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2109\Desktop\b_39376863ddd673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613120"/>
            <a:ext cx="1512168" cy="120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02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6632"/>
            <a:ext cx="8686800" cy="6395541"/>
          </a:xfrm>
        </p:spPr>
        <p:txBody>
          <a:bodyPr numCol="2"/>
          <a:lstStyle/>
          <a:p>
            <a:pPr marL="0" indent="0">
              <a:buNone/>
            </a:pPr>
            <a:r>
              <a:rPr lang="uk-UA" sz="3600" b="1" dirty="0" smtClean="0">
                <a:solidFill>
                  <a:srgbClr val="FF0000"/>
                </a:solidFill>
              </a:rPr>
              <a:t>Одяг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chemeClr val="tx1"/>
                </a:solidFill>
              </a:rPr>
              <a:t>Традиційним чоловічим головним убором є сомбреро, проте в даний час воно більше популярно серед туристів, ніж корінних </a:t>
            </a:r>
            <a:r>
              <a:rPr lang="ru-RU" sz="2800" dirty="0" smtClean="0">
                <a:solidFill>
                  <a:schemeClr val="tx1"/>
                </a:solidFill>
              </a:rPr>
              <a:t>жителів. </a:t>
            </a:r>
            <a:r>
              <a:rPr lang="ru-RU" sz="2800" dirty="0">
                <a:solidFill>
                  <a:schemeClr val="tx1"/>
                </a:solidFill>
              </a:rPr>
              <a:t>А ось гуарача - сандалі з сириці на плоскій підошві - вже кілька століть не виходять з ужитку мексиканців. 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Мексиканські селяни люблять носити різні плащі і накидки (пончо, </a:t>
            </a:r>
            <a:r>
              <a:rPr lang="ru-RU" sz="2800" dirty="0" smtClean="0">
                <a:solidFill>
                  <a:schemeClr val="tx1"/>
                </a:solidFill>
              </a:rPr>
              <a:t>ребосо</a:t>
            </a:r>
            <a:r>
              <a:rPr lang="ru-RU" sz="2800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194" name="Picture 2" descr="C:\Users\User2109\Desktop\poncho-peruvi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8640"/>
            <a:ext cx="3079229" cy="307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2109\Desktop\1265682059_800px-sombrer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133" y="3645024"/>
            <a:ext cx="3633192" cy="272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756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136</TotalTime>
  <Words>466</Words>
  <Application>Microsoft Office PowerPoint</Application>
  <PresentationFormat>Экран (4:3)</PresentationFormat>
  <Paragraphs>32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Мексика</vt:lpstr>
      <vt:lpstr>Географічне положення</vt:lpstr>
      <vt:lpstr>Презентация PowerPoint</vt:lpstr>
      <vt:lpstr>Символіка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Кухня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Мексика</dc:title>
  <dc:creator>User2109</dc:creator>
  <cp:lastModifiedBy>User2109</cp:lastModifiedBy>
  <cp:revision>14</cp:revision>
  <cp:lastPrinted>2014-04-13T10:06:37Z</cp:lastPrinted>
  <dcterms:created xsi:type="dcterms:W3CDTF">2014-04-13T08:13:52Z</dcterms:created>
  <dcterms:modified xsi:type="dcterms:W3CDTF">2014-04-15T19:07:29Z</dcterms:modified>
</cp:coreProperties>
</file>