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3"/>
  </p:notesMasterIdLst>
  <p:sldIdLst>
    <p:sldId id="256" r:id="rId2"/>
    <p:sldId id="257" r:id="rId3"/>
    <p:sldId id="258" r:id="rId4"/>
    <p:sldId id="260" r:id="rId5"/>
    <p:sldId id="259" r:id="rId6"/>
    <p:sldId id="262" r:id="rId7"/>
    <p:sldId id="261" r:id="rId8"/>
    <p:sldId id="264" r:id="rId9"/>
    <p:sldId id="265" r:id="rId10"/>
    <p:sldId id="266" r:id="rId11"/>
    <p:sldId id="267" r:id="rId12"/>
    <p:sldId id="268" r:id="rId13"/>
    <p:sldId id="269" r:id="rId14"/>
    <p:sldId id="275" r:id="rId15"/>
    <p:sldId id="276" r:id="rId16"/>
    <p:sldId id="270" r:id="rId17"/>
    <p:sldId id="274" r:id="rId18"/>
    <p:sldId id="271" r:id="rId19"/>
    <p:sldId id="277" r:id="rId20"/>
    <p:sldId id="272" r:id="rId21"/>
    <p:sldId id="273"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1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CEB570-8B91-47BC-8E49-610A2585473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448450F4-AC9C-49FD-AA04-2FFA4A863981}">
      <dgm:prSet/>
      <dgm:spPr/>
      <dgm:t>
        <a:bodyPr/>
        <a:lstStyle/>
        <a:p>
          <a:pPr rtl="0"/>
          <a:r>
            <a:rPr lang="uk-UA" dirty="0" smtClean="0"/>
            <a:t>Забруднення атмосфери</a:t>
          </a:r>
          <a:endParaRPr lang="ru-RU" dirty="0"/>
        </a:p>
      </dgm:t>
    </dgm:pt>
    <dgm:pt modelId="{710CE3C6-CDCE-496F-8A03-0F8F7A9ED316}" type="parTrans" cxnId="{BEBA5340-4D1A-4CC6-9B28-B904EBDC610A}">
      <dgm:prSet/>
      <dgm:spPr/>
      <dgm:t>
        <a:bodyPr/>
        <a:lstStyle/>
        <a:p>
          <a:endParaRPr lang="ru-RU"/>
        </a:p>
      </dgm:t>
    </dgm:pt>
    <dgm:pt modelId="{96ADF186-40CB-4D98-AD5F-C6842B7BD835}" type="sibTrans" cxnId="{BEBA5340-4D1A-4CC6-9B28-B904EBDC610A}">
      <dgm:prSet/>
      <dgm:spPr/>
      <dgm:t>
        <a:bodyPr/>
        <a:lstStyle/>
        <a:p>
          <a:endParaRPr lang="ru-RU"/>
        </a:p>
      </dgm:t>
    </dgm:pt>
    <dgm:pt modelId="{79332723-07AC-4EA5-A2F5-30FD3DF2D0CE}">
      <dgm:prSet/>
      <dgm:spPr/>
      <dgm:t>
        <a:bodyPr/>
        <a:lstStyle/>
        <a:p>
          <a:pPr rtl="0"/>
          <a:r>
            <a:rPr lang="uk-UA" dirty="0" smtClean="0"/>
            <a:t>Забруднення гідросфери</a:t>
          </a:r>
          <a:endParaRPr lang="ru-RU" dirty="0"/>
        </a:p>
      </dgm:t>
    </dgm:pt>
    <dgm:pt modelId="{C3EFA8AD-F9F6-4FBC-B676-FBE02E13FE00}" type="parTrans" cxnId="{FCE5AD45-B4BE-4AC6-820A-18453427829B}">
      <dgm:prSet/>
      <dgm:spPr/>
      <dgm:t>
        <a:bodyPr/>
        <a:lstStyle/>
        <a:p>
          <a:endParaRPr lang="ru-RU"/>
        </a:p>
      </dgm:t>
    </dgm:pt>
    <dgm:pt modelId="{E9D53539-4AAA-44FE-8040-CD2A289A4F9B}" type="sibTrans" cxnId="{FCE5AD45-B4BE-4AC6-820A-18453427829B}">
      <dgm:prSet/>
      <dgm:spPr/>
      <dgm:t>
        <a:bodyPr/>
        <a:lstStyle/>
        <a:p>
          <a:endParaRPr lang="ru-RU"/>
        </a:p>
      </dgm:t>
    </dgm:pt>
    <dgm:pt modelId="{D780F248-A1C0-4BED-BD69-BE41D0839F97}">
      <dgm:prSet/>
      <dgm:spPr/>
      <dgm:t>
        <a:bodyPr/>
        <a:lstStyle/>
        <a:p>
          <a:pPr rtl="0"/>
          <a:r>
            <a:rPr lang="uk-UA" dirty="0" smtClean="0"/>
            <a:t>Забруднення довкілля</a:t>
          </a:r>
          <a:endParaRPr lang="ru-RU" dirty="0"/>
        </a:p>
      </dgm:t>
    </dgm:pt>
    <dgm:pt modelId="{D2509478-3BC0-453E-9D86-CFB60BB55346}" type="parTrans" cxnId="{C906B247-0436-48DD-8225-DA92C2662BBC}">
      <dgm:prSet/>
      <dgm:spPr/>
      <dgm:t>
        <a:bodyPr/>
        <a:lstStyle/>
        <a:p>
          <a:endParaRPr lang="ru-RU"/>
        </a:p>
      </dgm:t>
    </dgm:pt>
    <dgm:pt modelId="{C6DDC67D-597D-4867-9D53-B60C78FB8BF1}" type="sibTrans" cxnId="{C906B247-0436-48DD-8225-DA92C2662BBC}">
      <dgm:prSet/>
      <dgm:spPr/>
      <dgm:t>
        <a:bodyPr/>
        <a:lstStyle/>
        <a:p>
          <a:endParaRPr lang="ru-RU"/>
        </a:p>
      </dgm:t>
    </dgm:pt>
    <dgm:pt modelId="{826E6C66-A8B2-4346-B4A1-F2DA2BEECFFE}">
      <dgm:prSet/>
      <dgm:spPr/>
      <dgm:t>
        <a:bodyPr/>
        <a:lstStyle/>
        <a:p>
          <a:pPr rtl="0"/>
          <a:r>
            <a:rPr lang="uk-UA" dirty="0" smtClean="0"/>
            <a:t>Скорочення флори та фауни</a:t>
          </a:r>
          <a:endParaRPr lang="ru-RU" dirty="0"/>
        </a:p>
      </dgm:t>
    </dgm:pt>
    <dgm:pt modelId="{3B4AE909-B363-4839-A6BB-0CA2AC696868}" type="parTrans" cxnId="{C9D36C56-0390-4A80-9706-3D437F00DCEC}">
      <dgm:prSet/>
      <dgm:spPr/>
      <dgm:t>
        <a:bodyPr/>
        <a:lstStyle/>
        <a:p>
          <a:endParaRPr lang="ru-RU"/>
        </a:p>
      </dgm:t>
    </dgm:pt>
    <dgm:pt modelId="{AB30B650-F15C-4859-9930-48699DDC14F0}" type="sibTrans" cxnId="{C9D36C56-0390-4A80-9706-3D437F00DCEC}">
      <dgm:prSet/>
      <dgm:spPr/>
      <dgm:t>
        <a:bodyPr/>
        <a:lstStyle/>
        <a:p>
          <a:endParaRPr lang="ru-RU"/>
        </a:p>
      </dgm:t>
    </dgm:pt>
    <dgm:pt modelId="{8D5D202E-4E5F-444D-871D-C8A514E0BBBD}" type="pres">
      <dgm:prSet presAssocID="{96CEB570-8B91-47BC-8E49-610A2585473A}" presName="Name0" presStyleCnt="0">
        <dgm:presLayoutVars>
          <dgm:dir/>
          <dgm:animLvl val="lvl"/>
          <dgm:resizeHandles val="exact"/>
        </dgm:presLayoutVars>
      </dgm:prSet>
      <dgm:spPr/>
      <dgm:t>
        <a:bodyPr/>
        <a:lstStyle/>
        <a:p>
          <a:endParaRPr lang="ru-RU"/>
        </a:p>
      </dgm:t>
    </dgm:pt>
    <dgm:pt modelId="{65E222BC-481B-46E3-8074-79626BD19CD7}" type="pres">
      <dgm:prSet presAssocID="{448450F4-AC9C-49FD-AA04-2FFA4A863981}" presName="linNode" presStyleCnt="0"/>
      <dgm:spPr/>
    </dgm:pt>
    <dgm:pt modelId="{36B49F2D-F95A-4341-B73A-760CCA625FB7}" type="pres">
      <dgm:prSet presAssocID="{448450F4-AC9C-49FD-AA04-2FFA4A863981}" presName="parentText" presStyleLbl="node1" presStyleIdx="0" presStyleCnt="4" custScaleX="92736">
        <dgm:presLayoutVars>
          <dgm:chMax val="1"/>
          <dgm:bulletEnabled val="1"/>
        </dgm:presLayoutVars>
      </dgm:prSet>
      <dgm:spPr/>
      <dgm:t>
        <a:bodyPr/>
        <a:lstStyle/>
        <a:p>
          <a:endParaRPr lang="ru-RU"/>
        </a:p>
      </dgm:t>
    </dgm:pt>
    <dgm:pt modelId="{FDFCD0B5-8F5F-4054-A4EF-E884F31E8B8C}" type="pres">
      <dgm:prSet presAssocID="{96ADF186-40CB-4D98-AD5F-C6842B7BD835}" presName="sp" presStyleCnt="0"/>
      <dgm:spPr/>
    </dgm:pt>
    <dgm:pt modelId="{3B081271-F9F4-4AE3-893E-797A2D5CE1BF}" type="pres">
      <dgm:prSet presAssocID="{79332723-07AC-4EA5-A2F5-30FD3DF2D0CE}" presName="linNode" presStyleCnt="0"/>
      <dgm:spPr/>
    </dgm:pt>
    <dgm:pt modelId="{106C44D7-8A3C-4B89-9ACC-91AB7ED45100}" type="pres">
      <dgm:prSet presAssocID="{79332723-07AC-4EA5-A2F5-30FD3DF2D0CE}" presName="parentText" presStyleLbl="node1" presStyleIdx="1" presStyleCnt="4" custScaleX="92736">
        <dgm:presLayoutVars>
          <dgm:chMax val="1"/>
          <dgm:bulletEnabled val="1"/>
        </dgm:presLayoutVars>
      </dgm:prSet>
      <dgm:spPr/>
      <dgm:t>
        <a:bodyPr/>
        <a:lstStyle/>
        <a:p>
          <a:endParaRPr lang="ru-RU"/>
        </a:p>
      </dgm:t>
    </dgm:pt>
    <dgm:pt modelId="{96671BCC-75D5-4C24-A931-0C16482CD28A}" type="pres">
      <dgm:prSet presAssocID="{E9D53539-4AAA-44FE-8040-CD2A289A4F9B}" presName="sp" presStyleCnt="0"/>
      <dgm:spPr/>
    </dgm:pt>
    <dgm:pt modelId="{CA616AA8-2BDB-4C15-890B-54CCC81DA1F1}" type="pres">
      <dgm:prSet presAssocID="{D780F248-A1C0-4BED-BD69-BE41D0839F97}" presName="linNode" presStyleCnt="0"/>
      <dgm:spPr/>
    </dgm:pt>
    <dgm:pt modelId="{25E7B790-DE85-41E4-BBAF-57B55219DE6D}" type="pres">
      <dgm:prSet presAssocID="{D780F248-A1C0-4BED-BD69-BE41D0839F97}" presName="parentText" presStyleLbl="node1" presStyleIdx="2" presStyleCnt="4" custScaleX="92736">
        <dgm:presLayoutVars>
          <dgm:chMax val="1"/>
          <dgm:bulletEnabled val="1"/>
        </dgm:presLayoutVars>
      </dgm:prSet>
      <dgm:spPr/>
      <dgm:t>
        <a:bodyPr/>
        <a:lstStyle/>
        <a:p>
          <a:endParaRPr lang="ru-RU"/>
        </a:p>
      </dgm:t>
    </dgm:pt>
    <dgm:pt modelId="{33EB0C72-6137-4266-A1FF-0944566A4790}" type="pres">
      <dgm:prSet presAssocID="{C6DDC67D-597D-4867-9D53-B60C78FB8BF1}" presName="sp" presStyleCnt="0"/>
      <dgm:spPr/>
    </dgm:pt>
    <dgm:pt modelId="{F98605D9-8B49-4BF8-A893-10C0504E66F4}" type="pres">
      <dgm:prSet presAssocID="{826E6C66-A8B2-4346-B4A1-F2DA2BEECFFE}" presName="linNode" presStyleCnt="0"/>
      <dgm:spPr/>
    </dgm:pt>
    <dgm:pt modelId="{8C04E35B-8430-42FE-BF2D-117C8C6F304A}" type="pres">
      <dgm:prSet presAssocID="{826E6C66-A8B2-4346-B4A1-F2DA2BEECFFE}" presName="parentText" presStyleLbl="node1" presStyleIdx="3" presStyleCnt="4" custScaleX="92736">
        <dgm:presLayoutVars>
          <dgm:chMax val="1"/>
          <dgm:bulletEnabled val="1"/>
        </dgm:presLayoutVars>
      </dgm:prSet>
      <dgm:spPr/>
      <dgm:t>
        <a:bodyPr/>
        <a:lstStyle/>
        <a:p>
          <a:endParaRPr lang="ru-RU"/>
        </a:p>
      </dgm:t>
    </dgm:pt>
  </dgm:ptLst>
  <dgm:cxnLst>
    <dgm:cxn modelId="{FCE5AD45-B4BE-4AC6-820A-18453427829B}" srcId="{96CEB570-8B91-47BC-8E49-610A2585473A}" destId="{79332723-07AC-4EA5-A2F5-30FD3DF2D0CE}" srcOrd="1" destOrd="0" parTransId="{C3EFA8AD-F9F6-4FBC-B676-FBE02E13FE00}" sibTransId="{E9D53539-4AAA-44FE-8040-CD2A289A4F9B}"/>
    <dgm:cxn modelId="{C0C600D8-BDCD-4FB4-B658-3065617FA765}" type="presOf" srcId="{96CEB570-8B91-47BC-8E49-610A2585473A}" destId="{8D5D202E-4E5F-444D-871D-C8A514E0BBBD}" srcOrd="0" destOrd="0" presId="urn:microsoft.com/office/officeart/2005/8/layout/vList5"/>
    <dgm:cxn modelId="{C9D36C56-0390-4A80-9706-3D437F00DCEC}" srcId="{96CEB570-8B91-47BC-8E49-610A2585473A}" destId="{826E6C66-A8B2-4346-B4A1-F2DA2BEECFFE}" srcOrd="3" destOrd="0" parTransId="{3B4AE909-B363-4839-A6BB-0CA2AC696868}" sibTransId="{AB30B650-F15C-4859-9930-48699DDC14F0}"/>
    <dgm:cxn modelId="{8B5E2BCA-B389-48C6-8648-754D1D47B967}" type="presOf" srcId="{79332723-07AC-4EA5-A2F5-30FD3DF2D0CE}" destId="{106C44D7-8A3C-4B89-9ACC-91AB7ED45100}" srcOrd="0" destOrd="0" presId="urn:microsoft.com/office/officeart/2005/8/layout/vList5"/>
    <dgm:cxn modelId="{BEBA5340-4D1A-4CC6-9B28-B904EBDC610A}" srcId="{96CEB570-8B91-47BC-8E49-610A2585473A}" destId="{448450F4-AC9C-49FD-AA04-2FFA4A863981}" srcOrd="0" destOrd="0" parTransId="{710CE3C6-CDCE-496F-8A03-0F8F7A9ED316}" sibTransId="{96ADF186-40CB-4D98-AD5F-C6842B7BD835}"/>
    <dgm:cxn modelId="{C906B247-0436-48DD-8225-DA92C2662BBC}" srcId="{96CEB570-8B91-47BC-8E49-610A2585473A}" destId="{D780F248-A1C0-4BED-BD69-BE41D0839F97}" srcOrd="2" destOrd="0" parTransId="{D2509478-3BC0-453E-9D86-CFB60BB55346}" sibTransId="{C6DDC67D-597D-4867-9D53-B60C78FB8BF1}"/>
    <dgm:cxn modelId="{2BF308A2-42A7-4C68-B82F-94729A5CDF4A}" type="presOf" srcId="{D780F248-A1C0-4BED-BD69-BE41D0839F97}" destId="{25E7B790-DE85-41E4-BBAF-57B55219DE6D}" srcOrd="0" destOrd="0" presId="urn:microsoft.com/office/officeart/2005/8/layout/vList5"/>
    <dgm:cxn modelId="{4EECD41B-3640-4C7A-A1CC-A59F8270CC51}" type="presOf" srcId="{826E6C66-A8B2-4346-B4A1-F2DA2BEECFFE}" destId="{8C04E35B-8430-42FE-BF2D-117C8C6F304A}" srcOrd="0" destOrd="0" presId="urn:microsoft.com/office/officeart/2005/8/layout/vList5"/>
    <dgm:cxn modelId="{C551B6EC-0AAA-4AF1-836D-3220054854E2}" type="presOf" srcId="{448450F4-AC9C-49FD-AA04-2FFA4A863981}" destId="{36B49F2D-F95A-4341-B73A-760CCA625FB7}" srcOrd="0" destOrd="0" presId="urn:microsoft.com/office/officeart/2005/8/layout/vList5"/>
    <dgm:cxn modelId="{F6ACF4D4-40CE-4488-BD79-7D728E2890F2}" type="presParOf" srcId="{8D5D202E-4E5F-444D-871D-C8A514E0BBBD}" destId="{65E222BC-481B-46E3-8074-79626BD19CD7}" srcOrd="0" destOrd="0" presId="urn:microsoft.com/office/officeart/2005/8/layout/vList5"/>
    <dgm:cxn modelId="{965A11D4-B41A-4029-AC8E-B5A9DC3E2387}" type="presParOf" srcId="{65E222BC-481B-46E3-8074-79626BD19CD7}" destId="{36B49F2D-F95A-4341-B73A-760CCA625FB7}" srcOrd="0" destOrd="0" presId="urn:microsoft.com/office/officeart/2005/8/layout/vList5"/>
    <dgm:cxn modelId="{887222A7-9DD6-4FEB-9098-223FE3DD5BFD}" type="presParOf" srcId="{8D5D202E-4E5F-444D-871D-C8A514E0BBBD}" destId="{FDFCD0B5-8F5F-4054-A4EF-E884F31E8B8C}" srcOrd="1" destOrd="0" presId="urn:microsoft.com/office/officeart/2005/8/layout/vList5"/>
    <dgm:cxn modelId="{84B01E81-C0DC-4106-AF0F-EE9674F51E48}" type="presParOf" srcId="{8D5D202E-4E5F-444D-871D-C8A514E0BBBD}" destId="{3B081271-F9F4-4AE3-893E-797A2D5CE1BF}" srcOrd="2" destOrd="0" presId="urn:microsoft.com/office/officeart/2005/8/layout/vList5"/>
    <dgm:cxn modelId="{A9DD81C8-5825-4BA8-82FF-7DE096783598}" type="presParOf" srcId="{3B081271-F9F4-4AE3-893E-797A2D5CE1BF}" destId="{106C44D7-8A3C-4B89-9ACC-91AB7ED45100}" srcOrd="0" destOrd="0" presId="urn:microsoft.com/office/officeart/2005/8/layout/vList5"/>
    <dgm:cxn modelId="{5280638D-6C06-4E90-9ED7-C1E8617AF620}" type="presParOf" srcId="{8D5D202E-4E5F-444D-871D-C8A514E0BBBD}" destId="{96671BCC-75D5-4C24-A931-0C16482CD28A}" srcOrd="3" destOrd="0" presId="urn:microsoft.com/office/officeart/2005/8/layout/vList5"/>
    <dgm:cxn modelId="{48E4C0F2-F7A3-44FF-A3BF-A12B510FDFAE}" type="presParOf" srcId="{8D5D202E-4E5F-444D-871D-C8A514E0BBBD}" destId="{CA616AA8-2BDB-4C15-890B-54CCC81DA1F1}" srcOrd="4" destOrd="0" presId="urn:microsoft.com/office/officeart/2005/8/layout/vList5"/>
    <dgm:cxn modelId="{FAB16C76-0D6B-491B-A7C0-1F0E6CF59280}" type="presParOf" srcId="{CA616AA8-2BDB-4C15-890B-54CCC81DA1F1}" destId="{25E7B790-DE85-41E4-BBAF-57B55219DE6D}" srcOrd="0" destOrd="0" presId="urn:microsoft.com/office/officeart/2005/8/layout/vList5"/>
    <dgm:cxn modelId="{F2ED831F-11B0-445B-9EB0-C9FCACDB0F87}" type="presParOf" srcId="{8D5D202E-4E5F-444D-871D-C8A514E0BBBD}" destId="{33EB0C72-6137-4266-A1FF-0944566A4790}" srcOrd="5" destOrd="0" presId="urn:microsoft.com/office/officeart/2005/8/layout/vList5"/>
    <dgm:cxn modelId="{A78CFF2D-751A-4D18-91D5-6B10717BB20F}" type="presParOf" srcId="{8D5D202E-4E5F-444D-871D-C8A514E0BBBD}" destId="{F98605D9-8B49-4BF8-A893-10C0504E66F4}" srcOrd="6" destOrd="0" presId="urn:microsoft.com/office/officeart/2005/8/layout/vList5"/>
    <dgm:cxn modelId="{CA4F2491-DCA5-4B87-AE4A-C1B3A5AC71BF}" type="presParOf" srcId="{F98605D9-8B49-4BF8-A893-10C0504E66F4}" destId="{8C04E35B-8430-42FE-BF2D-117C8C6F304A}" srcOrd="0"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9A0D354-A105-440D-991D-A063A880683C}"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C3CEA98F-2BEA-498E-8DDD-7437925C8AA2}">
      <dgm:prSet phldrT="[Текст]" custT="1"/>
      <dgm:spPr/>
      <dgm:t>
        <a:bodyPr/>
        <a:lstStyle/>
        <a:p>
          <a:r>
            <a:rPr lang="uk-UA" sz="2800" dirty="0" smtClean="0"/>
            <a:t>Хімічне </a:t>
          </a:r>
          <a:r>
            <a:rPr lang="uk-UA" sz="1800" dirty="0" smtClean="0"/>
            <a:t>(неорганічне, огранічне)</a:t>
          </a:r>
          <a:endParaRPr lang="ru-RU" sz="2800" dirty="0"/>
        </a:p>
      </dgm:t>
    </dgm:pt>
    <dgm:pt modelId="{CBAF3324-B64E-4EB4-A3E7-A9A6D0173E9B}" type="parTrans" cxnId="{1E4B0148-BB0A-4CF2-9721-E4BA9F164E83}">
      <dgm:prSet/>
      <dgm:spPr/>
      <dgm:t>
        <a:bodyPr/>
        <a:lstStyle/>
        <a:p>
          <a:endParaRPr lang="ru-RU"/>
        </a:p>
      </dgm:t>
    </dgm:pt>
    <dgm:pt modelId="{A11639FB-17B7-4264-873E-91A0C1536B09}" type="sibTrans" cxnId="{1E4B0148-BB0A-4CF2-9721-E4BA9F164E83}">
      <dgm:prSet/>
      <dgm:spPr/>
      <dgm:t>
        <a:bodyPr/>
        <a:lstStyle/>
        <a:p>
          <a:endParaRPr lang="ru-RU"/>
        </a:p>
      </dgm:t>
    </dgm:pt>
    <dgm:pt modelId="{49686793-5AE4-405E-86BF-9AB770283CE2}">
      <dgm:prSet phldrT="[Текст]" custT="1"/>
      <dgm:spPr/>
      <dgm:t>
        <a:bodyPr/>
        <a:lstStyle/>
        <a:p>
          <a:r>
            <a:rPr lang="uk-UA" sz="2800" dirty="0" smtClean="0"/>
            <a:t>Фізичне</a:t>
          </a:r>
          <a:r>
            <a:rPr lang="uk-UA" sz="1800" dirty="0" smtClean="0"/>
            <a:t>(теплове, радіаційне)</a:t>
          </a:r>
          <a:endParaRPr lang="ru-RU" sz="2800" dirty="0"/>
        </a:p>
      </dgm:t>
    </dgm:pt>
    <dgm:pt modelId="{E346974B-B752-426F-B895-7CE14F0B8C7B}" type="parTrans" cxnId="{B2A9B892-E289-48DA-A033-D23468E5DC45}">
      <dgm:prSet/>
      <dgm:spPr/>
      <dgm:t>
        <a:bodyPr/>
        <a:lstStyle/>
        <a:p>
          <a:endParaRPr lang="ru-RU"/>
        </a:p>
      </dgm:t>
    </dgm:pt>
    <dgm:pt modelId="{829168A7-DBB9-4E16-A0CE-47892EA0F27A}" type="sibTrans" cxnId="{B2A9B892-E289-48DA-A033-D23468E5DC45}">
      <dgm:prSet/>
      <dgm:spPr/>
      <dgm:t>
        <a:bodyPr/>
        <a:lstStyle/>
        <a:p>
          <a:endParaRPr lang="ru-RU"/>
        </a:p>
      </dgm:t>
    </dgm:pt>
    <dgm:pt modelId="{92506384-B45C-4C44-B7C1-6C0FA966174C}">
      <dgm:prSet phldrT="[Текст]" custT="1"/>
      <dgm:spPr/>
      <dgm:t>
        <a:bodyPr/>
        <a:lstStyle/>
        <a:p>
          <a:r>
            <a:rPr lang="uk-UA" sz="2800" dirty="0" smtClean="0"/>
            <a:t>Біологічне</a:t>
          </a:r>
          <a:r>
            <a:rPr lang="uk-UA" sz="1800" dirty="0" smtClean="0"/>
            <a:t>(мікробне, гальмінтологічне, гідрофлорне)</a:t>
          </a:r>
          <a:endParaRPr lang="ru-RU" sz="2800" dirty="0"/>
        </a:p>
      </dgm:t>
    </dgm:pt>
    <dgm:pt modelId="{2AD40664-D39A-4EEB-9740-9E4385A3E05A}" type="parTrans" cxnId="{C67F9371-ABFD-4061-BEFF-9870CCBB397D}">
      <dgm:prSet/>
      <dgm:spPr/>
      <dgm:t>
        <a:bodyPr/>
        <a:lstStyle/>
        <a:p>
          <a:endParaRPr lang="ru-RU"/>
        </a:p>
      </dgm:t>
    </dgm:pt>
    <dgm:pt modelId="{02E8F2FE-DA8F-4DDB-ACDE-843774FA5D1A}" type="sibTrans" cxnId="{C67F9371-ABFD-4061-BEFF-9870CCBB397D}">
      <dgm:prSet/>
      <dgm:spPr/>
      <dgm:t>
        <a:bodyPr/>
        <a:lstStyle/>
        <a:p>
          <a:endParaRPr lang="ru-RU"/>
        </a:p>
      </dgm:t>
    </dgm:pt>
    <dgm:pt modelId="{D2415CDE-EC95-4518-A500-012CB911163A}" type="pres">
      <dgm:prSet presAssocID="{29A0D354-A105-440D-991D-A063A880683C}" presName="linear" presStyleCnt="0">
        <dgm:presLayoutVars>
          <dgm:dir/>
          <dgm:animLvl val="lvl"/>
          <dgm:resizeHandles val="exact"/>
        </dgm:presLayoutVars>
      </dgm:prSet>
      <dgm:spPr/>
      <dgm:t>
        <a:bodyPr/>
        <a:lstStyle/>
        <a:p>
          <a:endParaRPr lang="ru-RU"/>
        </a:p>
      </dgm:t>
    </dgm:pt>
    <dgm:pt modelId="{914CAB53-D12B-47DA-9153-37A1FE7BA78D}" type="pres">
      <dgm:prSet presAssocID="{C3CEA98F-2BEA-498E-8DDD-7437925C8AA2}" presName="parentLin" presStyleCnt="0"/>
      <dgm:spPr/>
    </dgm:pt>
    <dgm:pt modelId="{B87EF7F1-4FBC-4E80-8897-EC0B8E1F162D}" type="pres">
      <dgm:prSet presAssocID="{C3CEA98F-2BEA-498E-8DDD-7437925C8AA2}" presName="parentLeftMargin" presStyleLbl="node1" presStyleIdx="0" presStyleCnt="3"/>
      <dgm:spPr/>
      <dgm:t>
        <a:bodyPr/>
        <a:lstStyle/>
        <a:p>
          <a:endParaRPr lang="ru-RU"/>
        </a:p>
      </dgm:t>
    </dgm:pt>
    <dgm:pt modelId="{2E0DBC4A-877F-411F-B035-3B83630732D2}" type="pres">
      <dgm:prSet presAssocID="{C3CEA98F-2BEA-498E-8DDD-7437925C8AA2}" presName="parentText" presStyleLbl="node1" presStyleIdx="0" presStyleCnt="3">
        <dgm:presLayoutVars>
          <dgm:chMax val="0"/>
          <dgm:bulletEnabled val="1"/>
        </dgm:presLayoutVars>
      </dgm:prSet>
      <dgm:spPr/>
      <dgm:t>
        <a:bodyPr/>
        <a:lstStyle/>
        <a:p>
          <a:endParaRPr lang="ru-RU"/>
        </a:p>
      </dgm:t>
    </dgm:pt>
    <dgm:pt modelId="{2A2CA265-7F1C-463C-B04A-9E77DF327A0D}" type="pres">
      <dgm:prSet presAssocID="{C3CEA98F-2BEA-498E-8DDD-7437925C8AA2}" presName="negativeSpace" presStyleCnt="0"/>
      <dgm:spPr/>
    </dgm:pt>
    <dgm:pt modelId="{D37B5DF3-F70E-4B5B-B101-41CD99212B2B}" type="pres">
      <dgm:prSet presAssocID="{C3CEA98F-2BEA-498E-8DDD-7437925C8AA2}" presName="childText" presStyleLbl="conFgAcc1" presStyleIdx="0" presStyleCnt="3">
        <dgm:presLayoutVars>
          <dgm:bulletEnabled val="1"/>
        </dgm:presLayoutVars>
      </dgm:prSet>
      <dgm:spPr/>
    </dgm:pt>
    <dgm:pt modelId="{C29A3903-8D9A-4545-9A01-6F7F733E14B8}" type="pres">
      <dgm:prSet presAssocID="{A11639FB-17B7-4264-873E-91A0C1536B09}" presName="spaceBetweenRectangles" presStyleCnt="0"/>
      <dgm:spPr/>
    </dgm:pt>
    <dgm:pt modelId="{F0148667-F80F-4256-949F-990918809C62}" type="pres">
      <dgm:prSet presAssocID="{49686793-5AE4-405E-86BF-9AB770283CE2}" presName="parentLin" presStyleCnt="0"/>
      <dgm:spPr/>
    </dgm:pt>
    <dgm:pt modelId="{EBFDF51C-AED3-4CB1-BFAC-A59908D4AE7D}" type="pres">
      <dgm:prSet presAssocID="{49686793-5AE4-405E-86BF-9AB770283CE2}" presName="parentLeftMargin" presStyleLbl="node1" presStyleIdx="0" presStyleCnt="3"/>
      <dgm:spPr/>
      <dgm:t>
        <a:bodyPr/>
        <a:lstStyle/>
        <a:p>
          <a:endParaRPr lang="ru-RU"/>
        </a:p>
      </dgm:t>
    </dgm:pt>
    <dgm:pt modelId="{D769C2B5-2598-40E6-9A4A-4093BAD2F099}" type="pres">
      <dgm:prSet presAssocID="{49686793-5AE4-405E-86BF-9AB770283CE2}" presName="parentText" presStyleLbl="node1" presStyleIdx="1" presStyleCnt="3">
        <dgm:presLayoutVars>
          <dgm:chMax val="0"/>
          <dgm:bulletEnabled val="1"/>
        </dgm:presLayoutVars>
      </dgm:prSet>
      <dgm:spPr/>
      <dgm:t>
        <a:bodyPr/>
        <a:lstStyle/>
        <a:p>
          <a:endParaRPr lang="ru-RU"/>
        </a:p>
      </dgm:t>
    </dgm:pt>
    <dgm:pt modelId="{7A37A0E8-9762-4C77-BD34-EE1F671A6CAF}" type="pres">
      <dgm:prSet presAssocID="{49686793-5AE4-405E-86BF-9AB770283CE2}" presName="negativeSpace" presStyleCnt="0"/>
      <dgm:spPr/>
    </dgm:pt>
    <dgm:pt modelId="{9F997DD9-6249-4926-AFCD-641387BD862B}" type="pres">
      <dgm:prSet presAssocID="{49686793-5AE4-405E-86BF-9AB770283CE2}" presName="childText" presStyleLbl="conFgAcc1" presStyleIdx="1" presStyleCnt="3">
        <dgm:presLayoutVars>
          <dgm:bulletEnabled val="1"/>
        </dgm:presLayoutVars>
      </dgm:prSet>
      <dgm:spPr/>
    </dgm:pt>
    <dgm:pt modelId="{6A333701-5A7F-4E6C-B913-237FEC74F963}" type="pres">
      <dgm:prSet presAssocID="{829168A7-DBB9-4E16-A0CE-47892EA0F27A}" presName="spaceBetweenRectangles" presStyleCnt="0"/>
      <dgm:spPr/>
    </dgm:pt>
    <dgm:pt modelId="{BCA17AFC-A596-4344-A8BA-6435B6A82A67}" type="pres">
      <dgm:prSet presAssocID="{92506384-B45C-4C44-B7C1-6C0FA966174C}" presName="parentLin" presStyleCnt="0"/>
      <dgm:spPr/>
    </dgm:pt>
    <dgm:pt modelId="{8CEB609B-2D91-46AE-98F0-9F46E0783612}" type="pres">
      <dgm:prSet presAssocID="{92506384-B45C-4C44-B7C1-6C0FA966174C}" presName="parentLeftMargin" presStyleLbl="node1" presStyleIdx="1" presStyleCnt="3"/>
      <dgm:spPr/>
      <dgm:t>
        <a:bodyPr/>
        <a:lstStyle/>
        <a:p>
          <a:endParaRPr lang="ru-RU"/>
        </a:p>
      </dgm:t>
    </dgm:pt>
    <dgm:pt modelId="{2BD43BA6-9F45-4AC5-BBD5-97B3A8137BE8}" type="pres">
      <dgm:prSet presAssocID="{92506384-B45C-4C44-B7C1-6C0FA966174C}" presName="parentText" presStyleLbl="node1" presStyleIdx="2" presStyleCnt="3">
        <dgm:presLayoutVars>
          <dgm:chMax val="0"/>
          <dgm:bulletEnabled val="1"/>
        </dgm:presLayoutVars>
      </dgm:prSet>
      <dgm:spPr/>
      <dgm:t>
        <a:bodyPr/>
        <a:lstStyle/>
        <a:p>
          <a:endParaRPr lang="ru-RU"/>
        </a:p>
      </dgm:t>
    </dgm:pt>
    <dgm:pt modelId="{46B33D13-8B13-477C-917B-7487F2897FB9}" type="pres">
      <dgm:prSet presAssocID="{92506384-B45C-4C44-B7C1-6C0FA966174C}" presName="negativeSpace" presStyleCnt="0"/>
      <dgm:spPr/>
    </dgm:pt>
    <dgm:pt modelId="{145B4DA5-644B-4ECB-A370-60EFCE3269B0}" type="pres">
      <dgm:prSet presAssocID="{92506384-B45C-4C44-B7C1-6C0FA966174C}" presName="childText" presStyleLbl="conFgAcc1" presStyleIdx="2" presStyleCnt="3">
        <dgm:presLayoutVars>
          <dgm:bulletEnabled val="1"/>
        </dgm:presLayoutVars>
      </dgm:prSet>
      <dgm:spPr/>
    </dgm:pt>
  </dgm:ptLst>
  <dgm:cxnLst>
    <dgm:cxn modelId="{41BD59F4-0E1C-4187-B8BB-68F923E914F0}" type="presOf" srcId="{49686793-5AE4-405E-86BF-9AB770283CE2}" destId="{D769C2B5-2598-40E6-9A4A-4093BAD2F099}" srcOrd="1" destOrd="0" presId="urn:microsoft.com/office/officeart/2005/8/layout/list1"/>
    <dgm:cxn modelId="{B2A9B892-E289-48DA-A033-D23468E5DC45}" srcId="{29A0D354-A105-440D-991D-A063A880683C}" destId="{49686793-5AE4-405E-86BF-9AB770283CE2}" srcOrd="1" destOrd="0" parTransId="{E346974B-B752-426F-B895-7CE14F0B8C7B}" sibTransId="{829168A7-DBB9-4E16-A0CE-47892EA0F27A}"/>
    <dgm:cxn modelId="{C28769BC-7578-4EE2-8DA1-E56D6B321255}" type="presOf" srcId="{92506384-B45C-4C44-B7C1-6C0FA966174C}" destId="{8CEB609B-2D91-46AE-98F0-9F46E0783612}" srcOrd="0" destOrd="0" presId="urn:microsoft.com/office/officeart/2005/8/layout/list1"/>
    <dgm:cxn modelId="{E422315F-0246-45EA-AC3B-FD5B36A03BE1}" type="presOf" srcId="{92506384-B45C-4C44-B7C1-6C0FA966174C}" destId="{2BD43BA6-9F45-4AC5-BBD5-97B3A8137BE8}" srcOrd="1" destOrd="0" presId="urn:microsoft.com/office/officeart/2005/8/layout/list1"/>
    <dgm:cxn modelId="{C3D03D51-4E0A-4F5C-8FB8-6C6F9589AF2E}" type="presOf" srcId="{C3CEA98F-2BEA-498E-8DDD-7437925C8AA2}" destId="{2E0DBC4A-877F-411F-B035-3B83630732D2}" srcOrd="1" destOrd="0" presId="urn:microsoft.com/office/officeart/2005/8/layout/list1"/>
    <dgm:cxn modelId="{3712CC59-3625-4227-B868-5562BEA83AC1}" type="presOf" srcId="{49686793-5AE4-405E-86BF-9AB770283CE2}" destId="{EBFDF51C-AED3-4CB1-BFAC-A59908D4AE7D}" srcOrd="0" destOrd="0" presId="urn:microsoft.com/office/officeart/2005/8/layout/list1"/>
    <dgm:cxn modelId="{E59C96CC-F725-4ED9-818B-CDEA2AC7D90E}" type="presOf" srcId="{C3CEA98F-2BEA-498E-8DDD-7437925C8AA2}" destId="{B87EF7F1-4FBC-4E80-8897-EC0B8E1F162D}" srcOrd="0" destOrd="0" presId="urn:microsoft.com/office/officeart/2005/8/layout/list1"/>
    <dgm:cxn modelId="{4FF81E69-BFB1-48D9-A6C9-59F140883403}" type="presOf" srcId="{29A0D354-A105-440D-991D-A063A880683C}" destId="{D2415CDE-EC95-4518-A500-012CB911163A}" srcOrd="0" destOrd="0" presId="urn:microsoft.com/office/officeart/2005/8/layout/list1"/>
    <dgm:cxn modelId="{C67F9371-ABFD-4061-BEFF-9870CCBB397D}" srcId="{29A0D354-A105-440D-991D-A063A880683C}" destId="{92506384-B45C-4C44-B7C1-6C0FA966174C}" srcOrd="2" destOrd="0" parTransId="{2AD40664-D39A-4EEB-9740-9E4385A3E05A}" sibTransId="{02E8F2FE-DA8F-4DDB-ACDE-843774FA5D1A}"/>
    <dgm:cxn modelId="{1E4B0148-BB0A-4CF2-9721-E4BA9F164E83}" srcId="{29A0D354-A105-440D-991D-A063A880683C}" destId="{C3CEA98F-2BEA-498E-8DDD-7437925C8AA2}" srcOrd="0" destOrd="0" parTransId="{CBAF3324-B64E-4EB4-A3E7-A9A6D0173E9B}" sibTransId="{A11639FB-17B7-4264-873E-91A0C1536B09}"/>
    <dgm:cxn modelId="{A09D01B2-003A-462B-B824-F930F09E8FFF}" type="presParOf" srcId="{D2415CDE-EC95-4518-A500-012CB911163A}" destId="{914CAB53-D12B-47DA-9153-37A1FE7BA78D}" srcOrd="0" destOrd="0" presId="urn:microsoft.com/office/officeart/2005/8/layout/list1"/>
    <dgm:cxn modelId="{4F072016-2092-4D24-A990-68AF5CD82A51}" type="presParOf" srcId="{914CAB53-D12B-47DA-9153-37A1FE7BA78D}" destId="{B87EF7F1-4FBC-4E80-8897-EC0B8E1F162D}" srcOrd="0" destOrd="0" presId="urn:microsoft.com/office/officeart/2005/8/layout/list1"/>
    <dgm:cxn modelId="{88E25267-7241-4E49-B28F-1C5B0DB8B248}" type="presParOf" srcId="{914CAB53-D12B-47DA-9153-37A1FE7BA78D}" destId="{2E0DBC4A-877F-411F-B035-3B83630732D2}" srcOrd="1" destOrd="0" presId="urn:microsoft.com/office/officeart/2005/8/layout/list1"/>
    <dgm:cxn modelId="{7EA6D23B-76F1-479A-B337-ABAA9CFF334A}" type="presParOf" srcId="{D2415CDE-EC95-4518-A500-012CB911163A}" destId="{2A2CA265-7F1C-463C-B04A-9E77DF327A0D}" srcOrd="1" destOrd="0" presId="urn:microsoft.com/office/officeart/2005/8/layout/list1"/>
    <dgm:cxn modelId="{1228C4FB-3055-4430-BF0B-C1B70A492E18}" type="presParOf" srcId="{D2415CDE-EC95-4518-A500-012CB911163A}" destId="{D37B5DF3-F70E-4B5B-B101-41CD99212B2B}" srcOrd="2" destOrd="0" presId="urn:microsoft.com/office/officeart/2005/8/layout/list1"/>
    <dgm:cxn modelId="{90232889-8A51-4832-9BAC-9AAD20EC679A}" type="presParOf" srcId="{D2415CDE-EC95-4518-A500-012CB911163A}" destId="{C29A3903-8D9A-4545-9A01-6F7F733E14B8}" srcOrd="3" destOrd="0" presId="urn:microsoft.com/office/officeart/2005/8/layout/list1"/>
    <dgm:cxn modelId="{9657A545-639D-475D-85DC-1CC3A31E3140}" type="presParOf" srcId="{D2415CDE-EC95-4518-A500-012CB911163A}" destId="{F0148667-F80F-4256-949F-990918809C62}" srcOrd="4" destOrd="0" presId="urn:microsoft.com/office/officeart/2005/8/layout/list1"/>
    <dgm:cxn modelId="{6AE75A62-FCD0-4480-8A4B-1A7BEEFB28C9}" type="presParOf" srcId="{F0148667-F80F-4256-949F-990918809C62}" destId="{EBFDF51C-AED3-4CB1-BFAC-A59908D4AE7D}" srcOrd="0" destOrd="0" presId="urn:microsoft.com/office/officeart/2005/8/layout/list1"/>
    <dgm:cxn modelId="{C577CA9E-F3DC-4F3F-884E-EEE924F7F133}" type="presParOf" srcId="{F0148667-F80F-4256-949F-990918809C62}" destId="{D769C2B5-2598-40E6-9A4A-4093BAD2F099}" srcOrd="1" destOrd="0" presId="urn:microsoft.com/office/officeart/2005/8/layout/list1"/>
    <dgm:cxn modelId="{3D91716B-9694-402E-91C3-0F972786C6F4}" type="presParOf" srcId="{D2415CDE-EC95-4518-A500-012CB911163A}" destId="{7A37A0E8-9762-4C77-BD34-EE1F671A6CAF}" srcOrd="5" destOrd="0" presId="urn:microsoft.com/office/officeart/2005/8/layout/list1"/>
    <dgm:cxn modelId="{7C9B8344-CEC8-47F3-B1D1-BC763143E60F}" type="presParOf" srcId="{D2415CDE-EC95-4518-A500-012CB911163A}" destId="{9F997DD9-6249-4926-AFCD-641387BD862B}" srcOrd="6" destOrd="0" presId="urn:microsoft.com/office/officeart/2005/8/layout/list1"/>
    <dgm:cxn modelId="{EF5793B5-40FD-4FDD-99F8-888AEB5829A5}" type="presParOf" srcId="{D2415CDE-EC95-4518-A500-012CB911163A}" destId="{6A333701-5A7F-4E6C-B913-237FEC74F963}" srcOrd="7" destOrd="0" presId="urn:microsoft.com/office/officeart/2005/8/layout/list1"/>
    <dgm:cxn modelId="{01C99A30-823C-4529-8370-FD6A87A2C822}" type="presParOf" srcId="{D2415CDE-EC95-4518-A500-012CB911163A}" destId="{BCA17AFC-A596-4344-A8BA-6435B6A82A67}" srcOrd="8" destOrd="0" presId="urn:microsoft.com/office/officeart/2005/8/layout/list1"/>
    <dgm:cxn modelId="{C53A31D5-4628-41CA-8C3F-4279C9217136}" type="presParOf" srcId="{BCA17AFC-A596-4344-A8BA-6435B6A82A67}" destId="{8CEB609B-2D91-46AE-98F0-9F46E0783612}" srcOrd="0" destOrd="0" presId="urn:microsoft.com/office/officeart/2005/8/layout/list1"/>
    <dgm:cxn modelId="{F0F41529-72D6-4498-AEAB-7CC05F76A0D4}" type="presParOf" srcId="{BCA17AFC-A596-4344-A8BA-6435B6A82A67}" destId="{2BD43BA6-9F45-4AC5-BBD5-97B3A8137BE8}" srcOrd="1" destOrd="0" presId="urn:microsoft.com/office/officeart/2005/8/layout/list1"/>
    <dgm:cxn modelId="{ECAEF04F-355E-4732-ACB6-8765B24FDFBC}" type="presParOf" srcId="{D2415CDE-EC95-4518-A500-012CB911163A}" destId="{46B33D13-8B13-477C-917B-7487F2897FB9}" srcOrd="9" destOrd="0" presId="urn:microsoft.com/office/officeart/2005/8/layout/list1"/>
    <dgm:cxn modelId="{46776D5A-C102-416B-B185-BBA95533413E}" type="presParOf" srcId="{D2415CDE-EC95-4518-A500-012CB911163A}" destId="{145B4DA5-644B-4ECB-A370-60EFCE3269B0}" srcOrd="1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6B49F2D-F95A-4341-B73A-760CCA625FB7}">
      <dsp:nvSpPr>
        <dsp:cNvPr id="0" name=""/>
        <dsp:cNvSpPr/>
      </dsp:nvSpPr>
      <dsp:spPr>
        <a:xfrm>
          <a:off x="2497424" y="2402"/>
          <a:ext cx="2503231" cy="115561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rtl="0">
            <a:lnSpc>
              <a:spcPct val="90000"/>
            </a:lnSpc>
            <a:spcBef>
              <a:spcPct val="0"/>
            </a:spcBef>
            <a:spcAft>
              <a:spcPct val="35000"/>
            </a:spcAft>
          </a:pPr>
          <a:r>
            <a:rPr lang="uk-UA" sz="2500" kern="1200" dirty="0" smtClean="0"/>
            <a:t>Забруднення атмосфери</a:t>
          </a:r>
          <a:endParaRPr lang="ru-RU" sz="2500" kern="1200" dirty="0"/>
        </a:p>
      </dsp:txBody>
      <dsp:txXfrm>
        <a:off x="2497424" y="2402"/>
        <a:ext cx="2503231" cy="1155613"/>
      </dsp:txXfrm>
    </dsp:sp>
    <dsp:sp modelId="{106C44D7-8A3C-4B89-9ACC-91AB7ED45100}">
      <dsp:nvSpPr>
        <dsp:cNvPr id="0" name=""/>
        <dsp:cNvSpPr/>
      </dsp:nvSpPr>
      <dsp:spPr>
        <a:xfrm>
          <a:off x="2497424" y="1215796"/>
          <a:ext cx="2503231" cy="115561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rtl="0">
            <a:lnSpc>
              <a:spcPct val="90000"/>
            </a:lnSpc>
            <a:spcBef>
              <a:spcPct val="0"/>
            </a:spcBef>
            <a:spcAft>
              <a:spcPct val="35000"/>
            </a:spcAft>
          </a:pPr>
          <a:r>
            <a:rPr lang="uk-UA" sz="2500" kern="1200" dirty="0" smtClean="0"/>
            <a:t>Забруднення гідросфери</a:t>
          </a:r>
          <a:endParaRPr lang="ru-RU" sz="2500" kern="1200" dirty="0"/>
        </a:p>
      </dsp:txBody>
      <dsp:txXfrm>
        <a:off x="2497424" y="1215796"/>
        <a:ext cx="2503231" cy="1155613"/>
      </dsp:txXfrm>
    </dsp:sp>
    <dsp:sp modelId="{25E7B790-DE85-41E4-BBAF-57B55219DE6D}">
      <dsp:nvSpPr>
        <dsp:cNvPr id="0" name=""/>
        <dsp:cNvSpPr/>
      </dsp:nvSpPr>
      <dsp:spPr>
        <a:xfrm>
          <a:off x="2497424" y="2429190"/>
          <a:ext cx="2503231" cy="115561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rtl="0">
            <a:lnSpc>
              <a:spcPct val="90000"/>
            </a:lnSpc>
            <a:spcBef>
              <a:spcPct val="0"/>
            </a:spcBef>
            <a:spcAft>
              <a:spcPct val="35000"/>
            </a:spcAft>
          </a:pPr>
          <a:r>
            <a:rPr lang="uk-UA" sz="2500" kern="1200" dirty="0" smtClean="0"/>
            <a:t>Забруднення довкілля</a:t>
          </a:r>
          <a:endParaRPr lang="ru-RU" sz="2500" kern="1200" dirty="0"/>
        </a:p>
      </dsp:txBody>
      <dsp:txXfrm>
        <a:off x="2497424" y="2429190"/>
        <a:ext cx="2503231" cy="1155613"/>
      </dsp:txXfrm>
    </dsp:sp>
    <dsp:sp modelId="{8C04E35B-8430-42FE-BF2D-117C8C6F304A}">
      <dsp:nvSpPr>
        <dsp:cNvPr id="0" name=""/>
        <dsp:cNvSpPr/>
      </dsp:nvSpPr>
      <dsp:spPr>
        <a:xfrm>
          <a:off x="2497424" y="3642584"/>
          <a:ext cx="2503231" cy="115561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rtl="0">
            <a:lnSpc>
              <a:spcPct val="90000"/>
            </a:lnSpc>
            <a:spcBef>
              <a:spcPct val="0"/>
            </a:spcBef>
            <a:spcAft>
              <a:spcPct val="35000"/>
            </a:spcAft>
          </a:pPr>
          <a:r>
            <a:rPr lang="uk-UA" sz="2500" kern="1200" dirty="0" smtClean="0"/>
            <a:t>Скорочення флори та фауни</a:t>
          </a:r>
          <a:endParaRPr lang="ru-RU" sz="2500" kern="1200" dirty="0"/>
        </a:p>
      </dsp:txBody>
      <dsp:txXfrm>
        <a:off x="2497424" y="3642584"/>
        <a:ext cx="2503231" cy="1155613"/>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37B5DF3-F70E-4B5B-B101-41CD99212B2B}">
      <dsp:nvSpPr>
        <dsp:cNvPr id="0" name=""/>
        <dsp:cNvSpPr/>
      </dsp:nvSpPr>
      <dsp:spPr>
        <a:xfrm>
          <a:off x="0" y="447144"/>
          <a:ext cx="7499350" cy="756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E0DBC4A-877F-411F-B035-3B83630732D2}">
      <dsp:nvSpPr>
        <dsp:cNvPr id="0" name=""/>
        <dsp:cNvSpPr/>
      </dsp:nvSpPr>
      <dsp:spPr>
        <a:xfrm>
          <a:off x="374967" y="4344"/>
          <a:ext cx="5249545" cy="885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420" tIns="0" rIns="198420" bIns="0" numCol="1" spcCol="1270" anchor="ctr" anchorCtr="0">
          <a:noAutofit/>
        </a:bodyPr>
        <a:lstStyle/>
        <a:p>
          <a:pPr lvl="0" algn="l" defTabSz="1244600">
            <a:lnSpc>
              <a:spcPct val="90000"/>
            </a:lnSpc>
            <a:spcBef>
              <a:spcPct val="0"/>
            </a:spcBef>
            <a:spcAft>
              <a:spcPct val="35000"/>
            </a:spcAft>
          </a:pPr>
          <a:r>
            <a:rPr lang="uk-UA" sz="2800" kern="1200" dirty="0" smtClean="0"/>
            <a:t>Хімічне </a:t>
          </a:r>
          <a:r>
            <a:rPr lang="uk-UA" sz="1800" kern="1200" dirty="0" smtClean="0"/>
            <a:t>(неорганічне, огранічне)</a:t>
          </a:r>
          <a:endParaRPr lang="ru-RU" sz="2800" kern="1200" dirty="0"/>
        </a:p>
      </dsp:txBody>
      <dsp:txXfrm>
        <a:off x="374967" y="4344"/>
        <a:ext cx="5249545" cy="885600"/>
      </dsp:txXfrm>
    </dsp:sp>
    <dsp:sp modelId="{9F997DD9-6249-4926-AFCD-641387BD862B}">
      <dsp:nvSpPr>
        <dsp:cNvPr id="0" name=""/>
        <dsp:cNvSpPr/>
      </dsp:nvSpPr>
      <dsp:spPr>
        <a:xfrm>
          <a:off x="0" y="1807945"/>
          <a:ext cx="7499350" cy="756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769C2B5-2598-40E6-9A4A-4093BAD2F099}">
      <dsp:nvSpPr>
        <dsp:cNvPr id="0" name=""/>
        <dsp:cNvSpPr/>
      </dsp:nvSpPr>
      <dsp:spPr>
        <a:xfrm>
          <a:off x="374967" y="1365144"/>
          <a:ext cx="5249545" cy="885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420" tIns="0" rIns="198420" bIns="0" numCol="1" spcCol="1270" anchor="ctr" anchorCtr="0">
          <a:noAutofit/>
        </a:bodyPr>
        <a:lstStyle/>
        <a:p>
          <a:pPr lvl="0" algn="l" defTabSz="1244600">
            <a:lnSpc>
              <a:spcPct val="90000"/>
            </a:lnSpc>
            <a:spcBef>
              <a:spcPct val="0"/>
            </a:spcBef>
            <a:spcAft>
              <a:spcPct val="35000"/>
            </a:spcAft>
          </a:pPr>
          <a:r>
            <a:rPr lang="uk-UA" sz="2800" kern="1200" dirty="0" smtClean="0"/>
            <a:t>Фізичне</a:t>
          </a:r>
          <a:r>
            <a:rPr lang="uk-UA" sz="1800" kern="1200" dirty="0" smtClean="0"/>
            <a:t>(теплове, радіаційне)</a:t>
          </a:r>
          <a:endParaRPr lang="ru-RU" sz="2800" kern="1200" dirty="0"/>
        </a:p>
      </dsp:txBody>
      <dsp:txXfrm>
        <a:off x="374967" y="1365144"/>
        <a:ext cx="5249545" cy="885600"/>
      </dsp:txXfrm>
    </dsp:sp>
    <dsp:sp modelId="{145B4DA5-644B-4ECB-A370-60EFCE3269B0}">
      <dsp:nvSpPr>
        <dsp:cNvPr id="0" name=""/>
        <dsp:cNvSpPr/>
      </dsp:nvSpPr>
      <dsp:spPr>
        <a:xfrm>
          <a:off x="0" y="3168745"/>
          <a:ext cx="7499350" cy="756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BD43BA6-9F45-4AC5-BBD5-97B3A8137BE8}">
      <dsp:nvSpPr>
        <dsp:cNvPr id="0" name=""/>
        <dsp:cNvSpPr/>
      </dsp:nvSpPr>
      <dsp:spPr>
        <a:xfrm>
          <a:off x="374967" y="2725944"/>
          <a:ext cx="5249545" cy="885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420" tIns="0" rIns="198420" bIns="0" numCol="1" spcCol="1270" anchor="ctr" anchorCtr="0">
          <a:noAutofit/>
        </a:bodyPr>
        <a:lstStyle/>
        <a:p>
          <a:pPr lvl="0" algn="l" defTabSz="1244600">
            <a:lnSpc>
              <a:spcPct val="90000"/>
            </a:lnSpc>
            <a:spcBef>
              <a:spcPct val="0"/>
            </a:spcBef>
            <a:spcAft>
              <a:spcPct val="35000"/>
            </a:spcAft>
          </a:pPr>
          <a:r>
            <a:rPr lang="uk-UA" sz="2800" kern="1200" dirty="0" smtClean="0"/>
            <a:t>Біологічне</a:t>
          </a:r>
          <a:r>
            <a:rPr lang="uk-UA" sz="1800" kern="1200" dirty="0" smtClean="0"/>
            <a:t>(мікробне, гальмінтологічне, гідрофлорне)</a:t>
          </a:r>
          <a:endParaRPr lang="ru-RU" sz="2800" kern="1200" dirty="0"/>
        </a:p>
      </dsp:txBody>
      <dsp:txXfrm>
        <a:off x="374967" y="2725944"/>
        <a:ext cx="5249545" cy="885600"/>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84195A-B7F1-4B09-BDFE-A54D40D82496}" type="datetimeFigureOut">
              <a:rPr lang="ru-RU" smtClean="0"/>
              <a:pPr/>
              <a:t>25.02.2014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9C4861-4CB2-471E-910D-698516BB8535}"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4358FC59-D7EB-448D-A8AE-D425BE4595A6}" type="datetimeFigureOut">
              <a:rPr lang="ru-RU" smtClean="0"/>
              <a:pPr/>
              <a:t>25.02.2014</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49202DFC-0794-485F-B581-7CA3BA06CEA9}"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med">
    <p:pu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4358FC59-D7EB-448D-A8AE-D425BE4595A6}" type="datetimeFigureOut">
              <a:rPr lang="ru-RU" smtClean="0"/>
              <a:pPr/>
              <a:t>25.02.2014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9202DFC-0794-485F-B581-7CA3BA06CEA9}" type="slidenum">
              <a:rPr lang="ru-RU" smtClean="0"/>
              <a:pPr/>
              <a:t>‹#›</a:t>
            </a:fld>
            <a:endParaRPr lang="ru-RU"/>
          </a:p>
        </p:txBody>
      </p:sp>
    </p:spTree>
  </p:cSld>
  <p:clrMapOvr>
    <a:masterClrMapping/>
  </p:clrMapOvr>
  <p:transition spd="med">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4358FC59-D7EB-448D-A8AE-D425BE4595A6}" type="datetimeFigureOut">
              <a:rPr lang="ru-RU" smtClean="0"/>
              <a:pPr/>
              <a:t>25.02.2014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9202DFC-0794-485F-B581-7CA3BA06CEA9}" type="slidenum">
              <a:rPr lang="ru-RU" smtClean="0"/>
              <a:pPr/>
              <a:t>‹#›</a:t>
            </a:fld>
            <a:endParaRPr lang="ru-RU"/>
          </a:p>
        </p:txBody>
      </p:sp>
    </p:spTree>
  </p:cSld>
  <p:clrMapOvr>
    <a:masterClrMapping/>
  </p:clrMapOvr>
  <p:transition spd="med">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4358FC59-D7EB-448D-A8AE-D425BE4595A6}" type="datetimeFigureOut">
              <a:rPr lang="ru-RU" smtClean="0"/>
              <a:pPr/>
              <a:t>25.02.2014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9202DFC-0794-485F-B581-7CA3BA06CEA9}" type="slidenum">
              <a:rPr lang="ru-RU" smtClean="0"/>
              <a:pPr/>
              <a:t>‹#›</a:t>
            </a:fld>
            <a:endParaRPr lang="ru-RU"/>
          </a:p>
        </p:txBody>
      </p:sp>
    </p:spTree>
  </p:cSld>
  <p:clrMapOvr>
    <a:masterClrMapping/>
  </p:clrMapOvr>
  <p:transition spd="med">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4358FC59-D7EB-448D-A8AE-D425BE4595A6}" type="datetimeFigureOut">
              <a:rPr lang="ru-RU" smtClean="0"/>
              <a:pPr/>
              <a:t>25.02.2014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9202DFC-0794-485F-B581-7CA3BA06CEA9}"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med">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4358FC59-D7EB-448D-A8AE-D425BE4595A6}" type="datetimeFigureOut">
              <a:rPr lang="ru-RU" smtClean="0"/>
              <a:pPr/>
              <a:t>25.02.2014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49202DFC-0794-485F-B581-7CA3BA06CEA9}" type="slidenum">
              <a:rPr lang="ru-RU" smtClean="0"/>
              <a:pPr/>
              <a:t>‹#›</a:t>
            </a:fld>
            <a:endParaRPr lang="ru-RU"/>
          </a:p>
        </p:txBody>
      </p:sp>
    </p:spTree>
  </p:cSld>
  <p:clrMapOvr>
    <a:masterClrMapping/>
  </p:clrMapOvr>
  <p:transition spd="med">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4358FC59-D7EB-448D-A8AE-D425BE4595A6}" type="datetimeFigureOut">
              <a:rPr lang="ru-RU" smtClean="0"/>
              <a:pPr/>
              <a:t>25.02.2014</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49202DFC-0794-485F-B581-7CA3BA06CEA9}" type="slidenum">
              <a:rPr lang="ru-RU" smtClean="0"/>
              <a:pPr/>
              <a:t>‹#›</a:t>
            </a:fld>
            <a:endParaRPr lang="ru-RU"/>
          </a:p>
        </p:txBody>
      </p:sp>
    </p:spTree>
  </p:cSld>
  <p:clrMapOvr>
    <a:masterClrMapping/>
  </p:clrMapOvr>
  <p:transition spd="med">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4358FC59-D7EB-448D-A8AE-D425BE4595A6}" type="datetimeFigureOut">
              <a:rPr lang="ru-RU" smtClean="0"/>
              <a:pPr/>
              <a:t>25.02.2014</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49202DFC-0794-485F-B581-7CA3BA06CEA9}" type="slidenum">
              <a:rPr lang="ru-RU" smtClean="0"/>
              <a:pPr/>
              <a:t>‹#›</a:t>
            </a:fld>
            <a:endParaRPr lang="ru-RU"/>
          </a:p>
        </p:txBody>
      </p:sp>
    </p:spTree>
  </p:cSld>
  <p:clrMapOvr>
    <a:masterClrMapping/>
  </p:clrMapOvr>
  <p:transition spd="med">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4358FC59-D7EB-448D-A8AE-D425BE4595A6}" type="datetimeFigureOut">
              <a:rPr lang="ru-RU" smtClean="0"/>
              <a:pPr/>
              <a:t>25.02.2014</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49202DFC-0794-485F-B581-7CA3BA06CEA9}"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spd="med">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4358FC59-D7EB-448D-A8AE-D425BE4595A6}" type="datetimeFigureOut">
              <a:rPr lang="ru-RU" smtClean="0"/>
              <a:pPr/>
              <a:t>25.02.2014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49202DFC-0794-485F-B581-7CA3BA06CEA9}" type="slidenum">
              <a:rPr lang="ru-RU" smtClean="0"/>
              <a:pPr/>
              <a:t>‹#›</a:t>
            </a:fld>
            <a:endParaRPr lang="ru-RU"/>
          </a:p>
        </p:txBody>
      </p:sp>
    </p:spTree>
  </p:cSld>
  <p:clrMapOvr>
    <a:masterClrMapping/>
  </p:clrMapOvr>
  <p:transition spd="med">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4358FC59-D7EB-448D-A8AE-D425BE4595A6}" type="datetimeFigureOut">
              <a:rPr lang="ru-RU" smtClean="0"/>
              <a:pPr/>
              <a:t>25.02.2014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49202DFC-0794-485F-B581-7CA3BA06CEA9}"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transition spd="med">
    <p:pu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358FC59-D7EB-448D-A8AE-D425BE4595A6}" type="datetimeFigureOut">
              <a:rPr lang="ru-RU" smtClean="0"/>
              <a:pPr/>
              <a:t>25.02.2014</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49202DFC-0794-485F-B581-7CA3BA06CEA9}"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spd="med">
    <p:push/>
  </p:transition>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6.xml"/><Relationship Id="rId4" Type="http://schemas.openxmlformats.org/officeDocument/2006/relationships/image" Target="../media/image14.jpeg"/></Relationships>
</file>

<file path=ppt/slides/_rels/slide1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6.xml"/><Relationship Id="rId5" Type="http://schemas.openxmlformats.org/officeDocument/2006/relationships/image" Target="../media/image19.jpeg"/><Relationship Id="rId4" Type="http://schemas.openxmlformats.org/officeDocument/2006/relationships/image" Target="../media/image18.jpeg"/></Relationships>
</file>

<file path=ppt/slides/_rels/slide16.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4.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8.xml"/><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dirty="0" smtClean="0"/>
              <a:t>Глобальні проблеми людства</a:t>
            </a:r>
            <a:endParaRPr lang="ru-RU" dirty="0"/>
          </a:p>
        </p:txBody>
      </p:sp>
      <p:sp>
        <p:nvSpPr>
          <p:cNvPr id="3" name="Подзаголовок 2"/>
          <p:cNvSpPr>
            <a:spLocks noGrp="1"/>
          </p:cNvSpPr>
          <p:nvPr>
            <p:ph type="subTitle" idx="1"/>
          </p:nvPr>
        </p:nvSpPr>
        <p:spPr/>
        <p:txBody>
          <a:bodyPr/>
          <a:lstStyle/>
          <a:p>
            <a:r>
              <a:rPr lang="uk-UA" dirty="0" smtClean="0"/>
              <a:t>Екологічна проблема</a:t>
            </a:r>
          </a:p>
          <a:p>
            <a:endParaRPr lang="uk-UA" dirty="0" smtClean="0"/>
          </a:p>
          <a:p>
            <a:r>
              <a:rPr lang="uk-UA" sz="1800" dirty="0" smtClean="0"/>
              <a:t>Презентацію підготувала учениця 10 класу  Герман Анна</a:t>
            </a:r>
            <a:endParaRPr lang="ru-RU" sz="1800" dirty="0"/>
          </a:p>
        </p:txBody>
      </p:sp>
    </p:spTree>
  </p:cSld>
  <p:clrMapOvr>
    <a:masterClrMapping/>
  </p:clrMapOvr>
  <p:transition spd="med">
    <p:pu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sz="half" idx="1"/>
          </p:nvPr>
        </p:nvSpPr>
        <p:spPr>
          <a:xfrm>
            <a:off x="428596" y="428604"/>
            <a:ext cx="8182004" cy="5697559"/>
          </a:xfrm>
        </p:spPr>
        <p:txBody>
          <a:bodyPr/>
          <a:lstStyle/>
          <a:p>
            <a:r>
              <a:rPr lang="uk-UA" dirty="0" smtClean="0"/>
              <a:t>Кислотні дощі</a:t>
            </a:r>
          </a:p>
          <a:p>
            <a:pPr>
              <a:buNone/>
            </a:pPr>
            <a:r>
              <a:rPr lang="ru-RU" sz="2400" smtClean="0"/>
              <a:t> До кислотних </a:t>
            </a:r>
            <a:r>
              <a:rPr lang="ru-RU" sz="2400" dirty="0" smtClean="0"/>
              <a:t>дощів зазвичай відносять всі види опадів, які відрізняються завищеним вмістом оксидів азоту та оксидів сірки.  Збільшується вміст кислотних оксидів в підсумку промислових викидів, які насичені шкідливими випарами. Через них гине риба в озерах, ліс втрачає листя, швидше руйнуються будівлі.</a:t>
            </a:r>
            <a:endParaRPr lang="uk-UA" sz="2400" dirty="0" smtClean="0"/>
          </a:p>
          <a:p>
            <a:pPr>
              <a:buNone/>
            </a:pPr>
            <a:endParaRPr lang="uk-UA" dirty="0" smtClean="0"/>
          </a:p>
        </p:txBody>
      </p:sp>
      <p:pic>
        <p:nvPicPr>
          <p:cNvPr id="3074" name="Picture 2" descr="C:\Users\Аня\Desktop\300px-Regnbyge.jpg"/>
          <p:cNvPicPr>
            <a:picLocks noChangeAspect="1" noChangeArrowheads="1"/>
          </p:cNvPicPr>
          <p:nvPr/>
        </p:nvPicPr>
        <p:blipFill>
          <a:blip r:embed="rId2" cstate="print"/>
          <a:srcRect/>
          <a:stretch>
            <a:fillRect/>
          </a:stretch>
        </p:blipFill>
        <p:spPr bwMode="auto">
          <a:xfrm>
            <a:off x="2714612" y="3643314"/>
            <a:ext cx="3332179" cy="2379678"/>
          </a:xfrm>
          <a:prstGeom prst="rect">
            <a:avLst/>
          </a:prstGeom>
          <a:noFill/>
        </p:spPr>
      </p:pic>
    </p:spTree>
  </p:cSld>
  <p:clrMapOvr>
    <a:masterClrMapping/>
  </p:clrMapOvr>
  <p:transition spd="med">
    <p:pu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Забруднення гідросфери</a:t>
            </a:r>
            <a:endParaRPr lang="ru-RU" dirty="0"/>
          </a:p>
        </p:txBody>
      </p:sp>
      <p:sp>
        <p:nvSpPr>
          <p:cNvPr id="3" name="Содержимое 2"/>
          <p:cNvSpPr>
            <a:spLocks noGrp="1"/>
          </p:cNvSpPr>
          <p:nvPr>
            <p:ph idx="1"/>
          </p:nvPr>
        </p:nvSpPr>
        <p:spPr/>
        <p:txBody>
          <a:bodyPr>
            <a:normAutofit/>
          </a:bodyPr>
          <a:lstStyle/>
          <a:p>
            <a:r>
              <a:rPr lang="ru-RU" sz="2000" dirty="0" smtClean="0"/>
              <a:t>Вода — найважливіший для людства ресурс. Багато регіонів Євразії і Північної Америки почали відчувати гостру нестачу прісної води (водяна криза). Це пов'язано з широким використанням води в промисловості, сільському і комунальному господарстві. Постійне зниження якості поверхневих вод обмежує можливості їх застосування в питному водопостачанні, потребує досконаліших систем очистки тощо. Забруднюються людиною води  Світового океану, особливо внутрішні моря. Це призводить до зменшення рибних ресурсів, рекреаційної цінності курортних зон та ін.</a:t>
            </a:r>
            <a:br>
              <a:rPr lang="ru-RU" sz="2000" dirty="0" smtClean="0"/>
            </a:br>
            <a:endParaRPr lang="ru-RU" sz="2000" dirty="0"/>
          </a:p>
        </p:txBody>
      </p:sp>
    </p:spTree>
  </p:cSld>
  <p:clrMapOvr>
    <a:masterClrMapping/>
  </p:clrMapOvr>
  <p:transition spd="med">
    <p:pu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57290" y="285728"/>
            <a:ext cx="7498080" cy="1143000"/>
          </a:xfrm>
        </p:spPr>
        <p:txBody>
          <a:bodyPr>
            <a:noAutofit/>
          </a:bodyPr>
          <a:lstStyle/>
          <a:p>
            <a:r>
              <a:rPr lang="vi-VN" sz="2000" dirty="0" smtClean="0">
                <a:solidFill>
                  <a:schemeClr val="tx1"/>
                </a:solidFill>
                <a:latin typeface="Corbel" pitchFamily="34" charset="0"/>
              </a:rPr>
              <a:t>Забру́днення вод</a:t>
            </a:r>
            <a:r>
              <a:rPr lang="vi-VN" sz="2000" dirty="0" smtClean="0">
                <a:latin typeface="Corbel" pitchFamily="34" charset="0"/>
              </a:rPr>
              <a:t> — насичення вод водотоків і водойм речовинами в таких кількостях або сполученнях, які погіршують якість води та зу</a:t>
            </a:r>
            <a:r>
              <a:rPr lang="uk-UA" sz="2000" dirty="0" smtClean="0">
                <a:latin typeface="Corbel" pitchFamily="34" charset="0"/>
              </a:rPr>
              <a:t>м</a:t>
            </a:r>
            <a:r>
              <a:rPr lang="vi-VN" sz="2000" dirty="0" smtClean="0">
                <a:latin typeface="Corbel" pitchFamily="34" charset="0"/>
              </a:rPr>
              <a:t>овлюють несприятливі наслідки.</a:t>
            </a:r>
            <a:endParaRPr lang="ru-RU" sz="2000" dirty="0">
              <a:latin typeface="Corbel" pitchFamily="34" charset="0"/>
            </a:endParaRPr>
          </a:p>
        </p:txBody>
      </p:sp>
      <p:graphicFrame>
        <p:nvGraphicFramePr>
          <p:cNvPr id="4" name="Содержимое 3"/>
          <p:cNvGraphicFramePr>
            <a:graphicFrameLocks noGrp="1"/>
          </p:cNvGraphicFramePr>
          <p:nvPr>
            <p:ph idx="1"/>
          </p:nvPr>
        </p:nvGraphicFramePr>
        <p:xfrm>
          <a:off x="1435100" y="2500306"/>
          <a:ext cx="7499350" cy="39290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Прямоугольник 4"/>
          <p:cNvSpPr/>
          <p:nvPr/>
        </p:nvSpPr>
        <p:spPr>
          <a:xfrm>
            <a:off x="2357422" y="1928802"/>
            <a:ext cx="4572000" cy="461665"/>
          </a:xfrm>
          <a:prstGeom prst="rect">
            <a:avLst/>
          </a:prstGeom>
        </p:spPr>
        <p:txBody>
          <a:bodyPr wrap="square">
            <a:spAutoFit/>
          </a:bodyPr>
          <a:lstStyle/>
          <a:p>
            <a:r>
              <a:rPr lang="vi-VN" sz="2400" dirty="0" smtClean="0"/>
              <a:t> </a:t>
            </a:r>
            <a:r>
              <a:rPr lang="uk-UA" sz="2400" dirty="0" smtClean="0"/>
              <a:t>Види забруднення вод</a:t>
            </a:r>
            <a:endParaRPr lang="ru-RU" sz="2400" dirty="0"/>
          </a:p>
        </p:txBody>
      </p:sp>
    </p:spTree>
  </p:cSld>
  <p:clrMapOvr>
    <a:masterClrMapping/>
  </p:clrMapOvr>
  <p:transition spd="med">
    <p:pu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 Забруднення вод</a:t>
            </a:r>
            <a:endParaRPr lang="ru-RU" dirty="0"/>
          </a:p>
        </p:txBody>
      </p:sp>
      <p:pic>
        <p:nvPicPr>
          <p:cNvPr id="3" name="Содержимое 3" descr="8424_zaika.jpg"/>
          <p:cNvPicPr>
            <a:picLocks noChangeAspect="1"/>
          </p:cNvPicPr>
          <p:nvPr/>
        </p:nvPicPr>
        <p:blipFill>
          <a:blip r:embed="rId2" cstate="print"/>
          <a:srcRect/>
          <a:stretch>
            <a:fillRect/>
          </a:stretch>
        </p:blipFill>
        <p:spPr>
          <a:xfrm>
            <a:off x="1357290" y="1857364"/>
            <a:ext cx="3286148" cy="2446340"/>
          </a:xfrm>
          <a:prstGeom prst="rect">
            <a:avLst/>
          </a:prstGeom>
        </p:spPr>
      </p:pic>
      <p:pic>
        <p:nvPicPr>
          <p:cNvPr id="4098" name="Picture 2" descr="C:\Users\Аня\Desktop\images (4).jpg"/>
          <p:cNvPicPr>
            <a:picLocks noChangeAspect="1" noChangeArrowheads="1"/>
          </p:cNvPicPr>
          <p:nvPr/>
        </p:nvPicPr>
        <p:blipFill>
          <a:blip r:embed="rId3" cstate="print"/>
          <a:srcRect/>
          <a:stretch>
            <a:fillRect/>
          </a:stretch>
        </p:blipFill>
        <p:spPr bwMode="auto">
          <a:xfrm>
            <a:off x="4643438" y="1857364"/>
            <a:ext cx="3429024" cy="2452694"/>
          </a:xfrm>
          <a:prstGeom prst="rect">
            <a:avLst/>
          </a:prstGeom>
          <a:noFill/>
        </p:spPr>
      </p:pic>
      <p:pic>
        <p:nvPicPr>
          <p:cNvPr id="4099" name="Picture 3" descr="C:\Users\Аня\Desktop\images (5).jpg"/>
          <p:cNvPicPr>
            <a:picLocks noChangeAspect="1" noChangeArrowheads="1"/>
          </p:cNvPicPr>
          <p:nvPr/>
        </p:nvPicPr>
        <p:blipFill>
          <a:blip r:embed="rId4" cstate="print"/>
          <a:srcRect/>
          <a:stretch>
            <a:fillRect/>
          </a:stretch>
        </p:blipFill>
        <p:spPr bwMode="auto">
          <a:xfrm>
            <a:off x="3065462" y="4286256"/>
            <a:ext cx="3006735" cy="2071701"/>
          </a:xfrm>
          <a:prstGeom prst="rect">
            <a:avLst/>
          </a:prstGeom>
          <a:noFill/>
        </p:spPr>
      </p:pic>
    </p:spTree>
  </p:cSld>
  <p:clrMapOvr>
    <a:masterClrMapping/>
  </p:clrMapOvr>
  <p:transition spd="med">
    <p:pu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654482"/>
          </a:xfrm>
        </p:spPr>
        <p:txBody>
          <a:bodyPr>
            <a:normAutofit/>
          </a:bodyPr>
          <a:lstStyle/>
          <a:p>
            <a:r>
              <a:rPr lang="uk-UA" dirty="0" smtClean="0"/>
              <a:t> Забруднення довкілля </a:t>
            </a:r>
            <a:br>
              <a:rPr lang="uk-UA" dirty="0" smtClean="0"/>
            </a:br>
            <a:r>
              <a:rPr lang="uk-UA" sz="2000" dirty="0" smtClean="0"/>
              <a:t> 4 %  землі в Україні - смітники</a:t>
            </a:r>
            <a:r>
              <a:rPr lang="uk-UA" dirty="0" smtClean="0"/>
              <a:t> </a:t>
            </a:r>
            <a:endParaRPr lang="ru-RU" dirty="0"/>
          </a:p>
        </p:txBody>
      </p:sp>
      <p:pic>
        <p:nvPicPr>
          <p:cNvPr id="6146" name="Picture 2" descr="C:\Users\Аня\Desktop\img1.jpg"/>
          <p:cNvPicPr>
            <a:picLocks noChangeAspect="1" noChangeArrowheads="1"/>
          </p:cNvPicPr>
          <p:nvPr/>
        </p:nvPicPr>
        <p:blipFill>
          <a:blip r:embed="rId2" cstate="print"/>
          <a:srcRect/>
          <a:stretch>
            <a:fillRect/>
          </a:stretch>
        </p:blipFill>
        <p:spPr bwMode="auto">
          <a:xfrm>
            <a:off x="2000232" y="2071678"/>
            <a:ext cx="5600700" cy="4200525"/>
          </a:xfrm>
          <a:prstGeom prst="rect">
            <a:avLst/>
          </a:prstGeom>
          <a:noFill/>
        </p:spPr>
      </p:pic>
    </p:spTree>
  </p:cSld>
  <p:clrMapOvr>
    <a:masterClrMapping/>
  </p:clrMapOvr>
  <p:transition spd="med">
    <p:pu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2011672"/>
          </a:xfrm>
        </p:spPr>
        <p:txBody>
          <a:bodyPr>
            <a:normAutofit/>
          </a:bodyPr>
          <a:lstStyle/>
          <a:p>
            <a:r>
              <a:rPr lang="uk-UA" dirty="0" smtClean="0"/>
              <a:t>Скорочення флори та фауни</a:t>
            </a:r>
            <a:br>
              <a:rPr lang="uk-UA" dirty="0" smtClean="0"/>
            </a:br>
            <a:r>
              <a:rPr lang="uk-UA" sz="2400" dirty="0" smtClean="0"/>
              <a:t>Через діяльність людини природне вимирання прискорилось в 100 разів</a:t>
            </a:r>
            <a:br>
              <a:rPr lang="uk-UA" sz="2400" dirty="0" smtClean="0"/>
            </a:br>
            <a:r>
              <a:rPr lang="uk-UA" sz="2400" dirty="0" smtClean="0"/>
              <a:t> Тварини яких вже не існує………</a:t>
            </a:r>
            <a:endParaRPr lang="ru-RU" dirty="0"/>
          </a:p>
        </p:txBody>
      </p:sp>
      <p:pic>
        <p:nvPicPr>
          <p:cNvPr id="3" name="Picture 18" descr="img_1263550680"/>
          <p:cNvPicPr>
            <a:picLocks noChangeAspect="1" noChangeArrowheads="1"/>
          </p:cNvPicPr>
          <p:nvPr/>
        </p:nvPicPr>
        <p:blipFill>
          <a:blip r:embed="rId2" cstate="print"/>
          <a:srcRect/>
          <a:stretch>
            <a:fillRect/>
          </a:stretch>
        </p:blipFill>
        <p:spPr bwMode="auto">
          <a:xfrm>
            <a:off x="1071538" y="2214554"/>
            <a:ext cx="3857652" cy="2597146"/>
          </a:xfrm>
          <a:prstGeom prst="rect">
            <a:avLst/>
          </a:prstGeom>
          <a:noFill/>
          <a:ln w="9525">
            <a:noFill/>
            <a:miter lim="800000"/>
            <a:headEnd/>
            <a:tailEnd/>
          </a:ln>
        </p:spPr>
      </p:pic>
      <p:pic>
        <p:nvPicPr>
          <p:cNvPr id="4" name="Picture 17" descr="img_1269336783"/>
          <p:cNvPicPr>
            <a:picLocks noChangeAspect="1" noChangeArrowheads="1"/>
          </p:cNvPicPr>
          <p:nvPr/>
        </p:nvPicPr>
        <p:blipFill>
          <a:blip r:embed="rId3" cstate="print"/>
          <a:srcRect/>
          <a:stretch>
            <a:fillRect/>
          </a:stretch>
        </p:blipFill>
        <p:spPr bwMode="auto">
          <a:xfrm>
            <a:off x="4929190" y="2214554"/>
            <a:ext cx="3959258" cy="2597146"/>
          </a:xfrm>
          <a:prstGeom prst="rect">
            <a:avLst/>
          </a:prstGeom>
          <a:noFill/>
          <a:ln w="9525">
            <a:noFill/>
            <a:miter lim="800000"/>
            <a:headEnd/>
            <a:tailEnd/>
          </a:ln>
        </p:spPr>
      </p:pic>
      <p:pic>
        <p:nvPicPr>
          <p:cNvPr id="5" name="Picture 16" descr="img_1286593182"/>
          <p:cNvPicPr>
            <a:picLocks noChangeAspect="1" noChangeArrowheads="1"/>
          </p:cNvPicPr>
          <p:nvPr/>
        </p:nvPicPr>
        <p:blipFill>
          <a:blip r:embed="rId4" cstate="print"/>
          <a:srcRect/>
          <a:stretch>
            <a:fillRect/>
          </a:stretch>
        </p:blipFill>
        <p:spPr bwMode="auto">
          <a:xfrm>
            <a:off x="1000101" y="4559976"/>
            <a:ext cx="3929090" cy="2298023"/>
          </a:xfrm>
          <a:prstGeom prst="rect">
            <a:avLst/>
          </a:prstGeom>
          <a:noFill/>
          <a:ln w="9525">
            <a:noFill/>
            <a:miter lim="800000"/>
            <a:headEnd/>
            <a:tailEnd/>
          </a:ln>
        </p:spPr>
      </p:pic>
      <p:pic>
        <p:nvPicPr>
          <p:cNvPr id="6" name="Picture 15" descr="Безкрила гагарка"/>
          <p:cNvPicPr>
            <a:picLocks noChangeAspect="1" noChangeArrowheads="1"/>
          </p:cNvPicPr>
          <p:nvPr/>
        </p:nvPicPr>
        <p:blipFill>
          <a:blip r:embed="rId5" cstate="print"/>
          <a:srcRect/>
          <a:stretch>
            <a:fillRect/>
          </a:stretch>
        </p:blipFill>
        <p:spPr bwMode="auto">
          <a:xfrm>
            <a:off x="4929190" y="4572008"/>
            <a:ext cx="4000528" cy="2285992"/>
          </a:xfrm>
          <a:prstGeom prst="rect">
            <a:avLst/>
          </a:prstGeom>
          <a:noFill/>
          <a:ln w="9525">
            <a:noFill/>
            <a:miter lim="800000"/>
            <a:headEnd/>
            <a:tailEnd/>
          </a:ln>
        </p:spPr>
      </p:pic>
    </p:spTree>
  </p:cSld>
  <p:clrMapOvr>
    <a:masterClrMapping/>
  </p:clrMapOvr>
  <p:transition spd="med">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2000"/>
                                        <p:tgtEl>
                                          <p:spTgt spid="4"/>
                                        </p:tgtEl>
                                      </p:cBhvr>
                                    </p:animEffect>
                                  </p:childTnLst>
                                </p:cTn>
                              </p:par>
                            </p:childTnLst>
                          </p:cTn>
                        </p:par>
                        <p:par>
                          <p:cTn id="12" fill="hold">
                            <p:stCondLst>
                              <p:cond delay="4000"/>
                            </p:stCondLst>
                            <p:childTnLst>
                              <p:par>
                                <p:cTn id="13" presetID="10" presetClass="entr" presetSubtype="0" fill="hold"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2000"/>
                                        <p:tgtEl>
                                          <p:spTgt spid="5"/>
                                        </p:tgtEl>
                                      </p:cBhvr>
                                    </p:animEffect>
                                  </p:childTnLst>
                                </p:cTn>
                              </p:par>
                            </p:childTnLst>
                          </p:cTn>
                        </p:par>
                        <p:par>
                          <p:cTn id="16" fill="hold">
                            <p:stCondLst>
                              <p:cond delay="6000"/>
                            </p:stCondLst>
                            <p:childTnLst>
                              <p:par>
                                <p:cTn id="17" presetID="10" presetClass="entr" presetSubtype="0" fill="hold"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440168"/>
          </a:xfrm>
        </p:spPr>
        <p:txBody>
          <a:bodyPr>
            <a:noAutofit/>
          </a:bodyPr>
          <a:lstStyle/>
          <a:p>
            <a:r>
              <a:rPr lang="uk-UA" sz="2400" b="1" dirty="0" smtClean="0"/>
              <a:t>Екологічна криза </a:t>
            </a:r>
            <a:r>
              <a:rPr lang="uk-UA" sz="2400" dirty="0" smtClean="0"/>
              <a:t>- фаза розвитку біосфери, яка характеризується якісним оновленням живої речовини(вимиранням одних видів та виникненням інших.</a:t>
            </a:r>
            <a:endParaRPr lang="ru-RU" sz="2400" dirty="0"/>
          </a:p>
        </p:txBody>
      </p:sp>
      <p:pic>
        <p:nvPicPr>
          <p:cNvPr id="3" name="Picture 2" descr="http://votedeath.ru/wp-content/uploads/2011/03/Ekologicheskiy-krizis.jpg"/>
          <p:cNvPicPr>
            <a:picLocks noChangeAspect="1" noChangeArrowheads="1"/>
          </p:cNvPicPr>
          <p:nvPr/>
        </p:nvPicPr>
        <p:blipFill>
          <a:blip r:embed="rId2" cstate="print"/>
          <a:srcRect/>
          <a:stretch>
            <a:fillRect/>
          </a:stretch>
        </p:blipFill>
        <p:spPr bwMode="auto">
          <a:xfrm>
            <a:off x="2857488" y="2500306"/>
            <a:ext cx="3786214" cy="3162302"/>
          </a:xfrm>
          <a:prstGeom prst="rect">
            <a:avLst/>
          </a:prstGeom>
          <a:noFill/>
          <a:ln w="9525">
            <a:noFill/>
            <a:miter lim="800000"/>
            <a:headEnd/>
            <a:tailEnd/>
          </a:ln>
        </p:spPr>
      </p:pic>
    </p:spTree>
  </p:cSld>
  <p:clrMapOvr>
    <a:masterClrMapping/>
  </p:clrMapOvr>
  <p:transition spd="med">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8" presetClass="entr" presetSubtype="0" accel="5000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3"/>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3"/>
                                        </p:tgtEl>
                                        <p:attrNameLst>
                                          <p:attrName>ppt_y</p:attrName>
                                        </p:attrNameLst>
                                      </p:cBhvr>
                                      <p:tavLst>
                                        <p:tav tm="0">
                                          <p:val>
                                            <p:strVal val="#ppt_y"/>
                                          </p:val>
                                        </p:tav>
                                        <p:tav tm="100000">
                                          <p:val>
                                            <p:strVal val="#ppt_y"/>
                                          </p:val>
                                        </p:tav>
                                      </p:tavLst>
                                    </p:anim>
                                    <p:animEffect transition="in" filter="fade">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285728"/>
            <a:ext cx="7498080" cy="5962672"/>
          </a:xfrm>
        </p:spPr>
        <p:txBody>
          <a:bodyPr>
            <a:normAutofit/>
          </a:bodyPr>
          <a:lstStyle/>
          <a:p>
            <a:r>
              <a:rPr lang="uk-UA" sz="2400" dirty="0" smtClean="0"/>
              <a:t>Сучасна екологічна криза має якісно іншу природу порівняно з усіма попередніми кризами. Це перша криза, що охопила всю планету і яка повністю  спричинена не природними процесами, а діяльністю людства. Темпи зміни параметрів біосфери, породжені цією екологічною кризою, виявились  у сотні тисяч  разів вищими за темпи природної еволюції. Розпочалася загальна глобальна деградація природного середовища проживання, яка  проявляється в двох типах:</a:t>
            </a:r>
            <a:r>
              <a:rPr lang="ru-RU" sz="2400" dirty="0" smtClean="0"/>
              <a:t> </a:t>
            </a:r>
          </a:p>
          <a:p>
            <a:pPr>
              <a:buNone/>
            </a:pPr>
            <a:r>
              <a:rPr lang="uk-UA" sz="2400" dirty="0" smtClean="0"/>
              <a:t>     порівняно невеликих за потужністю, але які діють упродовж тривалого часу;</a:t>
            </a:r>
          </a:p>
          <a:p>
            <a:pPr>
              <a:buNone/>
            </a:pPr>
            <a:r>
              <a:rPr lang="uk-UA" sz="2400" dirty="0" smtClean="0"/>
              <a:t>      разових катастрофічних, які виникають у разі аварій і небезпечні не лише за потужністю, а й за раптовістю  й різкістю дії.</a:t>
            </a:r>
          </a:p>
        </p:txBody>
      </p:sp>
    </p:spTree>
  </p:cSld>
  <p:clrMapOvr>
    <a:masterClrMapping/>
  </p:clrMapOvr>
  <p:transition spd="med">
    <p:pu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6012200"/>
          </a:xfrm>
        </p:spPr>
        <p:txBody>
          <a:bodyPr>
            <a:noAutofit/>
          </a:bodyPr>
          <a:lstStyle/>
          <a:p>
            <a:r>
              <a:rPr lang="ru-RU" sz="2400" dirty="0" err="1" smtClean="0"/>
              <a:t>Екологічна</a:t>
            </a:r>
            <a:r>
              <a:rPr lang="ru-RU" sz="2400" dirty="0" smtClean="0"/>
              <a:t> криза </a:t>
            </a:r>
            <a:r>
              <a:rPr lang="ru-RU" sz="2400" dirty="0" err="1" smtClean="0"/>
              <a:t>грізно</a:t>
            </a:r>
            <a:r>
              <a:rPr lang="ru-RU" sz="2400" dirty="0" smtClean="0"/>
              <a:t> нависла над </a:t>
            </a:r>
            <a:r>
              <a:rPr lang="ru-RU" sz="2400" dirty="0" err="1" smtClean="0"/>
              <a:t>усім</a:t>
            </a:r>
            <a:r>
              <a:rPr lang="ru-RU" sz="2400" dirty="0" smtClean="0"/>
              <a:t> </a:t>
            </a:r>
            <a:r>
              <a:rPr lang="ru-RU" sz="2400" dirty="0" err="1" smtClean="0"/>
              <a:t>світом</a:t>
            </a:r>
            <a:r>
              <a:rPr lang="ru-RU" sz="2400" dirty="0" smtClean="0"/>
              <a:t>, вона </a:t>
            </a:r>
            <a:r>
              <a:rPr lang="ru-RU" sz="2400" dirty="0" err="1" smtClean="0"/>
              <a:t>вже</a:t>
            </a:r>
            <a:r>
              <a:rPr lang="ru-RU" sz="2400" dirty="0" smtClean="0"/>
              <a:t> "</a:t>
            </a:r>
            <a:r>
              <a:rPr lang="ru-RU" sz="2400" dirty="0" err="1" smtClean="0"/>
              <a:t>схопила</a:t>
            </a:r>
            <a:r>
              <a:rPr lang="ru-RU" sz="2400" dirty="0" smtClean="0"/>
              <a:t> нас за горло". </a:t>
            </a:r>
            <a:r>
              <a:rPr lang="ru-RU" sz="2400" dirty="0" err="1" smtClean="0"/>
              <a:t>Спричинений</a:t>
            </a:r>
            <a:r>
              <a:rPr lang="ru-RU" sz="2400" dirty="0" smtClean="0"/>
              <a:t> </a:t>
            </a:r>
            <a:r>
              <a:rPr lang="ru-RU" sz="2400" dirty="0" err="1" smtClean="0"/>
              <a:t>економічними</a:t>
            </a:r>
            <a:r>
              <a:rPr lang="ru-RU" sz="2400" dirty="0" smtClean="0"/>
              <a:t>, </a:t>
            </a:r>
            <a:r>
              <a:rPr lang="ru-RU" sz="2400" dirty="0" err="1" smtClean="0"/>
              <a:t>політичними</a:t>
            </a:r>
            <a:r>
              <a:rPr lang="ru-RU" sz="2400" dirty="0" smtClean="0"/>
              <a:t> </a:t>
            </a:r>
            <a:r>
              <a:rPr lang="ru-RU" sz="2400" dirty="0" err="1" smtClean="0"/>
              <a:t>помилками</a:t>
            </a:r>
            <a:r>
              <a:rPr lang="ru-RU" sz="2400" dirty="0" smtClean="0"/>
              <a:t> та </a:t>
            </a:r>
            <a:r>
              <a:rPr lang="ru-RU" sz="2400" dirty="0" err="1" smtClean="0"/>
              <a:t>серйозними</a:t>
            </a:r>
            <a:r>
              <a:rPr lang="ru-RU" sz="2400" dirty="0" smtClean="0"/>
              <a:t> </a:t>
            </a:r>
            <a:r>
              <a:rPr lang="ru-RU" sz="2400" dirty="0" err="1" smtClean="0"/>
              <a:t>екологічними</a:t>
            </a:r>
            <a:r>
              <a:rPr lang="ru-RU" sz="2400" dirty="0" smtClean="0"/>
              <a:t> </a:t>
            </a:r>
            <a:r>
              <a:rPr lang="ru-RU" sz="2400" dirty="0" err="1" smtClean="0"/>
              <a:t>прорахунками</a:t>
            </a:r>
            <a:r>
              <a:rPr lang="ru-RU" sz="2400" dirty="0" smtClean="0"/>
              <a:t> </a:t>
            </a:r>
            <a:r>
              <a:rPr lang="ru-RU" sz="2400" dirty="0" err="1" smtClean="0"/>
              <a:t>теперішній</a:t>
            </a:r>
            <a:r>
              <a:rPr lang="ru-RU" sz="2400" dirty="0" smtClean="0"/>
              <a:t> стан природного </a:t>
            </a:r>
            <a:r>
              <a:rPr lang="ru-RU" sz="2400" dirty="0" err="1" smtClean="0"/>
              <a:t>середовища</a:t>
            </a:r>
            <a:r>
              <a:rPr lang="ru-RU" sz="2400" dirty="0" smtClean="0"/>
              <a:t> </a:t>
            </a:r>
            <a:r>
              <a:rPr lang="ru-RU" sz="2400" dirty="0" err="1" smtClean="0"/>
              <a:t>світу</a:t>
            </a:r>
            <a:r>
              <a:rPr lang="ru-RU" sz="2400" dirty="0" smtClean="0"/>
              <a:t> </a:t>
            </a:r>
            <a:r>
              <a:rPr lang="ru-RU" sz="2400" dirty="0" err="1" smtClean="0"/>
              <a:t>оцінюється</a:t>
            </a:r>
            <a:r>
              <a:rPr lang="ru-RU" sz="2400" dirty="0" smtClean="0"/>
              <a:t> як </a:t>
            </a:r>
            <a:r>
              <a:rPr lang="ru-RU" sz="2400" dirty="0" err="1" smtClean="0"/>
              <a:t>критичний</a:t>
            </a:r>
            <a:r>
              <a:rPr lang="ru-RU" sz="2400" dirty="0" smtClean="0"/>
              <a:t>, коли </a:t>
            </a:r>
            <a:r>
              <a:rPr lang="ru-RU" sz="2400" dirty="0" err="1" smtClean="0"/>
              <a:t>вже</a:t>
            </a:r>
            <a:r>
              <a:rPr lang="ru-RU" sz="2400" dirty="0" smtClean="0"/>
              <a:t> </a:t>
            </a:r>
            <a:r>
              <a:rPr lang="ru-RU" sz="2400" dirty="0" err="1" smtClean="0"/>
              <a:t>неможливі</a:t>
            </a:r>
            <a:r>
              <a:rPr lang="ru-RU" sz="2400" dirty="0" smtClean="0"/>
              <a:t> його </a:t>
            </a:r>
            <a:r>
              <a:rPr lang="ru-RU" sz="2400" dirty="0" err="1" smtClean="0"/>
              <a:t>самовідновлення</a:t>
            </a:r>
            <a:r>
              <a:rPr lang="ru-RU" sz="2400" dirty="0" smtClean="0"/>
              <a:t> і </a:t>
            </a:r>
            <a:r>
              <a:rPr lang="ru-RU" sz="2400" dirty="0" err="1" smtClean="0"/>
              <a:t>самоочищення</a:t>
            </a:r>
            <a:r>
              <a:rPr lang="ru-RU" sz="2400" dirty="0" smtClean="0"/>
              <a:t>: </a:t>
            </a:r>
            <a:r>
              <a:rPr lang="ru-RU" sz="2400" dirty="0" err="1" smtClean="0"/>
              <a:t>відбувається</a:t>
            </a:r>
            <a:r>
              <a:rPr lang="ru-RU" sz="2400" dirty="0" smtClean="0"/>
              <a:t> активна </a:t>
            </a:r>
            <a:r>
              <a:rPr lang="ru-RU" sz="2400" dirty="0" err="1" smtClean="0"/>
              <a:t>деградація</a:t>
            </a:r>
            <a:r>
              <a:rPr lang="ru-RU" sz="2400" dirty="0" smtClean="0"/>
              <a:t> й </a:t>
            </a:r>
            <a:r>
              <a:rPr lang="ru-RU" sz="2400" dirty="0" err="1" smtClean="0"/>
              <a:t>небезпечне</a:t>
            </a:r>
            <a:r>
              <a:rPr lang="ru-RU" sz="2400" dirty="0" smtClean="0"/>
              <a:t> </a:t>
            </a:r>
            <a:r>
              <a:rPr lang="ru-RU" sz="2400" dirty="0" err="1" smtClean="0"/>
              <a:t>знищення</a:t>
            </a:r>
            <a:r>
              <a:rPr lang="ru-RU" sz="2400" dirty="0" smtClean="0"/>
              <a:t> </a:t>
            </a:r>
            <a:r>
              <a:rPr lang="ru-RU" sz="2400" dirty="0" err="1" smtClean="0"/>
              <a:t>останніх</a:t>
            </a:r>
            <a:r>
              <a:rPr lang="ru-RU" sz="2400" dirty="0" smtClean="0"/>
              <a:t> </a:t>
            </a:r>
            <a:r>
              <a:rPr lang="ru-RU" sz="2400" dirty="0" err="1" smtClean="0"/>
              <a:t>природних</a:t>
            </a:r>
            <a:r>
              <a:rPr lang="ru-RU" sz="2400" dirty="0" smtClean="0"/>
              <a:t> ресурсів. </a:t>
            </a:r>
            <a:r>
              <a:rPr lang="ru-RU" sz="2400" dirty="0" err="1" smtClean="0"/>
              <a:t>Найавторитетніші</a:t>
            </a:r>
            <a:r>
              <a:rPr lang="ru-RU" sz="2400" dirty="0" smtClean="0"/>
              <a:t> </a:t>
            </a:r>
            <a:r>
              <a:rPr lang="ru-RU" sz="2400" dirty="0" err="1" smtClean="0"/>
              <a:t>вчені</a:t>
            </a:r>
            <a:r>
              <a:rPr lang="ru-RU" sz="2400" dirty="0" smtClean="0"/>
              <a:t> США, </a:t>
            </a:r>
            <a:r>
              <a:rPr lang="ru-RU" sz="2400" dirty="0" err="1" smtClean="0"/>
              <a:t>Японії</a:t>
            </a:r>
            <a:r>
              <a:rPr lang="ru-RU" sz="2400" dirty="0" smtClean="0"/>
              <a:t>, </a:t>
            </a:r>
            <a:r>
              <a:rPr lang="ru-RU" sz="2400" dirty="0" err="1" smtClean="0"/>
              <a:t>Росії</a:t>
            </a:r>
            <a:r>
              <a:rPr lang="ru-RU" sz="2400" dirty="0" smtClean="0"/>
              <a:t>, </a:t>
            </a:r>
            <a:r>
              <a:rPr lang="ru-RU" sz="2400" dirty="0" err="1" smtClean="0"/>
              <a:t>України</a:t>
            </a:r>
            <a:r>
              <a:rPr lang="ru-RU" sz="2400" dirty="0" smtClean="0"/>
              <a:t> в </a:t>
            </a:r>
            <a:r>
              <a:rPr lang="ru-RU" sz="2400" dirty="0" err="1" smtClean="0"/>
              <a:t>результаті</a:t>
            </a:r>
            <a:r>
              <a:rPr lang="ru-RU" sz="2400" dirty="0" smtClean="0"/>
              <a:t> </a:t>
            </a:r>
            <a:r>
              <a:rPr lang="ru-RU" sz="2400" dirty="0" err="1" smtClean="0"/>
              <a:t>поглибленого</a:t>
            </a:r>
            <a:r>
              <a:rPr lang="ru-RU" sz="2400" dirty="0" smtClean="0"/>
              <a:t> </a:t>
            </a:r>
            <a:r>
              <a:rPr lang="ru-RU" sz="2400" dirty="0" err="1" smtClean="0"/>
              <a:t>аналізу</a:t>
            </a:r>
            <a:r>
              <a:rPr lang="ru-RU" sz="2400" dirty="0" smtClean="0"/>
              <a:t>, </a:t>
            </a:r>
            <a:r>
              <a:rPr lang="ru-RU" sz="2400" dirty="0" err="1" smtClean="0"/>
              <a:t>ретельних</a:t>
            </a:r>
            <a:r>
              <a:rPr lang="ru-RU" sz="2400" dirty="0" smtClean="0"/>
              <a:t> </a:t>
            </a:r>
            <a:r>
              <a:rPr lang="ru-RU" sz="2400" dirty="0" err="1" smtClean="0"/>
              <a:t>досліджень</a:t>
            </a:r>
            <a:r>
              <a:rPr lang="ru-RU" sz="2400" dirty="0" smtClean="0"/>
              <a:t> і </a:t>
            </a:r>
            <a:r>
              <a:rPr lang="ru-RU" sz="2400" dirty="0" err="1" smtClean="0"/>
              <a:t>моделювання</a:t>
            </a:r>
            <a:r>
              <a:rPr lang="ru-RU" sz="2400" dirty="0" smtClean="0"/>
              <a:t> </a:t>
            </a:r>
            <a:r>
              <a:rPr lang="ru-RU" sz="2400" dirty="0" err="1" smtClean="0"/>
              <a:t>сучасних</a:t>
            </a:r>
            <a:r>
              <a:rPr lang="ru-RU" sz="2400" dirty="0" smtClean="0"/>
              <a:t> </a:t>
            </a:r>
            <a:r>
              <a:rPr lang="ru-RU" sz="2400" dirty="0" err="1" smtClean="0"/>
              <a:t>природних</a:t>
            </a:r>
            <a:r>
              <a:rPr lang="ru-RU" sz="2400" dirty="0" smtClean="0"/>
              <a:t> </a:t>
            </a:r>
            <a:r>
              <a:rPr lang="ru-RU" sz="2400" dirty="0" err="1" smtClean="0"/>
              <a:t>процесів</a:t>
            </a:r>
            <a:r>
              <a:rPr lang="ru-RU" sz="2400" dirty="0" smtClean="0"/>
              <a:t>, які </a:t>
            </a:r>
            <a:r>
              <a:rPr lang="ru-RU" sz="2400" dirty="0" err="1" smtClean="0"/>
              <a:t>розвиваються</a:t>
            </a:r>
            <a:r>
              <a:rPr lang="ru-RU" sz="2400" dirty="0" smtClean="0"/>
              <a:t> в </a:t>
            </a:r>
            <a:r>
              <a:rPr lang="ru-RU" sz="2400" dirty="0" err="1" smtClean="0"/>
              <a:t>біосфері</a:t>
            </a:r>
            <a:r>
              <a:rPr lang="ru-RU" sz="2400" dirty="0" smtClean="0"/>
              <a:t>, </a:t>
            </a:r>
            <a:r>
              <a:rPr lang="ru-RU" sz="2400" dirty="0" err="1" smtClean="0"/>
              <a:t>дійшли</a:t>
            </a:r>
            <a:r>
              <a:rPr lang="ru-RU" sz="2400" dirty="0" smtClean="0"/>
              <a:t> </a:t>
            </a:r>
            <a:r>
              <a:rPr lang="ru-RU" sz="2400" dirty="0" err="1" smtClean="0"/>
              <a:t>висновку</a:t>
            </a:r>
            <a:r>
              <a:rPr lang="ru-RU" sz="2400" dirty="0" smtClean="0"/>
              <a:t>, що </a:t>
            </a:r>
            <a:r>
              <a:rPr lang="ru-RU" sz="2400" dirty="0" err="1" smtClean="0"/>
              <a:t>вже</a:t>
            </a:r>
            <a:r>
              <a:rPr lang="ru-RU" sz="2400" dirty="0" smtClean="0"/>
              <a:t> в </a:t>
            </a:r>
            <a:r>
              <a:rPr lang="ru-RU" sz="2400" dirty="0" err="1" smtClean="0"/>
              <a:t>наступному</a:t>
            </a:r>
            <a:r>
              <a:rPr lang="ru-RU" sz="2400" dirty="0" smtClean="0"/>
              <a:t> </a:t>
            </a:r>
            <a:r>
              <a:rPr lang="ru-RU" sz="2400" dirty="0" err="1" smtClean="0"/>
              <a:t>столітті</a:t>
            </a:r>
            <a:r>
              <a:rPr lang="ru-RU" sz="2400" dirty="0" smtClean="0"/>
              <a:t> наша Земля </a:t>
            </a:r>
            <a:r>
              <a:rPr lang="ru-RU" sz="2400" dirty="0" err="1" smtClean="0"/>
              <a:t>може</a:t>
            </a:r>
            <a:r>
              <a:rPr lang="ru-RU" sz="2400" dirty="0" smtClean="0"/>
              <a:t> </a:t>
            </a:r>
            <a:r>
              <a:rPr lang="ru-RU" sz="2400" dirty="0" err="1" smtClean="0"/>
              <a:t>обернутися</a:t>
            </a:r>
            <a:r>
              <a:rPr lang="ru-RU" sz="2400" dirty="0" smtClean="0"/>
              <a:t> на </a:t>
            </a:r>
            <a:r>
              <a:rPr lang="ru-RU" sz="2400" dirty="0" err="1" smtClean="0"/>
              <a:t>безлюдну</a:t>
            </a:r>
            <a:r>
              <a:rPr lang="ru-RU" sz="2400" dirty="0" smtClean="0"/>
              <a:t> </a:t>
            </a:r>
            <a:r>
              <a:rPr lang="ru-RU" sz="2400" dirty="0" err="1" smtClean="0"/>
              <a:t>пустелю</a:t>
            </a:r>
            <a:r>
              <a:rPr lang="ru-RU" sz="2400" dirty="0" smtClean="0"/>
              <a:t>, а ресурсів </a:t>
            </a:r>
            <a:r>
              <a:rPr lang="ru-RU" sz="2400" dirty="0" err="1" smtClean="0"/>
              <a:t>біосфери</a:t>
            </a:r>
            <a:r>
              <a:rPr lang="ru-RU" sz="2400" dirty="0" smtClean="0"/>
              <a:t> </a:t>
            </a:r>
            <a:r>
              <a:rPr lang="ru-RU" sz="2400" dirty="0" err="1" smtClean="0"/>
              <a:t>вистачить</a:t>
            </a:r>
            <a:r>
              <a:rPr lang="ru-RU" sz="2400" dirty="0" smtClean="0"/>
              <a:t> </a:t>
            </a:r>
            <a:r>
              <a:rPr lang="ru-RU" sz="2400" dirty="0" err="1" smtClean="0"/>
              <a:t>всього</a:t>
            </a:r>
            <a:r>
              <a:rPr lang="ru-RU" sz="2400" dirty="0" smtClean="0"/>
              <a:t> на </a:t>
            </a:r>
            <a:r>
              <a:rPr lang="ru-RU" sz="2400" dirty="0" err="1" smtClean="0"/>
              <a:t>кілька</a:t>
            </a:r>
            <a:r>
              <a:rPr lang="ru-RU" sz="2400" dirty="0" smtClean="0"/>
              <a:t> </a:t>
            </a:r>
            <a:r>
              <a:rPr lang="ru-RU" sz="2400" dirty="0" err="1" smtClean="0"/>
              <a:t>десятиліть</a:t>
            </a:r>
            <a:r>
              <a:rPr lang="ru-RU" sz="2400" dirty="0" smtClean="0"/>
              <a:t>.</a:t>
            </a:r>
            <a:br>
              <a:rPr lang="ru-RU" sz="2400" dirty="0" smtClean="0"/>
            </a:br>
            <a:endParaRPr lang="ru-RU" sz="2400" dirty="0"/>
          </a:p>
        </p:txBody>
      </p:sp>
    </p:spTree>
  </p:cSld>
  <p:clrMapOvr>
    <a:masterClrMapping/>
  </p:clrMapOvr>
  <p:transition spd="med">
    <p:push/>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1538" y="274320"/>
            <a:ext cx="7862150" cy="1583044"/>
          </a:xfrm>
        </p:spPr>
        <p:txBody>
          <a:bodyPr>
            <a:normAutofit/>
          </a:bodyPr>
          <a:lstStyle/>
          <a:p>
            <a:r>
              <a:rPr lang="uk-UA" sz="2800" dirty="0" smtClean="0">
                <a:solidFill>
                  <a:schemeClr val="tx1"/>
                </a:solidFill>
                <a:latin typeface="+mn-lt"/>
              </a:rPr>
              <a:t>Ставтесь до природи не так, ніби ви отримали її у спадок від батьків, а так, наче позичили її у дітей…</a:t>
            </a:r>
            <a:endParaRPr lang="ru-RU" sz="2800" dirty="0">
              <a:latin typeface="+mn-lt"/>
            </a:endParaRPr>
          </a:p>
        </p:txBody>
      </p:sp>
      <p:pic>
        <p:nvPicPr>
          <p:cNvPr id="3" name="Picture 6" descr="Ecologia_19"/>
          <p:cNvPicPr>
            <a:picLocks noChangeAspect="1" noChangeArrowheads="1"/>
          </p:cNvPicPr>
          <p:nvPr/>
        </p:nvPicPr>
        <p:blipFill>
          <a:blip r:embed="rId2" cstate="print"/>
          <a:srcRect/>
          <a:stretch>
            <a:fillRect/>
          </a:stretch>
        </p:blipFill>
        <p:spPr bwMode="auto">
          <a:xfrm>
            <a:off x="1071538" y="1928802"/>
            <a:ext cx="7921625" cy="4598989"/>
          </a:xfrm>
          <a:prstGeom prst="rect">
            <a:avLst/>
          </a:prstGeom>
          <a:noFill/>
          <a:ln w="9525">
            <a:noFill/>
            <a:miter lim="800000"/>
            <a:headEnd/>
            <a:tailEnd/>
          </a:ln>
        </p:spPr>
      </p:pic>
    </p:spTree>
  </p:cSld>
  <p:clrMapOvr>
    <a:masterClrMapping/>
  </p:clrMapOvr>
  <p:transition spd="med">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2225668"/>
          </a:xfrm>
        </p:spPr>
        <p:txBody>
          <a:bodyPr>
            <a:noAutofit/>
          </a:bodyPr>
          <a:lstStyle/>
          <a:p>
            <a:r>
              <a:rPr lang="ru-RU" sz="1800" dirty="0" smtClean="0"/>
              <a:t>До найактуальніших проблем сьогодення, що торкаються кожного жителя планети, й від яких залежить майбутнє людства, слід віднести екологічні проблеми. Викликані недалекоглядним, необгрунтованим ставлення людини до природи. Із розвитком цивілізації та науково-технічного прогресу бурхливим зростанням кількості населення не Землі, обсягів виробництва та його відходів проблема стосунків між природою та суспільством дедалі загострюється.</a:t>
            </a:r>
            <a:br>
              <a:rPr lang="ru-RU" sz="1800" dirty="0" smtClean="0"/>
            </a:br>
            <a:endParaRPr lang="ru-RU" sz="1800" dirty="0"/>
          </a:p>
        </p:txBody>
      </p:sp>
      <p:pic>
        <p:nvPicPr>
          <p:cNvPr id="4" name="Содержимое 3" descr="ruki_derzhat_zemlyu.jpg"/>
          <p:cNvPicPr>
            <a:picLocks noGrp="1" noChangeAspect="1"/>
          </p:cNvPicPr>
          <p:nvPr>
            <p:ph idx="1"/>
          </p:nvPr>
        </p:nvPicPr>
        <p:blipFill>
          <a:blip r:embed="rId2" cstate="print"/>
          <a:stretch>
            <a:fillRect/>
          </a:stretch>
        </p:blipFill>
        <p:spPr>
          <a:xfrm>
            <a:off x="2714612" y="2285992"/>
            <a:ext cx="4267200" cy="4052886"/>
          </a:xfrm>
        </p:spPr>
      </p:pic>
    </p:spTree>
  </p:cSld>
  <p:clrMapOvr>
    <a:masterClrMapping/>
  </p:clrMapOvr>
  <p:transition spd="med">
    <p:push/>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Аня\Desktop\img19.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transition spd="med">
    <p:push/>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85852" y="2786058"/>
            <a:ext cx="7498080" cy="1143000"/>
          </a:xfrm>
        </p:spPr>
        <p:txBody>
          <a:bodyPr>
            <a:normAutofit fontScale="90000"/>
          </a:bodyPr>
          <a:lstStyle/>
          <a:p>
            <a:r>
              <a:rPr lang="uk-UA" dirty="0" smtClean="0"/>
              <a:t/>
            </a:r>
            <a:br>
              <a:rPr lang="uk-UA" dirty="0" smtClean="0"/>
            </a:br>
            <a:r>
              <a:rPr lang="uk-UA" dirty="0" smtClean="0"/>
              <a:t/>
            </a:r>
            <a:br>
              <a:rPr lang="uk-UA" dirty="0" smtClean="0"/>
            </a:br>
            <a:r>
              <a:rPr lang="uk-UA" dirty="0" smtClean="0"/>
              <a:t>              </a:t>
            </a:r>
            <a:r>
              <a:rPr lang="uk-UA" dirty="0" smtClean="0"/>
              <a:t>Дякую </a:t>
            </a:r>
            <a:r>
              <a:rPr lang="uk-UA" dirty="0" smtClean="0"/>
              <a:t>за увагу </a:t>
            </a:r>
            <a:r>
              <a:rPr lang="uk-UA" dirty="0" smtClean="0">
                <a:sym typeface="Wingdings" pitchFamily="2" charset="2"/>
              </a:rPr>
              <a:t></a:t>
            </a:r>
            <a:br>
              <a:rPr lang="uk-UA" dirty="0" smtClean="0">
                <a:sym typeface="Wingdings" pitchFamily="2" charset="2"/>
              </a:rPr>
            </a:br>
            <a:r>
              <a:rPr lang="uk-UA" dirty="0" smtClean="0">
                <a:sym typeface="Wingdings" pitchFamily="2" charset="2"/>
              </a:rPr>
              <a:t/>
            </a:r>
            <a:br>
              <a:rPr lang="uk-UA" dirty="0" smtClean="0">
                <a:sym typeface="Wingdings" pitchFamily="2" charset="2"/>
              </a:rPr>
            </a:br>
            <a:endParaRPr lang="ru-RU" dirty="0"/>
          </a:p>
        </p:txBody>
      </p:sp>
    </p:spTree>
  </p:cSld>
  <p:clrMapOvr>
    <a:masterClrMapping/>
  </p:clrMapOvr>
  <p:transition spd="med">
    <p:pu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Що таке екологічна проблема? </a:t>
            </a:r>
            <a:endParaRPr lang="ru-RU" dirty="0"/>
          </a:p>
        </p:txBody>
      </p:sp>
      <p:sp>
        <p:nvSpPr>
          <p:cNvPr id="3" name="Содержимое 2"/>
          <p:cNvSpPr>
            <a:spLocks noGrp="1"/>
          </p:cNvSpPr>
          <p:nvPr>
            <p:ph idx="1"/>
          </p:nvPr>
        </p:nvSpPr>
        <p:spPr/>
        <p:txBody>
          <a:bodyPr>
            <a:normAutofit/>
          </a:bodyPr>
          <a:lstStyle/>
          <a:p>
            <a:r>
              <a:rPr lang="uk-UA" sz="2000" i="1" dirty="0" smtClean="0"/>
              <a:t>Екологічна проблема</a:t>
            </a:r>
            <a:r>
              <a:rPr lang="uk-UA" sz="2000" dirty="0" smtClean="0"/>
              <a:t> -  це зміна природного середовища в результаті антропогенних впливів, що зумовлює порушення структури і функціонування природних систем (ландшафтів) і призводить до негативних соціальних, економічних та інших наслідків.</a:t>
            </a:r>
          </a:p>
          <a:p>
            <a:pPr>
              <a:buNone/>
            </a:pPr>
            <a:endParaRPr lang="ru-RU" sz="2000" dirty="0"/>
          </a:p>
        </p:txBody>
      </p:sp>
      <p:pic>
        <p:nvPicPr>
          <p:cNvPr id="4" name="Picture 4" descr="lackwater"/>
          <p:cNvPicPr>
            <a:picLocks noChangeAspect="1" noChangeArrowheads="1"/>
          </p:cNvPicPr>
          <p:nvPr/>
        </p:nvPicPr>
        <p:blipFill>
          <a:blip r:embed="rId2" cstate="print"/>
          <a:srcRect/>
          <a:stretch>
            <a:fillRect/>
          </a:stretch>
        </p:blipFill>
        <p:spPr bwMode="auto">
          <a:xfrm>
            <a:off x="2714612" y="3143248"/>
            <a:ext cx="3779837" cy="2679700"/>
          </a:xfrm>
          <a:prstGeom prst="rect">
            <a:avLst/>
          </a:prstGeom>
          <a:noFill/>
          <a:ln w="9525">
            <a:noFill/>
            <a:miter lim="800000"/>
            <a:headEnd/>
            <a:tailEnd/>
          </a:ln>
        </p:spPr>
      </p:pic>
    </p:spTree>
  </p:cSld>
  <p:clrMapOvr>
    <a:masterClrMapping/>
  </p:clrMapOvr>
  <p:transition spd="med">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Причини екологічних проблем:</a:t>
            </a:r>
            <a:endParaRPr lang="ru-RU" dirty="0"/>
          </a:p>
        </p:txBody>
      </p:sp>
      <p:grpSp>
        <p:nvGrpSpPr>
          <p:cNvPr id="18" name="Group 19"/>
          <p:cNvGrpSpPr>
            <a:grpSpLocks/>
          </p:cNvGrpSpPr>
          <p:nvPr/>
        </p:nvGrpSpPr>
        <p:grpSpPr bwMode="auto">
          <a:xfrm>
            <a:off x="3857620" y="1357298"/>
            <a:ext cx="2447925" cy="3857652"/>
            <a:chOff x="720" y="1296"/>
            <a:chExt cx="1367" cy="2542"/>
          </a:xfrm>
        </p:grpSpPr>
        <p:sp>
          <p:nvSpPr>
            <p:cNvPr id="19" name="AutoShape 20"/>
            <p:cNvSpPr>
              <a:spLocks noChangeArrowheads="1"/>
            </p:cNvSpPr>
            <p:nvPr/>
          </p:nvSpPr>
          <p:spPr bwMode="gray">
            <a:xfrm>
              <a:off x="720" y="1490"/>
              <a:ext cx="1363" cy="1800"/>
            </a:xfrm>
            <a:prstGeom prst="roundRect">
              <a:avLst>
                <a:gd name="adj" fmla="val 17509"/>
              </a:avLst>
            </a:prstGeom>
            <a:gradFill rotWithShape="1">
              <a:gsLst>
                <a:gs pos="0">
                  <a:srgbClr val="4E91D4"/>
                </a:gs>
                <a:gs pos="100000">
                  <a:srgbClr val="3477A4"/>
                </a:gs>
              </a:gsLst>
              <a:lin ang="2700000" scaled="1"/>
            </a:gradFill>
            <a:ln w="9525">
              <a:noFill/>
              <a:round/>
              <a:headEnd/>
              <a:tailEnd/>
            </a:ln>
          </p:spPr>
          <p:txBody>
            <a:bodyPr wrap="none" anchor="ctr"/>
            <a:lstStyle/>
            <a:p>
              <a:endParaRPr lang="ru-RU"/>
            </a:p>
          </p:txBody>
        </p:sp>
        <p:sp>
          <p:nvSpPr>
            <p:cNvPr id="20" name="AutoShape 21"/>
            <p:cNvSpPr>
              <a:spLocks noChangeArrowheads="1"/>
            </p:cNvSpPr>
            <p:nvPr/>
          </p:nvSpPr>
          <p:spPr bwMode="gray">
            <a:xfrm>
              <a:off x="741" y="1495"/>
              <a:ext cx="1322" cy="1766"/>
            </a:xfrm>
            <a:prstGeom prst="roundRect">
              <a:avLst>
                <a:gd name="adj" fmla="val 16667"/>
              </a:avLst>
            </a:prstGeom>
            <a:solidFill>
              <a:srgbClr val="3CA1E6"/>
            </a:solidFill>
            <a:ln w="9525">
              <a:noFill/>
              <a:round/>
              <a:headEnd/>
              <a:tailEnd/>
            </a:ln>
          </p:spPr>
          <p:txBody>
            <a:bodyPr wrap="none" anchor="ctr"/>
            <a:lstStyle/>
            <a:p>
              <a:endParaRPr lang="ru-RU"/>
            </a:p>
          </p:txBody>
        </p:sp>
        <p:sp>
          <p:nvSpPr>
            <p:cNvPr id="21" name="AutoShape 22"/>
            <p:cNvSpPr>
              <a:spLocks noChangeArrowheads="1"/>
            </p:cNvSpPr>
            <p:nvPr/>
          </p:nvSpPr>
          <p:spPr bwMode="gray">
            <a:xfrm>
              <a:off x="752" y="2795"/>
              <a:ext cx="1304" cy="447"/>
            </a:xfrm>
            <a:prstGeom prst="roundRect">
              <a:avLst>
                <a:gd name="adj" fmla="val 50000"/>
              </a:avLst>
            </a:prstGeom>
            <a:gradFill rotWithShape="1">
              <a:gsLst>
                <a:gs pos="0">
                  <a:srgbClr val="3CA1E6">
                    <a:alpha val="0"/>
                  </a:srgbClr>
                </a:gs>
                <a:gs pos="100000">
                  <a:srgbClr val="9BCFF2"/>
                </a:gs>
              </a:gsLst>
              <a:lin ang="5400000" scaled="1"/>
            </a:gradFill>
            <a:ln w="9525">
              <a:noFill/>
              <a:round/>
              <a:headEnd/>
              <a:tailEnd/>
            </a:ln>
          </p:spPr>
          <p:txBody>
            <a:bodyPr wrap="none" anchor="ctr"/>
            <a:lstStyle/>
            <a:p>
              <a:endParaRPr lang="ru-RU"/>
            </a:p>
          </p:txBody>
        </p:sp>
        <p:sp>
          <p:nvSpPr>
            <p:cNvPr id="22" name="AutoShape 23"/>
            <p:cNvSpPr>
              <a:spLocks noChangeArrowheads="1"/>
            </p:cNvSpPr>
            <p:nvPr/>
          </p:nvSpPr>
          <p:spPr bwMode="gray">
            <a:xfrm>
              <a:off x="752" y="1509"/>
              <a:ext cx="1304" cy="446"/>
            </a:xfrm>
            <a:prstGeom prst="roundRect">
              <a:avLst>
                <a:gd name="adj" fmla="val 50000"/>
              </a:avLst>
            </a:prstGeom>
            <a:gradFill rotWithShape="1">
              <a:gsLst>
                <a:gs pos="0">
                  <a:srgbClr val="BEE0F7"/>
                </a:gs>
                <a:gs pos="100000">
                  <a:srgbClr val="3CA1E6">
                    <a:alpha val="0"/>
                  </a:srgbClr>
                </a:gs>
              </a:gsLst>
              <a:lin ang="5400000" scaled="1"/>
            </a:gradFill>
            <a:ln w="9525">
              <a:noFill/>
              <a:round/>
              <a:headEnd/>
              <a:tailEnd/>
            </a:ln>
          </p:spPr>
          <p:txBody>
            <a:bodyPr wrap="none" anchor="ctr"/>
            <a:lstStyle/>
            <a:p>
              <a:endParaRPr lang="ru-RU"/>
            </a:p>
          </p:txBody>
        </p:sp>
        <p:sp>
          <p:nvSpPr>
            <p:cNvPr id="23" name="AutoShape 24"/>
            <p:cNvSpPr>
              <a:spLocks noChangeArrowheads="1"/>
            </p:cNvSpPr>
            <p:nvPr/>
          </p:nvSpPr>
          <p:spPr bwMode="gray">
            <a:xfrm>
              <a:off x="724" y="3290"/>
              <a:ext cx="1363" cy="548"/>
            </a:xfrm>
            <a:prstGeom prst="roundRect">
              <a:avLst>
                <a:gd name="adj" fmla="val 40389"/>
              </a:avLst>
            </a:prstGeom>
            <a:gradFill rotWithShape="1">
              <a:gsLst>
                <a:gs pos="0">
                  <a:srgbClr val="729EB4"/>
                </a:gs>
                <a:gs pos="100000">
                  <a:schemeClr val="bg1"/>
                </a:gs>
              </a:gsLst>
              <a:lin ang="5400000" scaled="1"/>
            </a:gradFill>
            <a:ln w="9525">
              <a:noFill/>
              <a:round/>
              <a:headEnd/>
              <a:tailEnd/>
            </a:ln>
          </p:spPr>
          <p:txBody>
            <a:bodyPr wrap="none" anchor="ctr"/>
            <a:lstStyle/>
            <a:p>
              <a:endParaRPr lang="ru-RU"/>
            </a:p>
          </p:txBody>
        </p:sp>
        <p:sp>
          <p:nvSpPr>
            <p:cNvPr id="24" name="AutoShape 25"/>
            <p:cNvSpPr>
              <a:spLocks noChangeArrowheads="1"/>
            </p:cNvSpPr>
            <p:nvPr/>
          </p:nvSpPr>
          <p:spPr bwMode="gray">
            <a:xfrm>
              <a:off x="752" y="3305"/>
              <a:ext cx="1304" cy="487"/>
            </a:xfrm>
            <a:prstGeom prst="roundRect">
              <a:avLst>
                <a:gd name="adj" fmla="val 50000"/>
              </a:avLst>
            </a:prstGeom>
            <a:gradFill rotWithShape="1">
              <a:gsLst>
                <a:gs pos="0">
                  <a:srgbClr val="7DAFD4"/>
                </a:gs>
                <a:gs pos="100000">
                  <a:schemeClr val="bg1"/>
                </a:gs>
              </a:gsLst>
              <a:lin ang="5400000" scaled="1"/>
            </a:gradFill>
            <a:ln w="9525">
              <a:noFill/>
              <a:round/>
              <a:headEnd/>
              <a:tailEnd/>
            </a:ln>
          </p:spPr>
          <p:txBody>
            <a:bodyPr wrap="none" anchor="ctr"/>
            <a:lstStyle/>
            <a:p>
              <a:endParaRPr lang="ru-RU"/>
            </a:p>
          </p:txBody>
        </p:sp>
        <p:grpSp>
          <p:nvGrpSpPr>
            <p:cNvPr id="25" name="Group 26"/>
            <p:cNvGrpSpPr>
              <a:grpSpLocks/>
            </p:cNvGrpSpPr>
            <p:nvPr/>
          </p:nvGrpSpPr>
          <p:grpSpPr bwMode="auto">
            <a:xfrm>
              <a:off x="1189" y="1296"/>
              <a:ext cx="405" cy="405"/>
              <a:chOff x="1289" y="582"/>
              <a:chExt cx="668" cy="668"/>
            </a:xfrm>
          </p:grpSpPr>
          <p:sp>
            <p:nvSpPr>
              <p:cNvPr id="28" name="Oval 27"/>
              <p:cNvSpPr>
                <a:spLocks noChangeArrowheads="1"/>
              </p:cNvSpPr>
              <p:nvPr/>
            </p:nvSpPr>
            <p:spPr bwMode="gray">
              <a:xfrm>
                <a:off x="1289" y="582"/>
                <a:ext cx="668" cy="668"/>
              </a:xfrm>
              <a:prstGeom prst="ellipse">
                <a:avLst/>
              </a:prstGeom>
              <a:solidFill>
                <a:srgbClr val="333333"/>
              </a:solidFill>
              <a:ln w="38100" algn="ctr">
                <a:noFill/>
                <a:round/>
                <a:headEnd/>
                <a:tailEnd/>
              </a:ln>
            </p:spPr>
            <p:txBody>
              <a:bodyPr anchor="ctr">
                <a:spAutoFit/>
              </a:bodyPr>
              <a:lstStyle/>
              <a:p>
                <a:endParaRPr lang="ru-RU"/>
              </a:p>
            </p:txBody>
          </p:sp>
          <p:sp>
            <p:nvSpPr>
              <p:cNvPr id="29" name="Oval 28"/>
              <p:cNvSpPr>
                <a:spLocks noChangeArrowheads="1"/>
              </p:cNvSpPr>
              <p:nvPr/>
            </p:nvSpPr>
            <p:spPr bwMode="gray">
              <a:xfrm>
                <a:off x="1296" y="587"/>
                <a:ext cx="646" cy="647"/>
              </a:xfrm>
              <a:prstGeom prst="ellipse">
                <a:avLst/>
              </a:prstGeom>
              <a:gradFill rotWithShape="1">
                <a:gsLst>
                  <a:gs pos="0">
                    <a:srgbClr val="636869"/>
                  </a:gs>
                  <a:gs pos="100000">
                    <a:srgbClr val="D6E1E2"/>
                  </a:gs>
                </a:gsLst>
                <a:lin ang="5400000" scaled="1"/>
              </a:gradFill>
              <a:ln w="9525" algn="ctr">
                <a:noFill/>
                <a:round/>
                <a:headEnd/>
                <a:tailEnd/>
              </a:ln>
            </p:spPr>
            <p:txBody>
              <a:bodyPr vert="eaVert" wrap="none" anchor="ctr"/>
              <a:lstStyle/>
              <a:p>
                <a:endParaRPr lang="ru-RU"/>
              </a:p>
            </p:txBody>
          </p:sp>
          <p:sp>
            <p:nvSpPr>
              <p:cNvPr id="30" name="Oval 29"/>
              <p:cNvSpPr>
                <a:spLocks noChangeArrowheads="1"/>
              </p:cNvSpPr>
              <p:nvPr/>
            </p:nvSpPr>
            <p:spPr bwMode="gray">
              <a:xfrm>
                <a:off x="1304" y="591"/>
                <a:ext cx="631" cy="631"/>
              </a:xfrm>
              <a:prstGeom prst="ellipse">
                <a:avLst/>
              </a:prstGeom>
              <a:gradFill rotWithShape="1">
                <a:gsLst>
                  <a:gs pos="0">
                    <a:srgbClr val="D6E1E2">
                      <a:alpha val="0"/>
                    </a:srgbClr>
                  </a:gs>
                  <a:gs pos="100000">
                    <a:srgbClr val="F1F5F5"/>
                  </a:gs>
                </a:gsLst>
                <a:lin ang="5400000" scaled="1"/>
              </a:gradFill>
              <a:ln w="9525" algn="ctr">
                <a:noFill/>
                <a:round/>
                <a:headEnd/>
                <a:tailEnd/>
              </a:ln>
            </p:spPr>
            <p:txBody>
              <a:bodyPr vert="eaVert" wrap="none" anchor="ctr"/>
              <a:lstStyle/>
              <a:p>
                <a:endParaRPr lang="ru-RU"/>
              </a:p>
            </p:txBody>
          </p:sp>
          <p:sp>
            <p:nvSpPr>
              <p:cNvPr id="31" name="Oval 30"/>
              <p:cNvSpPr>
                <a:spLocks noChangeArrowheads="1"/>
              </p:cNvSpPr>
              <p:nvPr/>
            </p:nvSpPr>
            <p:spPr bwMode="gray">
              <a:xfrm>
                <a:off x="1311" y="597"/>
                <a:ext cx="600" cy="589"/>
              </a:xfrm>
              <a:prstGeom prst="ellipse">
                <a:avLst/>
              </a:prstGeom>
              <a:gradFill rotWithShape="1">
                <a:gsLst>
                  <a:gs pos="0">
                    <a:srgbClr val="AAB2B3"/>
                  </a:gs>
                  <a:gs pos="100000">
                    <a:srgbClr val="D6E1E2">
                      <a:alpha val="48000"/>
                    </a:srgbClr>
                  </a:gs>
                </a:gsLst>
                <a:lin ang="5400000" scaled="1"/>
              </a:gradFill>
              <a:ln w="9525" algn="ctr">
                <a:noFill/>
                <a:round/>
                <a:headEnd/>
                <a:tailEnd/>
              </a:ln>
            </p:spPr>
            <p:txBody>
              <a:bodyPr vert="eaVert" wrap="none" anchor="ctr"/>
              <a:lstStyle/>
              <a:p>
                <a:endParaRPr lang="ru-RU"/>
              </a:p>
            </p:txBody>
          </p:sp>
          <p:sp>
            <p:nvSpPr>
              <p:cNvPr id="32" name="Oval 31"/>
              <p:cNvSpPr>
                <a:spLocks noChangeArrowheads="1"/>
              </p:cNvSpPr>
              <p:nvPr/>
            </p:nvSpPr>
            <p:spPr bwMode="gray">
              <a:xfrm>
                <a:off x="1346" y="613"/>
                <a:ext cx="533" cy="479"/>
              </a:xfrm>
              <a:prstGeom prst="ellipse">
                <a:avLst/>
              </a:prstGeom>
              <a:gradFill rotWithShape="1">
                <a:gsLst>
                  <a:gs pos="0">
                    <a:srgbClr val="FFFFFF"/>
                  </a:gs>
                  <a:gs pos="100000">
                    <a:srgbClr val="D6E1E2">
                      <a:alpha val="37999"/>
                    </a:srgbClr>
                  </a:gs>
                </a:gsLst>
                <a:lin ang="5400000" scaled="1"/>
              </a:gradFill>
              <a:ln w="9525" algn="ctr">
                <a:noFill/>
                <a:round/>
                <a:headEnd/>
                <a:tailEnd/>
              </a:ln>
            </p:spPr>
            <p:txBody>
              <a:bodyPr vert="eaVert" wrap="none" anchor="ctr"/>
              <a:lstStyle/>
              <a:p>
                <a:endParaRPr lang="ru-RU"/>
              </a:p>
            </p:txBody>
          </p:sp>
        </p:grpSp>
        <p:sp>
          <p:nvSpPr>
            <p:cNvPr id="26" name="Text Box 32"/>
            <p:cNvSpPr txBox="1">
              <a:spLocks noChangeArrowheads="1"/>
            </p:cNvSpPr>
            <p:nvPr/>
          </p:nvSpPr>
          <p:spPr bwMode="gray">
            <a:xfrm>
              <a:off x="1288" y="1354"/>
              <a:ext cx="199" cy="304"/>
            </a:xfrm>
            <a:prstGeom prst="rect">
              <a:avLst/>
            </a:prstGeom>
            <a:noFill/>
            <a:ln w="9525" algn="ctr">
              <a:noFill/>
              <a:miter lim="800000"/>
              <a:headEnd/>
              <a:tailEnd/>
            </a:ln>
          </p:spPr>
          <p:txBody>
            <a:bodyPr wrap="none">
              <a:spAutoFit/>
            </a:bodyPr>
            <a:lstStyle/>
            <a:p>
              <a:pPr algn="ctr"/>
              <a:r>
                <a:rPr lang="uk-UA" sz="2400" b="1" dirty="0" smtClean="0">
                  <a:solidFill>
                    <a:schemeClr val="bg2">
                      <a:lumMod val="50000"/>
                    </a:schemeClr>
                  </a:solidFill>
                  <a:latin typeface="Arial" charset="0"/>
                </a:rPr>
                <a:t>2</a:t>
              </a:r>
              <a:endParaRPr lang="ru-RU" b="1" dirty="0">
                <a:solidFill>
                  <a:schemeClr val="bg2">
                    <a:lumMod val="50000"/>
                  </a:schemeClr>
                </a:solidFill>
                <a:latin typeface="Arial" charset="0"/>
              </a:endParaRPr>
            </a:p>
          </p:txBody>
        </p:sp>
        <p:sp>
          <p:nvSpPr>
            <p:cNvPr id="27" name="Text Box 33"/>
            <p:cNvSpPr txBox="1">
              <a:spLocks noChangeArrowheads="1"/>
            </p:cNvSpPr>
            <p:nvPr/>
          </p:nvSpPr>
          <p:spPr bwMode="gray">
            <a:xfrm>
              <a:off x="768" y="1776"/>
              <a:ext cx="1296" cy="846"/>
            </a:xfrm>
            <a:prstGeom prst="rect">
              <a:avLst/>
            </a:prstGeom>
            <a:noFill/>
            <a:ln w="9525" algn="ctr">
              <a:noFill/>
              <a:miter lim="800000"/>
              <a:headEnd/>
              <a:tailEnd/>
            </a:ln>
          </p:spPr>
          <p:txBody>
            <a:bodyPr>
              <a:spAutoFit/>
            </a:bodyPr>
            <a:lstStyle/>
            <a:p>
              <a:pPr>
                <a:lnSpc>
                  <a:spcPct val="80000"/>
                </a:lnSpc>
                <a:spcBef>
                  <a:spcPct val="20000"/>
                </a:spcBef>
                <a:buClr>
                  <a:schemeClr val="tx2"/>
                </a:buClr>
                <a:buSzPct val="70000"/>
                <a:buFont typeface="Wingdings" pitchFamily="2" charset="2"/>
                <a:buNone/>
              </a:pPr>
              <a:r>
                <a:rPr lang="uk-UA" sz="2000" dirty="0"/>
                <a:t>Нераціональне природокористування</a:t>
              </a:r>
            </a:p>
            <a:p>
              <a:pPr>
                <a:lnSpc>
                  <a:spcPct val="80000"/>
                </a:lnSpc>
                <a:spcBef>
                  <a:spcPct val="20000"/>
                </a:spcBef>
                <a:buClr>
                  <a:schemeClr val="tx2"/>
                </a:buClr>
                <a:buSzPct val="70000"/>
                <a:buFont typeface="Wingdings" pitchFamily="2" charset="2"/>
                <a:buChar char="¡"/>
              </a:pPr>
              <a:endParaRPr lang="en-US" sz="2800" dirty="0">
                <a:latin typeface="Monotype Corsiva" pitchFamily="66" charset="0"/>
              </a:endParaRPr>
            </a:p>
          </p:txBody>
        </p:sp>
      </p:grpSp>
      <p:grpSp>
        <p:nvGrpSpPr>
          <p:cNvPr id="33" name="Group 4"/>
          <p:cNvGrpSpPr>
            <a:grpSpLocks/>
          </p:cNvGrpSpPr>
          <p:nvPr/>
        </p:nvGrpSpPr>
        <p:grpSpPr bwMode="auto">
          <a:xfrm>
            <a:off x="1357290" y="1500174"/>
            <a:ext cx="2428892" cy="3857653"/>
            <a:chOff x="3692" y="1296"/>
            <a:chExt cx="1367" cy="2542"/>
          </a:xfrm>
        </p:grpSpPr>
        <p:sp>
          <p:nvSpPr>
            <p:cNvPr id="34" name="AutoShape 5"/>
            <p:cNvSpPr>
              <a:spLocks noChangeArrowheads="1"/>
            </p:cNvSpPr>
            <p:nvPr/>
          </p:nvSpPr>
          <p:spPr bwMode="gray">
            <a:xfrm>
              <a:off x="3696" y="1490"/>
              <a:ext cx="1363" cy="1800"/>
            </a:xfrm>
            <a:prstGeom prst="roundRect">
              <a:avLst>
                <a:gd name="adj" fmla="val 17509"/>
              </a:avLst>
            </a:prstGeom>
            <a:gradFill rotWithShape="1">
              <a:gsLst>
                <a:gs pos="0">
                  <a:srgbClr val="B59F43"/>
                </a:gs>
                <a:gs pos="100000">
                  <a:srgbClr val="8F8849"/>
                </a:gs>
              </a:gsLst>
              <a:lin ang="2700000" scaled="1"/>
            </a:gradFill>
            <a:ln w="9525">
              <a:noFill/>
              <a:round/>
              <a:headEnd/>
              <a:tailEnd/>
            </a:ln>
          </p:spPr>
          <p:txBody>
            <a:bodyPr wrap="none" anchor="ctr"/>
            <a:lstStyle/>
            <a:p>
              <a:endParaRPr lang="ru-RU"/>
            </a:p>
          </p:txBody>
        </p:sp>
        <p:sp>
          <p:nvSpPr>
            <p:cNvPr id="35" name="AutoShape 6"/>
            <p:cNvSpPr>
              <a:spLocks noChangeArrowheads="1"/>
            </p:cNvSpPr>
            <p:nvPr/>
          </p:nvSpPr>
          <p:spPr bwMode="gray">
            <a:xfrm>
              <a:off x="3717" y="1495"/>
              <a:ext cx="1322" cy="1766"/>
            </a:xfrm>
            <a:prstGeom prst="roundRect">
              <a:avLst>
                <a:gd name="adj" fmla="val 16667"/>
              </a:avLst>
            </a:prstGeom>
            <a:solidFill>
              <a:srgbClr val="E9E065"/>
            </a:solidFill>
            <a:ln w="9525">
              <a:noFill/>
              <a:round/>
              <a:headEnd/>
              <a:tailEnd/>
            </a:ln>
          </p:spPr>
          <p:txBody>
            <a:bodyPr wrap="none" anchor="ctr"/>
            <a:lstStyle/>
            <a:p>
              <a:endParaRPr lang="ru-RU"/>
            </a:p>
          </p:txBody>
        </p:sp>
        <p:sp>
          <p:nvSpPr>
            <p:cNvPr id="36" name="AutoShape 7"/>
            <p:cNvSpPr>
              <a:spLocks noChangeArrowheads="1"/>
            </p:cNvSpPr>
            <p:nvPr/>
          </p:nvSpPr>
          <p:spPr bwMode="gray">
            <a:xfrm>
              <a:off x="3728" y="2795"/>
              <a:ext cx="1304" cy="447"/>
            </a:xfrm>
            <a:prstGeom prst="roundRect">
              <a:avLst>
                <a:gd name="adj" fmla="val 50000"/>
              </a:avLst>
            </a:prstGeom>
            <a:gradFill rotWithShape="1">
              <a:gsLst>
                <a:gs pos="0">
                  <a:srgbClr val="E9E065"/>
                </a:gs>
                <a:gs pos="100000">
                  <a:srgbClr val="F2EDA6"/>
                </a:gs>
              </a:gsLst>
              <a:lin ang="5400000" scaled="1"/>
            </a:gradFill>
            <a:ln w="9525">
              <a:noFill/>
              <a:round/>
              <a:headEnd/>
              <a:tailEnd/>
            </a:ln>
          </p:spPr>
          <p:txBody>
            <a:bodyPr wrap="none" anchor="ctr"/>
            <a:lstStyle/>
            <a:p>
              <a:endParaRPr lang="ru-RU"/>
            </a:p>
          </p:txBody>
        </p:sp>
        <p:sp>
          <p:nvSpPr>
            <p:cNvPr id="37" name="AutoShape 8"/>
            <p:cNvSpPr>
              <a:spLocks noChangeArrowheads="1"/>
            </p:cNvSpPr>
            <p:nvPr/>
          </p:nvSpPr>
          <p:spPr bwMode="gray">
            <a:xfrm>
              <a:off x="3728" y="1509"/>
              <a:ext cx="1304" cy="446"/>
            </a:xfrm>
            <a:prstGeom prst="roundRect">
              <a:avLst>
                <a:gd name="adj" fmla="val 50000"/>
              </a:avLst>
            </a:prstGeom>
            <a:gradFill rotWithShape="1">
              <a:gsLst>
                <a:gs pos="0">
                  <a:srgbClr val="F8F5CC"/>
                </a:gs>
                <a:gs pos="100000">
                  <a:srgbClr val="E9E065"/>
                </a:gs>
              </a:gsLst>
              <a:lin ang="5400000" scaled="1"/>
            </a:gradFill>
            <a:ln w="9525">
              <a:noFill/>
              <a:round/>
              <a:headEnd/>
              <a:tailEnd/>
            </a:ln>
          </p:spPr>
          <p:txBody>
            <a:bodyPr wrap="none" anchor="ctr"/>
            <a:lstStyle/>
            <a:p>
              <a:endParaRPr lang="ru-RU"/>
            </a:p>
          </p:txBody>
        </p:sp>
        <p:grpSp>
          <p:nvGrpSpPr>
            <p:cNvPr id="38" name="Group 9"/>
            <p:cNvGrpSpPr>
              <a:grpSpLocks/>
            </p:cNvGrpSpPr>
            <p:nvPr/>
          </p:nvGrpSpPr>
          <p:grpSpPr bwMode="auto">
            <a:xfrm>
              <a:off x="4165" y="1296"/>
              <a:ext cx="405" cy="405"/>
              <a:chOff x="1289" y="582"/>
              <a:chExt cx="668" cy="668"/>
            </a:xfrm>
          </p:grpSpPr>
          <p:sp>
            <p:nvSpPr>
              <p:cNvPr id="43" name="Oval 10"/>
              <p:cNvSpPr>
                <a:spLocks noChangeArrowheads="1"/>
              </p:cNvSpPr>
              <p:nvPr/>
            </p:nvSpPr>
            <p:spPr bwMode="gray">
              <a:xfrm>
                <a:off x="1289" y="582"/>
                <a:ext cx="668" cy="668"/>
              </a:xfrm>
              <a:prstGeom prst="ellipse">
                <a:avLst/>
              </a:prstGeom>
              <a:solidFill>
                <a:srgbClr val="333333"/>
              </a:solidFill>
              <a:ln w="38100" algn="ctr">
                <a:noFill/>
                <a:round/>
                <a:headEnd/>
                <a:tailEnd/>
              </a:ln>
            </p:spPr>
            <p:txBody>
              <a:bodyPr anchor="ctr">
                <a:spAutoFit/>
              </a:bodyPr>
              <a:lstStyle/>
              <a:p>
                <a:endParaRPr lang="ru-RU"/>
              </a:p>
            </p:txBody>
          </p:sp>
          <p:sp>
            <p:nvSpPr>
              <p:cNvPr id="44" name="Oval 11"/>
              <p:cNvSpPr>
                <a:spLocks noChangeArrowheads="1"/>
              </p:cNvSpPr>
              <p:nvPr/>
            </p:nvSpPr>
            <p:spPr bwMode="gray">
              <a:xfrm>
                <a:off x="1296" y="587"/>
                <a:ext cx="646" cy="647"/>
              </a:xfrm>
              <a:prstGeom prst="ellipse">
                <a:avLst/>
              </a:prstGeom>
              <a:gradFill rotWithShape="1">
                <a:gsLst>
                  <a:gs pos="0">
                    <a:srgbClr val="636869"/>
                  </a:gs>
                  <a:gs pos="100000">
                    <a:srgbClr val="D6E1E2"/>
                  </a:gs>
                </a:gsLst>
                <a:lin ang="5400000" scaled="1"/>
              </a:gradFill>
              <a:ln w="9525" algn="ctr">
                <a:noFill/>
                <a:round/>
                <a:headEnd/>
                <a:tailEnd/>
              </a:ln>
            </p:spPr>
            <p:txBody>
              <a:bodyPr vert="eaVert" wrap="none" anchor="ctr"/>
              <a:lstStyle/>
              <a:p>
                <a:endParaRPr lang="ru-RU"/>
              </a:p>
            </p:txBody>
          </p:sp>
          <p:sp>
            <p:nvSpPr>
              <p:cNvPr id="45" name="Oval 12"/>
              <p:cNvSpPr>
                <a:spLocks noChangeArrowheads="1"/>
              </p:cNvSpPr>
              <p:nvPr/>
            </p:nvSpPr>
            <p:spPr bwMode="gray">
              <a:xfrm>
                <a:off x="1304" y="591"/>
                <a:ext cx="631" cy="631"/>
              </a:xfrm>
              <a:prstGeom prst="ellipse">
                <a:avLst/>
              </a:prstGeom>
              <a:gradFill rotWithShape="1">
                <a:gsLst>
                  <a:gs pos="0">
                    <a:srgbClr val="D6E1E2">
                      <a:alpha val="0"/>
                    </a:srgbClr>
                  </a:gs>
                  <a:gs pos="100000">
                    <a:srgbClr val="F1F5F5"/>
                  </a:gs>
                </a:gsLst>
                <a:lin ang="5400000" scaled="1"/>
              </a:gradFill>
              <a:ln w="9525" algn="ctr">
                <a:noFill/>
                <a:round/>
                <a:headEnd/>
                <a:tailEnd/>
              </a:ln>
            </p:spPr>
            <p:txBody>
              <a:bodyPr vert="eaVert" wrap="none" anchor="ctr"/>
              <a:lstStyle/>
              <a:p>
                <a:endParaRPr lang="ru-RU"/>
              </a:p>
            </p:txBody>
          </p:sp>
          <p:sp>
            <p:nvSpPr>
              <p:cNvPr id="46" name="Oval 13"/>
              <p:cNvSpPr>
                <a:spLocks noChangeArrowheads="1"/>
              </p:cNvSpPr>
              <p:nvPr/>
            </p:nvSpPr>
            <p:spPr bwMode="gray">
              <a:xfrm>
                <a:off x="1311" y="597"/>
                <a:ext cx="600" cy="589"/>
              </a:xfrm>
              <a:prstGeom prst="ellipse">
                <a:avLst/>
              </a:prstGeom>
              <a:gradFill rotWithShape="1">
                <a:gsLst>
                  <a:gs pos="0">
                    <a:srgbClr val="AAB2B3"/>
                  </a:gs>
                  <a:gs pos="100000">
                    <a:srgbClr val="D6E1E2">
                      <a:alpha val="48000"/>
                    </a:srgbClr>
                  </a:gs>
                </a:gsLst>
                <a:lin ang="5400000" scaled="1"/>
              </a:gradFill>
              <a:ln w="9525" algn="ctr">
                <a:noFill/>
                <a:round/>
                <a:headEnd/>
                <a:tailEnd/>
              </a:ln>
            </p:spPr>
            <p:txBody>
              <a:bodyPr vert="eaVert" wrap="none" anchor="ctr"/>
              <a:lstStyle/>
              <a:p>
                <a:endParaRPr lang="ru-RU"/>
              </a:p>
            </p:txBody>
          </p:sp>
          <p:sp>
            <p:nvSpPr>
              <p:cNvPr id="47" name="Oval 14"/>
              <p:cNvSpPr>
                <a:spLocks noChangeArrowheads="1"/>
              </p:cNvSpPr>
              <p:nvPr/>
            </p:nvSpPr>
            <p:spPr bwMode="gray">
              <a:xfrm>
                <a:off x="1346" y="613"/>
                <a:ext cx="533" cy="479"/>
              </a:xfrm>
              <a:prstGeom prst="ellipse">
                <a:avLst/>
              </a:prstGeom>
              <a:gradFill rotWithShape="1">
                <a:gsLst>
                  <a:gs pos="0">
                    <a:srgbClr val="FFFFFF"/>
                  </a:gs>
                  <a:gs pos="100000">
                    <a:srgbClr val="D6E1E2">
                      <a:alpha val="37999"/>
                    </a:srgbClr>
                  </a:gs>
                </a:gsLst>
                <a:lin ang="5400000" scaled="1"/>
              </a:gradFill>
              <a:ln w="9525" algn="ctr">
                <a:noFill/>
                <a:round/>
                <a:headEnd/>
                <a:tailEnd/>
              </a:ln>
            </p:spPr>
            <p:txBody>
              <a:bodyPr vert="eaVert" wrap="none" anchor="ctr"/>
              <a:lstStyle/>
              <a:p>
                <a:endParaRPr lang="ru-RU"/>
              </a:p>
            </p:txBody>
          </p:sp>
        </p:grpSp>
        <p:sp>
          <p:nvSpPr>
            <p:cNvPr id="39" name="Text Box 15"/>
            <p:cNvSpPr txBox="1">
              <a:spLocks noChangeArrowheads="1"/>
            </p:cNvSpPr>
            <p:nvPr/>
          </p:nvSpPr>
          <p:spPr bwMode="gray">
            <a:xfrm>
              <a:off x="4263" y="1384"/>
              <a:ext cx="200" cy="507"/>
            </a:xfrm>
            <a:prstGeom prst="rect">
              <a:avLst/>
            </a:prstGeom>
            <a:noFill/>
            <a:ln w="9525" algn="ctr">
              <a:noFill/>
              <a:miter lim="800000"/>
              <a:headEnd/>
              <a:tailEnd/>
            </a:ln>
          </p:spPr>
          <p:txBody>
            <a:bodyPr wrap="none">
              <a:spAutoFit/>
            </a:bodyPr>
            <a:lstStyle/>
            <a:p>
              <a:pPr algn="ctr"/>
              <a:r>
                <a:rPr lang="uk-UA" sz="2400" b="1" dirty="0" smtClean="0">
                  <a:solidFill>
                    <a:schemeClr val="bg2">
                      <a:lumMod val="50000"/>
                    </a:schemeClr>
                  </a:solidFill>
                  <a:latin typeface="Arial" charset="0"/>
                </a:rPr>
                <a:t>1</a:t>
              </a:r>
              <a:endParaRPr lang="en-US" sz="2400" b="1" dirty="0" smtClean="0">
                <a:solidFill>
                  <a:schemeClr val="bg2">
                    <a:lumMod val="50000"/>
                  </a:schemeClr>
                </a:solidFill>
                <a:latin typeface="Arial" charset="0"/>
              </a:endParaRPr>
            </a:p>
            <a:p>
              <a:pPr algn="ctr"/>
              <a:endParaRPr lang="ru-RU" sz="2000" b="1" dirty="0">
                <a:solidFill>
                  <a:schemeClr val="accent2">
                    <a:lumMod val="75000"/>
                  </a:schemeClr>
                </a:solidFill>
                <a:latin typeface="Arial" charset="0"/>
              </a:endParaRPr>
            </a:p>
          </p:txBody>
        </p:sp>
        <p:sp>
          <p:nvSpPr>
            <p:cNvPr id="40" name="Text Box 16"/>
            <p:cNvSpPr txBox="1">
              <a:spLocks noChangeArrowheads="1"/>
            </p:cNvSpPr>
            <p:nvPr/>
          </p:nvSpPr>
          <p:spPr bwMode="gray">
            <a:xfrm>
              <a:off x="3744" y="1776"/>
              <a:ext cx="1296" cy="552"/>
            </a:xfrm>
            <a:prstGeom prst="rect">
              <a:avLst/>
            </a:prstGeom>
            <a:noFill/>
            <a:ln w="9525" algn="ctr">
              <a:noFill/>
              <a:miter lim="800000"/>
              <a:headEnd/>
              <a:tailEnd/>
            </a:ln>
          </p:spPr>
          <p:txBody>
            <a:bodyPr>
              <a:spAutoFit/>
            </a:bodyPr>
            <a:lstStyle/>
            <a:p>
              <a:pPr>
                <a:lnSpc>
                  <a:spcPct val="80000"/>
                </a:lnSpc>
                <a:spcBef>
                  <a:spcPct val="20000"/>
                </a:spcBef>
                <a:buClr>
                  <a:schemeClr val="tx2"/>
                </a:buClr>
                <a:buSzPct val="70000"/>
                <a:buFont typeface="Wingdings" pitchFamily="2" charset="2"/>
                <a:buNone/>
              </a:pPr>
              <a:r>
                <a:rPr lang="uk-UA" sz="2000" dirty="0"/>
                <a:t>Бурхливі темпи зростання виробництва</a:t>
              </a:r>
            </a:p>
          </p:txBody>
        </p:sp>
        <p:sp>
          <p:nvSpPr>
            <p:cNvPr id="41" name="AutoShape 17"/>
            <p:cNvSpPr>
              <a:spLocks noChangeArrowheads="1"/>
            </p:cNvSpPr>
            <p:nvPr/>
          </p:nvSpPr>
          <p:spPr bwMode="gray">
            <a:xfrm>
              <a:off x="3692" y="3290"/>
              <a:ext cx="1363" cy="548"/>
            </a:xfrm>
            <a:prstGeom prst="roundRect">
              <a:avLst>
                <a:gd name="adj" fmla="val 40389"/>
              </a:avLst>
            </a:prstGeom>
            <a:gradFill rotWithShape="1">
              <a:gsLst>
                <a:gs pos="0">
                  <a:srgbClr val="99BACC"/>
                </a:gs>
                <a:gs pos="100000">
                  <a:schemeClr val="bg1"/>
                </a:gs>
              </a:gsLst>
              <a:lin ang="5400000" scaled="1"/>
            </a:gradFill>
            <a:ln w="9525">
              <a:noFill/>
              <a:round/>
              <a:headEnd/>
              <a:tailEnd/>
            </a:ln>
          </p:spPr>
          <p:txBody>
            <a:bodyPr wrap="none" anchor="ctr"/>
            <a:lstStyle/>
            <a:p>
              <a:endParaRPr lang="ru-RU"/>
            </a:p>
          </p:txBody>
        </p:sp>
        <p:sp>
          <p:nvSpPr>
            <p:cNvPr id="42" name="AutoShape 18"/>
            <p:cNvSpPr>
              <a:spLocks noChangeArrowheads="1"/>
            </p:cNvSpPr>
            <p:nvPr/>
          </p:nvSpPr>
          <p:spPr bwMode="gray">
            <a:xfrm>
              <a:off x="3720" y="3305"/>
              <a:ext cx="1304" cy="487"/>
            </a:xfrm>
            <a:prstGeom prst="roundRect">
              <a:avLst>
                <a:gd name="adj" fmla="val 50000"/>
              </a:avLst>
            </a:prstGeom>
            <a:gradFill rotWithShape="1">
              <a:gsLst>
                <a:gs pos="0">
                  <a:srgbClr val="C8DAD4"/>
                </a:gs>
                <a:gs pos="100000">
                  <a:srgbClr val="FFFFFF"/>
                </a:gs>
              </a:gsLst>
              <a:lin ang="5400000" scaled="1"/>
            </a:gradFill>
            <a:ln w="9525">
              <a:noFill/>
              <a:round/>
              <a:headEnd/>
              <a:tailEnd/>
            </a:ln>
          </p:spPr>
          <p:txBody>
            <a:bodyPr wrap="none" anchor="ctr"/>
            <a:lstStyle/>
            <a:p>
              <a:endParaRPr lang="ru-RU"/>
            </a:p>
          </p:txBody>
        </p:sp>
      </p:grpSp>
      <p:grpSp>
        <p:nvGrpSpPr>
          <p:cNvPr id="48" name="Group 34"/>
          <p:cNvGrpSpPr>
            <a:grpSpLocks/>
          </p:cNvGrpSpPr>
          <p:nvPr/>
        </p:nvGrpSpPr>
        <p:grpSpPr bwMode="auto">
          <a:xfrm>
            <a:off x="6357950" y="1428736"/>
            <a:ext cx="2519362" cy="3857651"/>
            <a:chOff x="2208" y="1296"/>
            <a:chExt cx="1365" cy="2542"/>
          </a:xfrm>
        </p:grpSpPr>
        <p:sp>
          <p:nvSpPr>
            <p:cNvPr id="49" name="AutoShape 35"/>
            <p:cNvSpPr>
              <a:spLocks noChangeArrowheads="1"/>
            </p:cNvSpPr>
            <p:nvPr/>
          </p:nvSpPr>
          <p:spPr bwMode="gray">
            <a:xfrm>
              <a:off x="2208" y="1490"/>
              <a:ext cx="1363" cy="1800"/>
            </a:xfrm>
            <a:prstGeom prst="roundRect">
              <a:avLst>
                <a:gd name="adj" fmla="val 17509"/>
              </a:avLst>
            </a:prstGeom>
            <a:gradFill rotWithShape="1">
              <a:gsLst>
                <a:gs pos="0">
                  <a:srgbClr val="34B034"/>
                </a:gs>
                <a:gs pos="100000">
                  <a:srgbClr val="3F8B4A"/>
                </a:gs>
              </a:gsLst>
              <a:lin ang="2700000" scaled="1"/>
            </a:gradFill>
            <a:ln w="9525">
              <a:noFill/>
              <a:round/>
              <a:headEnd/>
              <a:tailEnd/>
            </a:ln>
          </p:spPr>
          <p:txBody>
            <a:bodyPr wrap="none" anchor="ctr"/>
            <a:lstStyle/>
            <a:p>
              <a:endParaRPr lang="ru-RU"/>
            </a:p>
          </p:txBody>
        </p:sp>
        <p:sp>
          <p:nvSpPr>
            <p:cNvPr id="50" name="AutoShape 36"/>
            <p:cNvSpPr>
              <a:spLocks noChangeArrowheads="1"/>
            </p:cNvSpPr>
            <p:nvPr/>
          </p:nvSpPr>
          <p:spPr bwMode="gray">
            <a:xfrm>
              <a:off x="2229" y="1495"/>
              <a:ext cx="1322" cy="1766"/>
            </a:xfrm>
            <a:prstGeom prst="roundRect">
              <a:avLst>
                <a:gd name="adj" fmla="val 16667"/>
              </a:avLst>
            </a:prstGeom>
            <a:solidFill>
              <a:srgbClr val="73E77E"/>
            </a:solidFill>
            <a:ln w="9525">
              <a:noFill/>
              <a:round/>
              <a:headEnd/>
              <a:tailEnd/>
            </a:ln>
          </p:spPr>
          <p:txBody>
            <a:bodyPr wrap="none" anchor="ctr"/>
            <a:lstStyle/>
            <a:p>
              <a:endParaRPr lang="ru-RU"/>
            </a:p>
          </p:txBody>
        </p:sp>
        <p:sp>
          <p:nvSpPr>
            <p:cNvPr id="51" name="AutoShape 37"/>
            <p:cNvSpPr>
              <a:spLocks noChangeArrowheads="1"/>
            </p:cNvSpPr>
            <p:nvPr/>
          </p:nvSpPr>
          <p:spPr bwMode="gray">
            <a:xfrm>
              <a:off x="2240" y="2795"/>
              <a:ext cx="1304" cy="447"/>
            </a:xfrm>
            <a:prstGeom prst="roundRect">
              <a:avLst>
                <a:gd name="adj" fmla="val 50000"/>
              </a:avLst>
            </a:prstGeom>
            <a:gradFill rotWithShape="1">
              <a:gsLst>
                <a:gs pos="0">
                  <a:srgbClr val="73E77E"/>
                </a:gs>
                <a:gs pos="100000">
                  <a:srgbClr val="B3F2B9"/>
                </a:gs>
              </a:gsLst>
              <a:lin ang="5400000" scaled="1"/>
            </a:gradFill>
            <a:ln w="9525">
              <a:noFill/>
              <a:round/>
              <a:headEnd/>
              <a:tailEnd/>
            </a:ln>
          </p:spPr>
          <p:txBody>
            <a:bodyPr wrap="none" anchor="ctr"/>
            <a:lstStyle/>
            <a:p>
              <a:endParaRPr lang="ru-RU"/>
            </a:p>
          </p:txBody>
        </p:sp>
        <p:sp>
          <p:nvSpPr>
            <p:cNvPr id="52" name="AutoShape 38"/>
            <p:cNvSpPr>
              <a:spLocks noChangeArrowheads="1"/>
            </p:cNvSpPr>
            <p:nvPr/>
          </p:nvSpPr>
          <p:spPr bwMode="gray">
            <a:xfrm>
              <a:off x="2285" y="1531"/>
              <a:ext cx="1200" cy="446"/>
            </a:xfrm>
            <a:prstGeom prst="roundRect">
              <a:avLst>
                <a:gd name="adj" fmla="val 50000"/>
              </a:avLst>
            </a:prstGeom>
            <a:gradFill rotWithShape="1">
              <a:gsLst>
                <a:gs pos="0">
                  <a:srgbClr val="D0F7D4"/>
                </a:gs>
                <a:gs pos="100000">
                  <a:srgbClr val="73E77E"/>
                </a:gs>
              </a:gsLst>
              <a:lin ang="5400000" scaled="1"/>
            </a:gradFill>
            <a:ln w="9525">
              <a:noFill/>
              <a:round/>
              <a:headEnd/>
              <a:tailEnd/>
            </a:ln>
          </p:spPr>
          <p:txBody>
            <a:bodyPr wrap="none" anchor="ctr"/>
            <a:lstStyle/>
            <a:p>
              <a:endParaRPr lang="ru-RU"/>
            </a:p>
          </p:txBody>
        </p:sp>
        <p:sp>
          <p:nvSpPr>
            <p:cNvPr id="53" name="Oval 39"/>
            <p:cNvSpPr>
              <a:spLocks noChangeArrowheads="1"/>
            </p:cNvSpPr>
            <p:nvPr/>
          </p:nvSpPr>
          <p:spPr bwMode="gray">
            <a:xfrm>
              <a:off x="2677" y="1296"/>
              <a:ext cx="405" cy="405"/>
            </a:xfrm>
            <a:prstGeom prst="ellipse">
              <a:avLst/>
            </a:prstGeom>
            <a:solidFill>
              <a:srgbClr val="333333"/>
            </a:solidFill>
            <a:ln w="38100" algn="ctr">
              <a:noFill/>
              <a:round/>
              <a:headEnd/>
              <a:tailEnd/>
            </a:ln>
          </p:spPr>
          <p:txBody>
            <a:bodyPr anchor="ctr">
              <a:spAutoFit/>
            </a:bodyPr>
            <a:lstStyle/>
            <a:p>
              <a:endParaRPr lang="ru-RU"/>
            </a:p>
          </p:txBody>
        </p:sp>
        <p:sp>
          <p:nvSpPr>
            <p:cNvPr id="54" name="Oval 40"/>
            <p:cNvSpPr>
              <a:spLocks noChangeArrowheads="1"/>
            </p:cNvSpPr>
            <p:nvPr/>
          </p:nvSpPr>
          <p:spPr bwMode="gray">
            <a:xfrm>
              <a:off x="2681" y="1299"/>
              <a:ext cx="392" cy="392"/>
            </a:xfrm>
            <a:prstGeom prst="ellipse">
              <a:avLst/>
            </a:prstGeom>
            <a:gradFill rotWithShape="1">
              <a:gsLst>
                <a:gs pos="0">
                  <a:srgbClr val="636869"/>
                </a:gs>
                <a:gs pos="100000">
                  <a:srgbClr val="D6E1E2"/>
                </a:gs>
              </a:gsLst>
              <a:lin ang="5400000" scaled="1"/>
            </a:gradFill>
            <a:ln w="9525" algn="ctr">
              <a:noFill/>
              <a:round/>
              <a:headEnd/>
              <a:tailEnd/>
            </a:ln>
          </p:spPr>
          <p:txBody>
            <a:bodyPr vert="eaVert" wrap="none" anchor="ctr"/>
            <a:lstStyle/>
            <a:p>
              <a:endParaRPr lang="ru-RU"/>
            </a:p>
          </p:txBody>
        </p:sp>
        <p:sp>
          <p:nvSpPr>
            <p:cNvPr id="55" name="Oval 41"/>
            <p:cNvSpPr>
              <a:spLocks noChangeArrowheads="1"/>
            </p:cNvSpPr>
            <p:nvPr/>
          </p:nvSpPr>
          <p:spPr bwMode="gray">
            <a:xfrm>
              <a:off x="2686" y="1301"/>
              <a:ext cx="383" cy="383"/>
            </a:xfrm>
            <a:prstGeom prst="ellipse">
              <a:avLst/>
            </a:prstGeom>
            <a:gradFill rotWithShape="1">
              <a:gsLst>
                <a:gs pos="0">
                  <a:srgbClr val="D6E1E2">
                    <a:alpha val="0"/>
                  </a:srgbClr>
                </a:gs>
                <a:gs pos="100000">
                  <a:srgbClr val="F1F5F5"/>
                </a:gs>
              </a:gsLst>
              <a:lin ang="5400000" scaled="1"/>
            </a:gradFill>
            <a:ln w="9525" algn="ctr">
              <a:noFill/>
              <a:round/>
              <a:headEnd/>
              <a:tailEnd/>
            </a:ln>
          </p:spPr>
          <p:txBody>
            <a:bodyPr vert="eaVert" wrap="none" anchor="ctr"/>
            <a:lstStyle/>
            <a:p>
              <a:endParaRPr lang="ru-RU"/>
            </a:p>
          </p:txBody>
        </p:sp>
        <p:sp>
          <p:nvSpPr>
            <p:cNvPr id="56" name="Oval 42"/>
            <p:cNvSpPr>
              <a:spLocks noChangeArrowheads="1"/>
            </p:cNvSpPr>
            <p:nvPr/>
          </p:nvSpPr>
          <p:spPr bwMode="gray">
            <a:xfrm>
              <a:off x="2690" y="1305"/>
              <a:ext cx="364" cy="357"/>
            </a:xfrm>
            <a:prstGeom prst="ellipse">
              <a:avLst/>
            </a:prstGeom>
            <a:gradFill rotWithShape="1">
              <a:gsLst>
                <a:gs pos="0">
                  <a:srgbClr val="AAB2B3"/>
                </a:gs>
                <a:gs pos="100000">
                  <a:srgbClr val="D6E1E2">
                    <a:alpha val="48000"/>
                  </a:srgbClr>
                </a:gs>
              </a:gsLst>
              <a:lin ang="5400000" scaled="1"/>
            </a:gradFill>
            <a:ln w="9525" algn="ctr">
              <a:noFill/>
              <a:round/>
              <a:headEnd/>
              <a:tailEnd/>
            </a:ln>
          </p:spPr>
          <p:txBody>
            <a:bodyPr vert="eaVert" wrap="none" anchor="ctr"/>
            <a:lstStyle/>
            <a:p>
              <a:endParaRPr lang="ru-RU"/>
            </a:p>
          </p:txBody>
        </p:sp>
        <p:sp>
          <p:nvSpPr>
            <p:cNvPr id="57" name="Oval 43"/>
            <p:cNvSpPr>
              <a:spLocks noChangeArrowheads="1"/>
            </p:cNvSpPr>
            <p:nvPr/>
          </p:nvSpPr>
          <p:spPr bwMode="gray">
            <a:xfrm>
              <a:off x="2712" y="1315"/>
              <a:ext cx="323" cy="290"/>
            </a:xfrm>
            <a:prstGeom prst="ellipse">
              <a:avLst/>
            </a:prstGeom>
            <a:gradFill rotWithShape="1">
              <a:gsLst>
                <a:gs pos="0">
                  <a:srgbClr val="FFFFFF"/>
                </a:gs>
                <a:gs pos="100000">
                  <a:srgbClr val="D6E1E2">
                    <a:alpha val="37999"/>
                  </a:srgbClr>
                </a:gs>
              </a:gsLst>
              <a:lin ang="5400000" scaled="1"/>
            </a:gradFill>
            <a:ln w="9525" algn="ctr">
              <a:noFill/>
              <a:round/>
              <a:headEnd/>
              <a:tailEnd/>
            </a:ln>
          </p:spPr>
          <p:txBody>
            <a:bodyPr vert="eaVert" wrap="none" anchor="ctr"/>
            <a:lstStyle/>
            <a:p>
              <a:endParaRPr lang="ru-RU"/>
            </a:p>
          </p:txBody>
        </p:sp>
        <p:sp>
          <p:nvSpPr>
            <p:cNvPr id="58" name="Text Box 44"/>
            <p:cNvSpPr txBox="1">
              <a:spLocks noChangeArrowheads="1"/>
            </p:cNvSpPr>
            <p:nvPr/>
          </p:nvSpPr>
          <p:spPr bwMode="gray">
            <a:xfrm>
              <a:off x="2779" y="1354"/>
              <a:ext cx="193" cy="304"/>
            </a:xfrm>
            <a:prstGeom prst="rect">
              <a:avLst/>
            </a:prstGeom>
            <a:noFill/>
            <a:ln w="9525" algn="ctr">
              <a:noFill/>
              <a:miter lim="800000"/>
              <a:headEnd/>
              <a:tailEnd/>
            </a:ln>
          </p:spPr>
          <p:txBody>
            <a:bodyPr wrap="none">
              <a:spAutoFit/>
            </a:bodyPr>
            <a:lstStyle/>
            <a:p>
              <a:pPr algn="ctr"/>
              <a:r>
                <a:rPr lang="uk-UA" sz="2400" b="1" dirty="0" smtClean="0">
                  <a:solidFill>
                    <a:schemeClr val="bg2">
                      <a:lumMod val="50000"/>
                    </a:schemeClr>
                  </a:solidFill>
                  <a:latin typeface="Arial" charset="0"/>
                </a:rPr>
                <a:t>3</a:t>
              </a:r>
              <a:endParaRPr lang="ru-RU" b="1" dirty="0">
                <a:solidFill>
                  <a:schemeClr val="bg2">
                    <a:lumMod val="50000"/>
                  </a:schemeClr>
                </a:solidFill>
                <a:latin typeface="Arial" charset="0"/>
              </a:endParaRPr>
            </a:p>
          </p:txBody>
        </p:sp>
        <p:sp>
          <p:nvSpPr>
            <p:cNvPr id="59" name="Text Box 45"/>
            <p:cNvSpPr txBox="1">
              <a:spLocks noChangeArrowheads="1"/>
            </p:cNvSpPr>
            <p:nvPr/>
          </p:nvSpPr>
          <p:spPr bwMode="gray">
            <a:xfrm>
              <a:off x="2256" y="1776"/>
              <a:ext cx="1296" cy="1332"/>
            </a:xfrm>
            <a:prstGeom prst="rect">
              <a:avLst/>
            </a:prstGeom>
            <a:noFill/>
            <a:ln w="9525" algn="ctr">
              <a:noFill/>
              <a:miter lim="800000"/>
              <a:headEnd/>
              <a:tailEnd/>
            </a:ln>
          </p:spPr>
          <p:txBody>
            <a:bodyPr>
              <a:spAutoFit/>
            </a:bodyPr>
            <a:lstStyle/>
            <a:p>
              <a:pPr>
                <a:lnSpc>
                  <a:spcPct val="80000"/>
                </a:lnSpc>
                <a:spcBef>
                  <a:spcPct val="20000"/>
                </a:spcBef>
                <a:buClr>
                  <a:schemeClr val="tx2"/>
                </a:buClr>
                <a:buSzPct val="70000"/>
                <a:buFont typeface="Wingdings" pitchFamily="2" charset="2"/>
                <a:buNone/>
              </a:pPr>
              <a:r>
                <a:rPr lang="uk-UA" sz="2000" dirty="0"/>
                <a:t>Забруднення навколишнього середовища відходами виробництва та суспільства</a:t>
              </a:r>
              <a:endParaRPr lang="ru-RU" sz="2000" dirty="0"/>
            </a:p>
            <a:p>
              <a:pPr>
                <a:lnSpc>
                  <a:spcPct val="80000"/>
                </a:lnSpc>
                <a:spcBef>
                  <a:spcPct val="20000"/>
                </a:spcBef>
                <a:buClr>
                  <a:schemeClr val="tx2"/>
                </a:buClr>
                <a:buSzPct val="70000"/>
                <a:buFont typeface="Wingdings" pitchFamily="2" charset="2"/>
                <a:buChar char="¡"/>
              </a:pPr>
              <a:endParaRPr lang="en-US" sz="2800" dirty="0">
                <a:latin typeface="Monotype Corsiva" pitchFamily="66" charset="0"/>
              </a:endParaRPr>
            </a:p>
          </p:txBody>
        </p:sp>
        <p:sp>
          <p:nvSpPr>
            <p:cNvPr id="60" name="AutoShape 46"/>
            <p:cNvSpPr>
              <a:spLocks noChangeArrowheads="1"/>
            </p:cNvSpPr>
            <p:nvPr/>
          </p:nvSpPr>
          <p:spPr bwMode="gray">
            <a:xfrm>
              <a:off x="2210" y="3290"/>
              <a:ext cx="1363" cy="548"/>
            </a:xfrm>
            <a:prstGeom prst="roundRect">
              <a:avLst>
                <a:gd name="adj" fmla="val 40389"/>
              </a:avLst>
            </a:prstGeom>
            <a:gradFill rotWithShape="1">
              <a:gsLst>
                <a:gs pos="0">
                  <a:srgbClr val="58A4AE"/>
                </a:gs>
                <a:gs pos="100000">
                  <a:schemeClr val="bg1"/>
                </a:gs>
              </a:gsLst>
              <a:lin ang="5400000" scaled="1"/>
            </a:gradFill>
            <a:ln w="9525">
              <a:noFill/>
              <a:round/>
              <a:headEnd/>
              <a:tailEnd/>
            </a:ln>
          </p:spPr>
          <p:txBody>
            <a:bodyPr wrap="none" anchor="ctr"/>
            <a:lstStyle/>
            <a:p>
              <a:endParaRPr lang="ru-RU"/>
            </a:p>
          </p:txBody>
        </p:sp>
        <p:sp>
          <p:nvSpPr>
            <p:cNvPr id="61" name="AutoShape 47"/>
            <p:cNvSpPr>
              <a:spLocks noChangeArrowheads="1"/>
            </p:cNvSpPr>
            <p:nvPr/>
          </p:nvSpPr>
          <p:spPr bwMode="gray">
            <a:xfrm>
              <a:off x="2238" y="3305"/>
              <a:ext cx="1304" cy="487"/>
            </a:xfrm>
            <a:prstGeom prst="roundRect">
              <a:avLst>
                <a:gd name="adj" fmla="val 50000"/>
              </a:avLst>
            </a:prstGeom>
            <a:gradFill rotWithShape="1">
              <a:gsLst>
                <a:gs pos="0">
                  <a:srgbClr val="72B2BB"/>
                </a:gs>
                <a:gs pos="100000">
                  <a:schemeClr val="bg1"/>
                </a:gs>
              </a:gsLst>
              <a:lin ang="5400000" scaled="1"/>
            </a:gradFill>
            <a:ln w="9525">
              <a:noFill/>
              <a:round/>
              <a:headEnd/>
              <a:tailEnd/>
            </a:ln>
          </p:spPr>
          <p:txBody>
            <a:bodyPr wrap="none" anchor="ctr"/>
            <a:lstStyle/>
            <a:p>
              <a:endParaRPr lang="ru-RU"/>
            </a:p>
          </p:txBody>
        </p:sp>
      </p:grpSp>
    </p:spTree>
  </p:cSld>
  <p:clrMapOvr>
    <a:masterClrMapping/>
  </p:clrMapOvr>
  <p:transition spd="med">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linds(horizontal)">
                                      <p:cBhvr>
                                        <p:cTn id="7" dur="2000"/>
                                        <p:tgtEl>
                                          <p:spTgt spid="18"/>
                                        </p:tgtEl>
                                      </p:cBhvr>
                                    </p:animEffect>
                                  </p:childTnLst>
                                </p:cTn>
                              </p:par>
                            </p:childTnLst>
                          </p:cTn>
                        </p:par>
                        <p:par>
                          <p:cTn id="8" fill="hold">
                            <p:stCondLst>
                              <p:cond delay="2000"/>
                            </p:stCondLst>
                            <p:childTnLst>
                              <p:par>
                                <p:cTn id="9" presetID="3" presetClass="entr" presetSubtype="10"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blinds(horizontal)">
                                      <p:cBhvr>
                                        <p:cTn id="11" dur="2000"/>
                                        <p:tgtEl>
                                          <p:spTgt spid="33"/>
                                        </p:tgtEl>
                                      </p:cBhvr>
                                    </p:animEffect>
                                  </p:childTnLst>
                                </p:cTn>
                              </p:par>
                            </p:childTnLst>
                          </p:cTn>
                        </p:par>
                        <p:par>
                          <p:cTn id="12" fill="hold">
                            <p:stCondLst>
                              <p:cond delay="4000"/>
                            </p:stCondLst>
                            <p:childTnLst>
                              <p:par>
                                <p:cTn id="13" presetID="3" presetClass="entr" presetSubtype="10" fill="hold" nodeType="afterEffect">
                                  <p:stCondLst>
                                    <p:cond delay="0"/>
                                  </p:stCondLst>
                                  <p:childTnLst>
                                    <p:set>
                                      <p:cBhvr>
                                        <p:cTn id="14" dur="1" fill="hold">
                                          <p:stCondLst>
                                            <p:cond delay="0"/>
                                          </p:stCondLst>
                                        </p:cTn>
                                        <p:tgtEl>
                                          <p:spTgt spid="48"/>
                                        </p:tgtEl>
                                        <p:attrNameLst>
                                          <p:attrName>style.visibility</p:attrName>
                                        </p:attrNameLst>
                                      </p:cBhvr>
                                      <p:to>
                                        <p:strVal val="visible"/>
                                      </p:to>
                                    </p:set>
                                    <p:animEffect transition="in" filter="blinds(horizontal)">
                                      <p:cBhvr>
                                        <p:cTn id="15" dur="20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    Екологічні проблеми:</a:t>
            </a:r>
            <a:endParaRPr lang="ru-RU" dirty="0"/>
          </a:p>
        </p:txBody>
      </p:sp>
      <p:graphicFrame>
        <p:nvGraphicFramePr>
          <p:cNvPr id="7" name="Содержимое 6"/>
          <p:cNvGraphicFramePr>
            <a:graphicFrameLocks noGrp="1"/>
          </p:cNvGraphicFramePr>
          <p:nvPr>
            <p:ph idx="1"/>
          </p:nvPr>
        </p:nvGraphicFramePr>
        <p:xfrm>
          <a:off x="-1143040" y="1500174"/>
          <a:ext cx="749808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7" descr="0_58050_2320c297_L"/>
          <p:cNvPicPr>
            <a:picLocks noChangeAspect="1" noChangeArrowheads="1"/>
          </p:cNvPicPr>
          <p:nvPr/>
        </p:nvPicPr>
        <p:blipFill>
          <a:blip r:embed="rId7" cstate="print"/>
          <a:srcRect/>
          <a:stretch>
            <a:fillRect/>
          </a:stretch>
        </p:blipFill>
        <p:spPr>
          <a:xfrm>
            <a:off x="4786314" y="2428868"/>
            <a:ext cx="4000528" cy="2514600"/>
          </a:xfrm>
          <a:prstGeom prst="rect">
            <a:avLst/>
          </a:prstGeom>
        </p:spPr>
      </p:pic>
    </p:spTree>
  </p:cSld>
  <p:clrMapOvr>
    <a:masterClrMapping/>
  </p:clrMapOvr>
  <p:transition spd="med">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 Забруднення атмосфери.</a:t>
            </a:r>
            <a:endParaRPr lang="ru-RU" dirty="0"/>
          </a:p>
        </p:txBody>
      </p:sp>
      <p:sp>
        <p:nvSpPr>
          <p:cNvPr id="3" name="Содержимое 2"/>
          <p:cNvSpPr>
            <a:spLocks noGrp="1"/>
          </p:cNvSpPr>
          <p:nvPr>
            <p:ph idx="1"/>
          </p:nvPr>
        </p:nvSpPr>
        <p:spPr/>
        <p:txBody>
          <a:bodyPr>
            <a:normAutofit/>
          </a:bodyPr>
          <a:lstStyle/>
          <a:p>
            <a:r>
              <a:rPr lang="uk-UA" sz="2400" dirty="0" smtClean="0"/>
              <a:t>Величезну тривогу в світі викликає перезабруднення атмосфери шкідливими газами, що призводить до збільшення площ озонових дір та активізації парникового ефекту на планеті. Перше явище спричинило зниження захисної дії озонового шару від сонячного ультрафіолетового випромінювання й, як наслідок, - масові захворювання людей(рак шкіри, опіки, втрата зору) </a:t>
            </a:r>
            <a:endParaRPr lang="ru-RU" sz="2400" dirty="0"/>
          </a:p>
        </p:txBody>
      </p:sp>
    </p:spTree>
  </p:cSld>
  <p:clrMapOvr>
    <a:masterClrMapping/>
  </p:clrMapOvr>
  <p:transition spd="med">
    <p:pu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Що таке парниковий ефект?</a:t>
            </a:r>
            <a:endParaRPr lang="ru-RU" dirty="0"/>
          </a:p>
        </p:txBody>
      </p:sp>
      <p:sp>
        <p:nvSpPr>
          <p:cNvPr id="3" name="Содержимое 2"/>
          <p:cNvSpPr>
            <a:spLocks noGrp="1"/>
          </p:cNvSpPr>
          <p:nvPr>
            <p:ph idx="1"/>
          </p:nvPr>
        </p:nvSpPr>
        <p:spPr/>
        <p:txBody>
          <a:bodyPr/>
          <a:lstStyle/>
          <a:p>
            <a:r>
              <a:rPr lang="uk-UA" sz="2400" dirty="0" smtClean="0"/>
              <a:t>Парниковий ефект </a:t>
            </a:r>
            <a:r>
              <a:rPr lang="uk-UA" dirty="0" smtClean="0"/>
              <a:t>– </a:t>
            </a:r>
            <a:r>
              <a:rPr lang="uk-UA" sz="2000" dirty="0" smtClean="0"/>
              <a:t>це явище в атмосфері Землі, при якому енергія сонячних променів, відбиваючись від  поверхні землі, не може повернутися в космос, оскільки затримується молекулами різних газів, частіше вуглекислим.</a:t>
            </a:r>
          </a:p>
          <a:p>
            <a:r>
              <a:rPr lang="ru-RU" sz="2000" dirty="0" smtClean="0"/>
              <a:t>До атмосфери при згоранні палива надходить дедалі більша кількість вуглекислого газу, і це посилює парниковий дефект, внаслідок якого підвищується температура повітря .</a:t>
            </a:r>
          </a:p>
          <a:p>
            <a:r>
              <a:rPr lang="ru-RU" sz="2000" dirty="0" smtClean="0"/>
              <a:t>до 2030 очікується підвищення температури на 2-4 С</a:t>
            </a:r>
            <a:endParaRPr lang="uk-UA" sz="2000" dirty="0" smtClean="0"/>
          </a:p>
        </p:txBody>
      </p:sp>
      <p:pic>
        <p:nvPicPr>
          <p:cNvPr id="1026" name="Picture 2" descr="C:\Users\Аня\Desktop\5711181603_2dd6ab3c4e.jpg"/>
          <p:cNvPicPr>
            <a:picLocks noChangeAspect="1" noChangeArrowheads="1"/>
          </p:cNvPicPr>
          <p:nvPr/>
        </p:nvPicPr>
        <p:blipFill>
          <a:blip r:embed="rId2" cstate="print"/>
          <a:srcRect/>
          <a:stretch>
            <a:fillRect/>
          </a:stretch>
        </p:blipFill>
        <p:spPr bwMode="auto">
          <a:xfrm>
            <a:off x="3000364" y="4572008"/>
            <a:ext cx="3286148" cy="1914544"/>
          </a:xfrm>
          <a:prstGeom prst="rect">
            <a:avLst/>
          </a:prstGeom>
          <a:noFill/>
        </p:spPr>
      </p:pic>
    </p:spTree>
  </p:cSld>
  <p:clrMapOvr>
    <a:masterClrMapping/>
  </p:clrMapOvr>
  <p:transition spd="med">
    <p:pu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854900"/>
          </a:xfrm>
        </p:spPr>
        <p:txBody>
          <a:bodyPr>
            <a:normAutofit/>
          </a:bodyPr>
          <a:lstStyle/>
          <a:p>
            <a:r>
              <a:rPr lang="uk-UA" sz="2400" dirty="0" smtClean="0"/>
              <a:t>Явища спричинені забрудненням атмосфери:</a:t>
            </a:r>
            <a:endParaRPr lang="ru-RU" sz="2400" dirty="0"/>
          </a:p>
        </p:txBody>
      </p:sp>
      <p:sp>
        <p:nvSpPr>
          <p:cNvPr id="4" name="Содержимое 3"/>
          <p:cNvSpPr>
            <a:spLocks noGrp="1"/>
          </p:cNvSpPr>
          <p:nvPr>
            <p:ph sz="half" idx="1"/>
          </p:nvPr>
        </p:nvSpPr>
        <p:spPr>
          <a:xfrm>
            <a:off x="500034" y="2143116"/>
            <a:ext cx="8153400" cy="3992563"/>
          </a:xfrm>
        </p:spPr>
        <p:txBody>
          <a:bodyPr/>
          <a:lstStyle/>
          <a:p>
            <a:r>
              <a:rPr lang="uk-UA" dirty="0" smtClean="0"/>
              <a:t>Озонові діри - </a:t>
            </a:r>
            <a:r>
              <a:rPr lang="ru-RU" sz="2400" dirty="0" smtClean="0"/>
              <a:t>це </a:t>
            </a:r>
            <a:r>
              <a:rPr lang="ru-RU" sz="2400" dirty="0" err="1" smtClean="0"/>
              <a:t>локальне</a:t>
            </a:r>
            <a:r>
              <a:rPr lang="ru-RU" sz="2400" dirty="0" smtClean="0"/>
              <a:t> </a:t>
            </a:r>
            <a:r>
              <a:rPr lang="ru-RU" sz="2400" dirty="0" err="1" smtClean="0"/>
              <a:t>падіння</a:t>
            </a:r>
            <a:r>
              <a:rPr lang="ru-RU" sz="2400" dirty="0" smtClean="0"/>
              <a:t> </a:t>
            </a:r>
            <a:r>
              <a:rPr lang="ru-RU" sz="2400" dirty="0" err="1" smtClean="0"/>
              <a:t>концентрації</a:t>
            </a:r>
            <a:r>
              <a:rPr lang="ru-RU" sz="2400" dirty="0" smtClean="0"/>
              <a:t> озону в озоновому </a:t>
            </a:r>
            <a:r>
              <a:rPr lang="ru-RU" sz="2400" dirty="0" err="1" smtClean="0"/>
              <a:t>шарі</a:t>
            </a:r>
            <a:r>
              <a:rPr lang="ru-RU" sz="2400" dirty="0" smtClean="0"/>
              <a:t> Землі</a:t>
            </a:r>
            <a:r>
              <a:rPr lang="ru-RU" dirty="0" smtClean="0"/>
              <a:t>.</a:t>
            </a:r>
            <a:endParaRPr lang="ru-RU" dirty="0"/>
          </a:p>
        </p:txBody>
      </p:sp>
      <p:pic>
        <p:nvPicPr>
          <p:cNvPr id="1026" name="Picture 2" descr="C:\Users\Аня\Desktop\original-1300693235.JPG"/>
          <p:cNvPicPr>
            <a:picLocks noChangeAspect="1" noChangeArrowheads="1"/>
          </p:cNvPicPr>
          <p:nvPr/>
        </p:nvPicPr>
        <p:blipFill>
          <a:blip r:embed="rId2" cstate="print"/>
          <a:srcRect/>
          <a:stretch>
            <a:fillRect/>
          </a:stretch>
        </p:blipFill>
        <p:spPr bwMode="auto">
          <a:xfrm>
            <a:off x="428596" y="3143248"/>
            <a:ext cx="4857784" cy="2787649"/>
          </a:xfrm>
          <a:prstGeom prst="rect">
            <a:avLst/>
          </a:prstGeom>
          <a:noFill/>
        </p:spPr>
      </p:pic>
      <p:pic>
        <p:nvPicPr>
          <p:cNvPr id="1028" name="Picture 4" descr="C:\Users\Аня\Desktop\images (1).jpg"/>
          <p:cNvPicPr>
            <a:picLocks noChangeAspect="1" noChangeArrowheads="1"/>
          </p:cNvPicPr>
          <p:nvPr/>
        </p:nvPicPr>
        <p:blipFill>
          <a:blip r:embed="rId3" cstate="print"/>
          <a:srcRect/>
          <a:stretch>
            <a:fillRect/>
          </a:stretch>
        </p:blipFill>
        <p:spPr bwMode="auto">
          <a:xfrm>
            <a:off x="4572000" y="3571876"/>
            <a:ext cx="4143404" cy="2714644"/>
          </a:xfrm>
          <a:prstGeom prst="rect">
            <a:avLst/>
          </a:prstGeom>
          <a:noFill/>
        </p:spPr>
      </p:pic>
    </p:spTree>
  </p:cSld>
  <p:clrMapOvr>
    <a:masterClrMapping/>
  </p:clrMapOvr>
  <p:transition spd="med">
    <p:pu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sz="half" idx="1"/>
          </p:nvPr>
        </p:nvSpPr>
        <p:spPr>
          <a:xfrm>
            <a:off x="500034" y="357166"/>
            <a:ext cx="8153400" cy="3992563"/>
          </a:xfrm>
        </p:spPr>
        <p:txBody>
          <a:bodyPr/>
          <a:lstStyle/>
          <a:p>
            <a:r>
              <a:rPr lang="uk-UA" dirty="0" smtClean="0"/>
              <a:t>Смог </a:t>
            </a:r>
            <a:endParaRPr lang="ru-RU" dirty="0"/>
          </a:p>
        </p:txBody>
      </p:sp>
      <p:pic>
        <p:nvPicPr>
          <p:cNvPr id="2050" name="Picture 2" descr="C:\Users\Аня\Desktop\images (2).jpg"/>
          <p:cNvPicPr>
            <a:picLocks noChangeAspect="1" noChangeArrowheads="1"/>
          </p:cNvPicPr>
          <p:nvPr/>
        </p:nvPicPr>
        <p:blipFill>
          <a:blip r:embed="rId2" cstate="print"/>
          <a:srcRect/>
          <a:stretch>
            <a:fillRect/>
          </a:stretch>
        </p:blipFill>
        <p:spPr bwMode="auto">
          <a:xfrm>
            <a:off x="5357818" y="857232"/>
            <a:ext cx="3357586" cy="2609856"/>
          </a:xfrm>
          <a:prstGeom prst="rect">
            <a:avLst/>
          </a:prstGeom>
          <a:noFill/>
        </p:spPr>
      </p:pic>
      <p:pic>
        <p:nvPicPr>
          <p:cNvPr id="2051" name="Picture 3" descr="C:\Users\Аня\Desktop\images (3).jpg"/>
          <p:cNvPicPr>
            <a:picLocks noChangeAspect="1" noChangeArrowheads="1"/>
          </p:cNvPicPr>
          <p:nvPr/>
        </p:nvPicPr>
        <p:blipFill>
          <a:blip r:embed="rId3" cstate="print"/>
          <a:srcRect/>
          <a:stretch>
            <a:fillRect/>
          </a:stretch>
        </p:blipFill>
        <p:spPr bwMode="auto">
          <a:xfrm>
            <a:off x="928662" y="3571876"/>
            <a:ext cx="3429024" cy="2716210"/>
          </a:xfrm>
          <a:prstGeom prst="rect">
            <a:avLst/>
          </a:prstGeom>
          <a:noFill/>
        </p:spPr>
      </p:pic>
      <p:sp>
        <p:nvSpPr>
          <p:cNvPr id="9" name="Прямоугольник 8"/>
          <p:cNvSpPr/>
          <p:nvPr/>
        </p:nvSpPr>
        <p:spPr>
          <a:xfrm>
            <a:off x="785786" y="857232"/>
            <a:ext cx="4572000" cy="2585323"/>
          </a:xfrm>
          <a:prstGeom prst="rect">
            <a:avLst/>
          </a:prstGeom>
        </p:spPr>
        <p:txBody>
          <a:bodyPr>
            <a:spAutoFit/>
          </a:bodyPr>
          <a:lstStyle/>
          <a:p>
            <a:r>
              <a:rPr lang="ru-RU" dirty="0" smtClean="0"/>
              <a:t>Смог -</a:t>
            </a:r>
            <a:r>
              <a:rPr lang="ru-RU" i="1" dirty="0" smtClean="0"/>
              <a:t> це скупчення шкідливих газів у нижніх шарах атмосфери внаслідок посиленої роботи численних котелень, які спалюють вугілля, мазут і соляр.</a:t>
            </a:r>
            <a:r>
              <a:rPr lang="ru-RU" dirty="0" smtClean="0"/>
              <a:t> Смог виникає через велику загазованість територій міст автотранспортом та внаслідок шкідливих викидів у повітря підприємствами, які переважають в індустріальних містах.</a:t>
            </a:r>
            <a:endParaRPr lang="ru-RU" dirty="0"/>
          </a:p>
        </p:txBody>
      </p:sp>
      <p:pic>
        <p:nvPicPr>
          <p:cNvPr id="2055" name="Picture 7" descr="C:\Users\Аня\Desktop\p_51050711.jpg"/>
          <p:cNvPicPr>
            <a:picLocks noChangeAspect="1" noChangeArrowheads="1"/>
          </p:cNvPicPr>
          <p:nvPr/>
        </p:nvPicPr>
        <p:blipFill>
          <a:blip r:embed="rId4" cstate="print"/>
          <a:srcRect/>
          <a:stretch>
            <a:fillRect/>
          </a:stretch>
        </p:blipFill>
        <p:spPr bwMode="auto">
          <a:xfrm>
            <a:off x="4500562" y="3571876"/>
            <a:ext cx="4365641" cy="2730496"/>
          </a:xfrm>
          <a:prstGeom prst="rect">
            <a:avLst/>
          </a:prstGeom>
          <a:noFill/>
        </p:spPr>
      </p:pic>
    </p:spTree>
  </p:cSld>
  <p:clrMapOvr>
    <a:masterClrMapping/>
  </p:clrMapOvr>
  <p:transition spd="med">
    <p:pu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232</TotalTime>
  <Words>710</Words>
  <Application>Microsoft Office PowerPoint</Application>
  <PresentationFormat>Экран (4:3)</PresentationFormat>
  <Paragraphs>48</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Солнцестояние</vt:lpstr>
      <vt:lpstr>Глобальні проблеми людства</vt:lpstr>
      <vt:lpstr>До найактуальніших проблем сьогодення, що торкаються кожного жителя планети, й від яких залежить майбутнє людства, слід віднести екологічні проблеми. Викликані недалекоглядним, необгрунтованим ставлення людини до природи. Із розвитком цивілізації та науково-технічного прогресу бурхливим зростанням кількості населення не Землі, обсягів виробництва та його відходів проблема стосунків між природою та суспільством дедалі загострюється. </vt:lpstr>
      <vt:lpstr>Що таке екологічна проблема? </vt:lpstr>
      <vt:lpstr>Причини екологічних проблем:</vt:lpstr>
      <vt:lpstr>    Екологічні проблеми:</vt:lpstr>
      <vt:lpstr> Забруднення атмосфери.</vt:lpstr>
      <vt:lpstr>Що таке парниковий ефект?</vt:lpstr>
      <vt:lpstr>Явища спричинені забрудненням атмосфери:</vt:lpstr>
      <vt:lpstr>Слайд 9</vt:lpstr>
      <vt:lpstr>Слайд 10</vt:lpstr>
      <vt:lpstr>Забруднення гідросфери</vt:lpstr>
      <vt:lpstr>Забру́днення вод — насичення вод водотоків і водойм речовинами в таких кількостях або сполученнях, які погіршують якість води та зумовлюють несприятливі наслідки.</vt:lpstr>
      <vt:lpstr> Забруднення вод</vt:lpstr>
      <vt:lpstr> Забруднення довкілля   4 %  землі в Україні - смітники </vt:lpstr>
      <vt:lpstr>Скорочення флори та фауни Через діяльність людини природне вимирання прискорилось в 100 разів  Тварини яких вже не існує………</vt:lpstr>
      <vt:lpstr>Екологічна криза - фаза розвитку біосфери, яка характеризується якісним оновленням живої речовини(вимиранням одних видів та виникненням інших.</vt:lpstr>
      <vt:lpstr>Слайд 17</vt:lpstr>
      <vt:lpstr>Екологічна криза грізно нависла над усім світом, вона вже "схопила нас за горло". Спричинений економічними, політичними помилками та серйозними екологічними прорахунками теперішній стан природного середовища світу оцінюється як критичний, коли вже неможливі його самовідновлення і самоочищення: відбувається активна деградація й небезпечне знищення останніх природних ресурсів. Найавторитетніші вчені США, Японії, Росії, України в результаті поглибленого аналізу, ретельних досліджень і моделювання сучасних природних процесів, які розвиваються в біосфері, дійшли висновку, що вже в наступному столітті наша Земля може обернутися на безлюдну пустелю, а ресурсів біосфери вистачить всього на кілька десятиліть. </vt:lpstr>
      <vt:lpstr>Ставтесь до природи не так, ніби ви отримали її у спадок від батьків, а так, наче позичили її у дітей…</vt:lpstr>
      <vt:lpstr>Слайд 20</vt:lpstr>
      <vt:lpstr>                Дякую за увагу 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Глобальні проблеми людства</dc:title>
  <dc:creator>Аня</dc:creator>
  <cp:lastModifiedBy>Аня</cp:lastModifiedBy>
  <cp:revision>29</cp:revision>
  <dcterms:created xsi:type="dcterms:W3CDTF">2014-01-21T14:00:03Z</dcterms:created>
  <dcterms:modified xsi:type="dcterms:W3CDTF">2014-02-25T15:16:36Z</dcterms:modified>
</cp:coreProperties>
</file>