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73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62E4F-72B5-4C72-A539-8942928A74CF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86453-6DBF-42DD-AC7B-45C5A42A4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600" y="1524000"/>
            <a:ext cx="7543800" cy="2209800"/>
          </a:xfrm>
        </p:spPr>
        <p:txBody>
          <a:bodyPr>
            <a:normAutofit/>
          </a:bodyPr>
          <a:lstStyle/>
          <a:p>
            <a:pPr algn="ctr"/>
            <a:r>
              <a:rPr lang="uk-UA" sz="4800" i="1" dirty="0" smtClean="0">
                <a:solidFill>
                  <a:srgbClr val="FF0000"/>
                </a:solidFill>
              </a:rPr>
              <a:t>Глобальні проблеми людства</a:t>
            </a:r>
            <a:br>
              <a:rPr lang="uk-UA" sz="4800" i="1" dirty="0" smtClean="0">
                <a:solidFill>
                  <a:srgbClr val="FF0000"/>
                </a:solidFill>
              </a:rPr>
            </a:b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609416"/>
            <a:ext cx="7467600" cy="4715184"/>
          </a:xfrm>
        </p:spPr>
        <p:txBody>
          <a:bodyPr>
            <a:normAutofit/>
          </a:bodyPr>
          <a:lstStyle/>
          <a:p>
            <a:endParaRPr lang="ru-RU" sz="1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5473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Проблема використання Світового океану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sz="2000" b="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  загостренням енергетичної, ресурсної і продовольчої проблем, погляди людства все більше звертаються до ресурсів Світового океану, який розглядається як природна комора багатств. Дедалі більше зростає видобуток корисних копалин із дна океану, насамперед шельфу, зокрема нафти і газу. Величезна роль біомаси, зокрема планктону , у вирішенні продовольчої проблеми. Можливість використання енергії хвиль, течій. Найважливіший потенціальний ресурс світового океану – дейтерій, паливо для термоядерних установок</a:t>
            </a:r>
            <a:endParaRPr lang="ru-RU" b="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64008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92D050"/>
                </a:solidFill>
              </a:rPr>
              <a:t>продовольча проблема</a:t>
            </a:r>
            <a:br>
              <a:rPr lang="uk-UA" dirty="0" smtClean="0">
                <a:solidFill>
                  <a:srgbClr val="92D050"/>
                </a:solidFill>
              </a:rPr>
            </a:br>
            <a:r>
              <a:rPr lang="uk-UA" dirty="0" smtClean="0">
                <a:solidFill>
                  <a:srgbClr val="92D050"/>
                </a:solidFill>
              </a:rPr>
              <a:t/>
            </a:r>
            <a:br>
              <a:rPr lang="uk-UA" dirty="0" smtClean="0">
                <a:solidFill>
                  <a:srgbClr val="92D050"/>
                </a:solidFill>
              </a:rPr>
            </a:br>
            <a:r>
              <a:rPr lang="uk-UA" dirty="0" smtClean="0">
                <a:solidFill>
                  <a:srgbClr val="92D050"/>
                </a:solidFill>
              </a:rPr>
              <a:t/>
            </a:r>
            <a:br>
              <a:rPr lang="uk-UA" dirty="0" smtClean="0">
                <a:solidFill>
                  <a:srgbClr val="92D050"/>
                </a:solidFill>
              </a:rPr>
            </a:br>
            <a:r>
              <a:rPr lang="uk-UA" dirty="0" smtClean="0">
                <a:solidFill>
                  <a:srgbClr val="92D050"/>
                </a:solidFill>
              </a:rPr>
              <a:t/>
            </a:r>
            <a:br>
              <a:rPr lang="uk-UA" dirty="0" smtClean="0">
                <a:solidFill>
                  <a:srgbClr val="92D050"/>
                </a:solidFill>
              </a:rPr>
            </a:br>
            <a: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Земля спроможна прогодувати нинішнє і перспективне населення. </a:t>
            </a:r>
            <a:b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 теорією Мальтуса, населення зростає в геометричній прогресії, а виробництво продовольства в арифметичній. Цю гіпотезу </a:t>
            </a:r>
            <a:r>
              <a:rPr lang="uk-UA" sz="2000" b="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розкритиковано</a:t>
            </a:r>
            <a: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але сучасні послідовники доводять правоту Мальтуса.</a:t>
            </a:r>
            <a:b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 даними </a:t>
            </a:r>
            <a:r>
              <a:rPr lang="uk-UA" sz="2000" b="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оон</a:t>
            </a:r>
            <a: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кількість людей , які голодують , постійно зростає : 1970 р. – 460 </a:t>
            </a:r>
            <a:r>
              <a:rPr lang="uk-UA" sz="2000" b="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осіб, 1990 р. – 550 млн. а в 2000 р. – 650 млн.</a:t>
            </a:r>
            <a:b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щохвилини на Землі від голоду помирає 2000 дітей. За даними ООН , мінімальна калорійність їжі повинна дорівнювати 2400 калорій за добу. </a:t>
            </a:r>
            <a:endParaRPr lang="ru-RU" b="0" dirty="0">
              <a:solidFill>
                <a:srgbClr val="FFC000"/>
              </a:solidFill>
            </a:endParaRPr>
          </a:p>
        </p:txBody>
      </p:sp>
      <p:pic>
        <p:nvPicPr>
          <p:cNvPr id="4098" name="Picture 2" descr="E:\Картинки до презентації\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990600"/>
            <a:ext cx="2133599" cy="1676400"/>
          </a:xfrm>
          <a:prstGeom prst="rect">
            <a:avLst/>
          </a:prstGeom>
          <a:ln>
            <a:solidFill>
              <a:srgbClr val="FFFF00"/>
            </a:solidFill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69976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Демографічна проблема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Демографічна проблема – це сукупність соціально-демографічних проблем сучасності, які зачіпають інтереси всього людства. Це стрімкий ріст населення – демографічний вибух у країнах , що розвиваються. Протягом хвилини населення Землі збільшується на 172 людини.</a:t>
            </a:r>
            <a:br>
              <a:rPr lang="uk-UA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Демографічна криза в економічно-розвинутих країнах, неконтрольована урбанізація , стихійна внутрішня та зовнішня міграція, безробіття призводять до загострення інших глобальних проблем. Шляхи розв’язання : обмеження народжуваності в країнах, що розвиваються; підвищення культурно-освітнього рівня населення; планування сім’ї.</a:t>
            </a:r>
            <a:endParaRPr lang="ru-RU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77596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C000"/>
                </a:solidFill>
              </a:rPr>
              <a:t>Проблема освоєння космосу</a:t>
            </a:r>
            <a:br>
              <a:rPr lang="uk-UA" dirty="0" smtClean="0">
                <a:solidFill>
                  <a:srgbClr val="FFC000"/>
                </a:solidFill>
              </a:rPr>
            </a:br>
            <a:r>
              <a:rPr lang="uk-UA" sz="2000" b="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Усе інтенсивніше людство посилює свою присутність у космосі і його освоєння . Людина може жити і працювати в космосі. Це підтвердив практичний досвід космічної діяльності. Завдяки освоєнню космосу  було створено комплекс космічних систем прикладного і наукового призначення: космічні системи зв’язку , метеорологічні супутники , </a:t>
            </a:r>
            <a:r>
              <a:rPr lang="uk-UA" sz="2000" b="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супутники</a:t>
            </a:r>
            <a:r>
              <a:rPr lang="uk-UA" sz="2000" b="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дистанційного зондування землі для розслідування природних ресурсів і т.д. Характерна індустріалізація космосу, зокрема виробництво продукції, яку складно отримати на Землі. </a:t>
            </a:r>
            <a:endParaRPr lang="ru-RU" b="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08076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Проблема регіональних конфліктів</a:t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dirty="0" smtClean="0">
                <a:solidFill>
                  <a:srgbClr val="C00000"/>
                </a:solidFill>
              </a:rPr>
              <a:t/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Зниження гонитви озброєнь і військового напруження,  утвердження нового стану політики знизили ймовірність ядерного конфлікту, але  й надалі гостро стоїть проблема регіональних військових конфліктів, першопричиною  яких часто стоять міжнаціональні проблеми.</a:t>
            </a:r>
            <a:b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Після Другої світової війни до початку 90-х років відбулося понад 30 міжнародних конфліктів. У зонах таких  конфліктів гине втричі більше цивільних, ніж військових (Придністров’я, </a:t>
            </a:r>
            <a:r>
              <a:rPr lang="uk-UA" sz="20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чечня</a:t>
            </a:r>
            <a: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абхазія</a:t>
            </a:r>
            <a: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Близький схід, Афганістан,  </a:t>
            </a:r>
            <a:r>
              <a:rPr lang="uk-UA" sz="20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ірак</a:t>
            </a:r>
            <a: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країни колишньої </a:t>
            </a:r>
            <a:r>
              <a:rPr lang="uk-UA" sz="2000" b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югославії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5379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Проблема тероризму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000" dirty="0" smtClean="0"/>
              <a:t>Проблема тероризму рахують, що виникла у ХХ столітті, але її коріння сягають значно далі. Що ж таке тероризм?. Це </a:t>
            </a:r>
            <a:r>
              <a:rPr lang="uk-UA" sz="2000" dirty="0" err="1" smtClean="0"/>
              <a:t>суспільнонебезпечна</a:t>
            </a:r>
            <a:r>
              <a:rPr lang="uk-UA" sz="2000" dirty="0" smtClean="0"/>
              <a:t> діяльність, яка полягає в свідомому , цілеспрямованому застосуванні насильства шляхом захоплення заручників, підпалів, вибухів,  убивств, тортур, залякування населення ні в чому не винних людей або погрози вчиненню злочинних дій з метою досягнення злочинних цілей. В Україні є закон по  боротьбі з тероризмом, де виділяють декілька напрямів тероризму:</a:t>
            </a:r>
            <a:br>
              <a:rPr lang="uk-UA" sz="2000" dirty="0" smtClean="0"/>
            </a:br>
            <a:r>
              <a:rPr lang="uk-UA" sz="2000" dirty="0" smtClean="0"/>
              <a:t>технологічний – із застосуванням ядерної, хімічної, бактеріологічної та іншої зброї масового ураження.</a:t>
            </a:r>
            <a:br>
              <a:rPr lang="uk-UA" sz="2000" dirty="0" smtClean="0"/>
            </a:br>
            <a:r>
              <a:rPr lang="uk-UA" sz="2000" dirty="0" smtClean="0"/>
              <a:t>Міжнародний тероризм – здійснюється за підтримки державних органів окремих держав, з метою досягнення певних цілей, </a:t>
            </a:r>
            <a:r>
              <a:rPr lang="uk-UA" sz="2000" dirty="0" err="1" smtClean="0"/>
              <a:t>суспільнонебезпечні</a:t>
            </a:r>
            <a:r>
              <a:rPr lang="uk-UA" sz="2000" dirty="0" smtClean="0"/>
              <a:t>, насильницькі діяння. </a:t>
            </a:r>
            <a:br>
              <a:rPr lang="uk-UA" sz="2000" dirty="0" smtClean="0"/>
            </a:br>
            <a:r>
              <a:rPr lang="uk-UA" sz="2000" dirty="0" smtClean="0"/>
              <a:t>Терорист – це особа, яка бере участь у терористичній діяльності.</a:t>
            </a:r>
            <a:br>
              <a:rPr lang="uk-UA" sz="2000" dirty="0" smtClean="0"/>
            </a:br>
            <a:r>
              <a:rPr lang="uk-UA" sz="2000" dirty="0" smtClean="0"/>
              <a:t>Заручник – фізична особа, яка захоплена або утримується з метою спонукання здійснити якусь дію.</a:t>
            </a:r>
            <a:br>
              <a:rPr lang="uk-UA" sz="2000" dirty="0" smtClean="0"/>
            </a:br>
            <a:r>
              <a:rPr lang="uk-UA" sz="2000" dirty="0" smtClean="0"/>
              <a:t>Як потрібно діяти особі, яка захоплена терористами?</a:t>
            </a:r>
            <a:br>
              <a:rPr lang="uk-UA" sz="20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2000" y="320674"/>
            <a:ext cx="6858000" cy="5394326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b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2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ХХІ столітті усі галузі суспільної діяльності розвиваються небаченими раніше темпами. Саме тому й соціальні перетворення стали більш глибокими. Сучасні держави демонструють органічний  зв’язок внутрішньодержавних і загальноосвітніх процесів, що прискорило формування єдиного світового господарства, єдиної світової економіки – глобального світу. Визначальний вплив на ці процеси справила НТР, яка змінила виробничі відносини таким чином, що з’явилися глобальні загальнопланетарні проблеми.</a:t>
            </a:r>
            <a:br>
              <a:rPr lang="uk-UA" sz="22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2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цьому уроці ми з вами розглянемо такі проблеми</a:t>
            </a:r>
            <a:r>
              <a:rPr lang="uk-UA" sz="1800" b="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b="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42048" cy="5791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- </a:t>
            </a:r>
            <a:r>
              <a:rPr lang="uk-UA" sz="2200" dirty="0" smtClean="0">
                <a:solidFill>
                  <a:srgbClr val="FF0000"/>
                </a:solidFill>
              </a:rPr>
              <a:t>Запобігання новій Світовій війні;</a:t>
            </a:r>
            <a:br>
              <a:rPr lang="uk-UA" sz="2200" dirty="0" smtClean="0">
                <a:solidFill>
                  <a:srgbClr val="FF0000"/>
                </a:solidFill>
              </a:rPr>
            </a:br>
            <a:r>
              <a:rPr lang="uk-UA" sz="2200" dirty="0" smtClean="0">
                <a:solidFill>
                  <a:srgbClr val="FF0000"/>
                </a:solidFill>
              </a:rPr>
              <a:t>- екологічна;</a:t>
            </a:r>
            <a:br>
              <a:rPr lang="uk-UA" sz="2200" dirty="0" smtClean="0">
                <a:solidFill>
                  <a:srgbClr val="FF0000"/>
                </a:solidFill>
              </a:rPr>
            </a:br>
            <a:r>
              <a:rPr lang="uk-UA" sz="2200" dirty="0" smtClean="0">
                <a:solidFill>
                  <a:srgbClr val="FF0000"/>
                </a:solidFill>
              </a:rPr>
              <a:t>- енергетична;</a:t>
            </a:r>
            <a:br>
              <a:rPr lang="uk-UA" sz="2200" dirty="0" smtClean="0">
                <a:solidFill>
                  <a:srgbClr val="FF0000"/>
                </a:solidFill>
              </a:rPr>
            </a:br>
            <a:r>
              <a:rPr lang="uk-UA" sz="2200" dirty="0" smtClean="0">
                <a:solidFill>
                  <a:srgbClr val="FF0000"/>
                </a:solidFill>
              </a:rPr>
              <a:t>- хвороб світу;</a:t>
            </a:r>
            <a:br>
              <a:rPr lang="uk-UA" sz="2200" dirty="0" smtClean="0">
                <a:solidFill>
                  <a:srgbClr val="FF0000"/>
                </a:solidFill>
              </a:rPr>
            </a:br>
            <a:r>
              <a:rPr lang="uk-UA" sz="2200" dirty="0" smtClean="0">
                <a:solidFill>
                  <a:srgbClr val="FF0000"/>
                </a:solidFill>
              </a:rPr>
              <a:t>- терористична;</a:t>
            </a:r>
            <a:br>
              <a:rPr lang="uk-UA" sz="2200" dirty="0" smtClean="0">
                <a:solidFill>
                  <a:srgbClr val="FF0000"/>
                </a:solidFill>
              </a:rPr>
            </a:br>
            <a:r>
              <a:rPr lang="uk-UA" sz="2200" dirty="0" smtClean="0">
                <a:solidFill>
                  <a:srgbClr val="FF0000"/>
                </a:solidFill>
              </a:rPr>
              <a:t>- ресурсна;</a:t>
            </a:r>
            <a:br>
              <a:rPr lang="uk-UA" sz="2200" dirty="0" smtClean="0">
                <a:solidFill>
                  <a:srgbClr val="FF0000"/>
                </a:solidFill>
              </a:rPr>
            </a:br>
            <a:r>
              <a:rPr lang="uk-UA" sz="2200" dirty="0" smtClean="0">
                <a:solidFill>
                  <a:srgbClr val="FF0000"/>
                </a:solidFill>
              </a:rPr>
              <a:t>- демографічна;</a:t>
            </a:r>
            <a:br>
              <a:rPr lang="uk-UA" sz="2200" dirty="0" smtClean="0">
                <a:solidFill>
                  <a:srgbClr val="FF0000"/>
                </a:solidFill>
              </a:rPr>
            </a:br>
            <a:r>
              <a:rPr lang="uk-UA" sz="2200" dirty="0" smtClean="0">
                <a:solidFill>
                  <a:srgbClr val="FF0000"/>
                </a:solidFill>
              </a:rPr>
              <a:t>- освоєння космосу;</a:t>
            </a:r>
            <a:br>
              <a:rPr lang="uk-UA" sz="2200" dirty="0" smtClean="0">
                <a:solidFill>
                  <a:srgbClr val="FF0000"/>
                </a:solidFill>
              </a:rPr>
            </a:br>
            <a:r>
              <a:rPr lang="uk-UA" sz="2200" dirty="0" smtClean="0">
                <a:solidFill>
                  <a:srgbClr val="FF0000"/>
                </a:solidFill>
              </a:rPr>
              <a:t>- </a:t>
            </a:r>
            <a:r>
              <a:rPr lang="uk-UA" sz="2000" dirty="0" smtClean="0">
                <a:solidFill>
                  <a:srgbClr val="FF0000"/>
                </a:solidFill>
              </a:rPr>
              <a:t>регіональних конфліктів</a:t>
            </a:r>
            <a:br>
              <a:rPr lang="uk-UA" sz="2000" dirty="0" smtClean="0">
                <a:solidFill>
                  <a:srgbClr val="FF0000"/>
                </a:solidFill>
              </a:rPr>
            </a:br>
            <a:r>
              <a:rPr lang="uk-UA" sz="2000" dirty="0" smtClean="0">
                <a:solidFill>
                  <a:srgbClr val="FF0000"/>
                </a:solidFill>
              </a:rPr>
              <a:t>- використання Світового океану;</a:t>
            </a:r>
            <a:br>
              <a:rPr lang="uk-UA" sz="2000" dirty="0" smtClean="0">
                <a:solidFill>
                  <a:srgbClr val="FF0000"/>
                </a:solidFill>
              </a:rPr>
            </a:br>
            <a:r>
              <a:rPr lang="uk-UA" sz="2000" dirty="0" smtClean="0">
                <a:solidFill>
                  <a:srgbClr val="FF0000"/>
                </a:solidFill>
              </a:rPr>
              <a:t>- продовольча;</a:t>
            </a:r>
            <a:r>
              <a:rPr lang="uk-UA" sz="2800" dirty="0" smtClean="0">
                <a:solidFill>
                  <a:srgbClr val="FF0000"/>
                </a:solidFill>
              </a:rPr>
              <a:t/>
            </a:r>
            <a:br>
              <a:rPr lang="uk-UA" sz="2800" dirty="0" smtClean="0">
                <a:solidFill>
                  <a:srgbClr val="FF0000"/>
                </a:solidFill>
              </a:rPr>
            </a:br>
            <a:r>
              <a:rPr lang="uk-UA" sz="2800" dirty="0" smtClean="0">
                <a:solidFill>
                  <a:srgbClr val="FF0000"/>
                </a:solidFill>
              </a:rPr>
              <a:t/>
            </a:r>
            <a:br>
              <a:rPr lang="uk-UA" sz="2800" dirty="0" smtClean="0">
                <a:solidFill>
                  <a:srgbClr val="FF0000"/>
                </a:solidFill>
              </a:rPr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ru-RU" sz="2000" dirty="0"/>
          </a:p>
        </p:txBody>
      </p:sp>
      <p:pic>
        <p:nvPicPr>
          <p:cNvPr id="1026" name="Picture 2" descr="E:\Картинки до презентації\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81200"/>
            <a:ext cx="2667000" cy="2514600"/>
          </a:xfrm>
          <a:prstGeom prst="rect">
            <a:avLst/>
          </a:prstGeom>
          <a:ln>
            <a:solidFill>
              <a:srgbClr val="00B0F0"/>
            </a:solidFill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42048" cy="6096000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B050"/>
                </a:solidFill>
              </a:rPr>
              <a:t>Екологічна проблема</a:t>
            </a:r>
            <a:br>
              <a:rPr lang="uk-UA" dirty="0" smtClean="0">
                <a:solidFill>
                  <a:srgbClr val="00B050"/>
                </a:solidFill>
              </a:rPr>
            </a:br>
            <a:r>
              <a:rPr lang="uk-UA" dirty="0" smtClean="0">
                <a:solidFill>
                  <a:srgbClr val="00B050"/>
                </a:solidFill>
              </a:rPr>
              <a:t/>
            </a:r>
            <a:br>
              <a:rPr lang="uk-UA" dirty="0" smtClean="0">
                <a:solidFill>
                  <a:srgbClr val="00B050"/>
                </a:solidFill>
              </a:rPr>
            </a:br>
            <a:r>
              <a:rPr lang="uk-UA" dirty="0" smtClean="0">
                <a:solidFill>
                  <a:srgbClr val="00B050"/>
                </a:solidFill>
              </a:rPr>
              <a:t/>
            </a:r>
            <a:br>
              <a:rPr lang="uk-UA" dirty="0" smtClean="0">
                <a:solidFill>
                  <a:srgbClr val="00B050"/>
                </a:solidFill>
              </a:rPr>
            </a:br>
            <a:r>
              <a:rPr lang="uk-UA" dirty="0" smtClean="0">
                <a:solidFill>
                  <a:srgbClr val="00B050"/>
                </a:solidFill>
              </a:rPr>
              <a:t/>
            </a:r>
            <a:br>
              <a:rPr lang="uk-UA" dirty="0" smtClean="0">
                <a:solidFill>
                  <a:srgbClr val="00B05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  це - зростання забруднення атмосфери, гідросфери та літосфери;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 це Величезне накопичення відходів;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 Потрібно щоб природа самоочищалася  і знешкоджувати відходи самій людині. Ці всі накопичення  загрожують життю всього суспільства.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Дуже шкідливі відходи від газу фреону , який руйнує озоновий шар атмосфери, що захищає нашу планету від ультрафіолетового проміння. Над </a:t>
            </a:r>
            <a:r>
              <a:rPr lang="uk-UA" sz="2000" dirty="0" err="1" smtClean="0">
                <a:solidFill>
                  <a:srgbClr val="0070C0"/>
                </a:solidFill>
              </a:rPr>
              <a:t>анктарктидою</a:t>
            </a:r>
            <a:r>
              <a:rPr lang="uk-UA" sz="2000" dirty="0" smtClean="0">
                <a:solidFill>
                  <a:srgbClr val="0070C0"/>
                </a:solidFill>
              </a:rPr>
              <a:t> озонова </a:t>
            </a:r>
            <a:r>
              <a:rPr lang="uk-UA" sz="2000" dirty="0" err="1" smtClean="0">
                <a:solidFill>
                  <a:srgbClr val="0070C0"/>
                </a:solidFill>
              </a:rPr>
              <a:t>“діра”</a:t>
            </a:r>
            <a:r>
              <a:rPr lang="uk-UA" sz="2000" dirty="0" smtClean="0">
                <a:solidFill>
                  <a:srgbClr val="0070C0"/>
                </a:solidFill>
              </a:rPr>
              <a:t> вже більша за сам материк. </a:t>
            </a:r>
            <a:r>
              <a:rPr lang="uk-UA" dirty="0" smtClean="0">
                <a:solidFill>
                  <a:srgbClr val="00B050"/>
                </a:solidFill>
              </a:rPr>
              <a:t/>
            </a:r>
            <a:br>
              <a:rPr lang="uk-UA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2050" name="Picture 2" descr="E:\Картинки до презентації\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828800"/>
            <a:ext cx="2819400" cy="1466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7242048" cy="4114800"/>
          </a:xfrm>
        </p:spPr>
        <p:txBody>
          <a:bodyPr>
            <a:noAutofit/>
          </a:bodyPr>
          <a:lstStyle/>
          <a:p>
            <a:r>
              <a:rPr lang="uk-UA" sz="2000" dirty="0" smtClean="0">
                <a:solidFill>
                  <a:srgbClr val="0070C0"/>
                </a:solidFill>
              </a:rPr>
              <a:t/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/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/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Це сприяє зменшенню врожайності, збільшенню шкідливих мутацій, зникненню всього живого на землі. Оксиди сірки й азоту, що викидаються в атмосферу утворюють дрібні крапельки сірчаної та азотної кислоти, що веде до випадання кислотних дощів. 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Збереження тропічних лісів. Щорічно на землі зникає 11 </a:t>
            </a:r>
            <a:r>
              <a:rPr lang="uk-UA" sz="2000" dirty="0" err="1" smtClean="0">
                <a:solidFill>
                  <a:srgbClr val="0070C0"/>
                </a:solidFill>
              </a:rPr>
              <a:t>млн</a:t>
            </a:r>
            <a:r>
              <a:rPr lang="uk-UA" sz="2000" dirty="0" smtClean="0">
                <a:solidFill>
                  <a:srgbClr val="0070C0"/>
                </a:solidFill>
              </a:rPr>
              <a:t> тропічних лісів, що в 10 разів перевищує  лісонасадження.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З кожним роком зменшуються запаси прісної води. Основні запаси – це запаси материкові та гірські льодовики.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Велику загрозу становлять звалища пустої  породи – </a:t>
            </a:r>
            <a:r>
              <a:rPr lang="uk-UA" sz="2000" dirty="0" err="1" smtClean="0">
                <a:solidFill>
                  <a:srgbClr val="0070C0"/>
                </a:solidFill>
              </a:rPr>
              <a:t>терекони</a:t>
            </a:r>
            <a:r>
              <a:rPr lang="uk-UA" sz="2000" dirty="0" smtClean="0">
                <a:solidFill>
                  <a:srgbClr val="0070C0"/>
                </a:solidFill>
              </a:rPr>
              <a:t>.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З кожним роком на планеті все менше і менше родючих </a:t>
            </a:r>
            <a:r>
              <a:rPr lang="uk-UA" sz="2000" dirty="0" err="1" smtClean="0">
                <a:solidFill>
                  <a:srgbClr val="0070C0"/>
                </a:solidFill>
              </a:rPr>
              <a:t>грунтів</a:t>
            </a:r>
            <a:r>
              <a:rPr lang="uk-UA" sz="2000" dirty="0" smtClean="0">
                <a:solidFill>
                  <a:srgbClr val="0070C0"/>
                </a:solidFill>
              </a:rPr>
              <a:t>. Викиди від заводів і фабрик становлять небезпеку для всього живого на земній кулі.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Глобальні забруднення світового океану.</a:t>
            </a:r>
            <a:br>
              <a:rPr lang="uk-UA" sz="2000" dirty="0" smtClean="0">
                <a:solidFill>
                  <a:srgbClr val="0070C0"/>
                </a:solidFill>
              </a:rPr>
            </a:b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42048" cy="60960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Проблема збереження миру і відведення світової війни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2000" b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 проблема №1. За підрахунками вчених, за всю історію людства у світі було 14,5 тисяч війн, у яких загинуло 3,5 млрд. осіб. Нова світова війна неминуче буде ядерною, і наслідки її будуть жахливі  -  загроза існування Землі.</a:t>
            </a:r>
            <a:br>
              <a:rPr lang="uk-UA" sz="2000" b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перемогою політики нового мислення і роззброєння відпала загроза ядерної війни. Україна перша в світі , маючи величезний ядерний потенціал, добровільно відмовилася від ядерної зброї.</a:t>
            </a:r>
            <a:br>
              <a:rPr lang="uk-UA" sz="2000" b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даний час накопичення різних видів зброї: ядерної, хімічної, бактеріологічної, водневої становить загрозу не тільки для людства а й для планети взагалі. Від такого великого накопичення зброї може наша планета зійти з орбіти.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0045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Енергетична проблема</a:t>
            </a:r>
            <a: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Енергетична проблема зумовлена збільшенням енергоспоживання при виснаженні паливно-енергетичних ресурсів</a:t>
            </a:r>
            <a:b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Так, за 1945-1995 рр. людство використало 2/3 усього палива, добутого за час свого існування. Запаси викопних ресурсів, зокрема вугілля, великі, крім того, сучасні технології дозволяють використовувати нетрадиційні джерела енергії. З іншого боку – відносна ресурсна обмеженість , ускладнення умов видобутку , великі затрати на видобуток, що роблять нерентабельними використання в майбутньому, а також надмірне забруднення навколишнього середовища.</a:t>
            </a:r>
            <a:b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Шляхи вирішення проблеми – використання нетрадиційних видів палива: вітру, сонця, енергії хвиль, припливів, відпливів та геотермічна енергія.</a:t>
            </a:r>
            <a:endParaRPr lang="ru-RU" sz="20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26517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Проблема хвороб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</a:rPr>
              <a:t>В останній час повернулися багато хвороб, які вважалися поборені людиною і залишалися тільки в країнах третього світу. Це загрожує вимиранням людей різного соціального статусу. Величезна смертність може призвести до різкого зменшення населення. Тому кожного потрібно вести здоровий спосіб життя і загартовуватися протягом всього року.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user\Desktop\солтис\CIMG00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971800"/>
            <a:ext cx="4191000" cy="3352800"/>
          </a:xfrm>
          <a:prstGeom prst="rect">
            <a:avLst/>
          </a:prstGeom>
          <a:ln>
            <a:solidFill>
              <a:srgbClr val="92D050"/>
            </a:solidFill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39496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Ресурсна проблема</a:t>
            </a:r>
            <a:b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sz="2200" b="0" dirty="0" smtClean="0">
                <a:solidFill>
                  <a:srgbClr val="0070C0"/>
                </a:solidFill>
              </a:rPr>
              <a:t>Ресурсна проблема відбиває рівень забезпеченості сировинними ресурсами процесу життєдіяльності людей і виробництва.</a:t>
            </a:r>
            <a:br>
              <a:rPr lang="uk-UA" sz="2200" b="0" dirty="0" smtClean="0">
                <a:solidFill>
                  <a:srgbClr val="0070C0"/>
                </a:solidFill>
              </a:rPr>
            </a:br>
            <a:r>
              <a:rPr lang="uk-UA" sz="2200" b="0" dirty="0" smtClean="0">
                <a:solidFill>
                  <a:srgbClr val="0070C0"/>
                </a:solidFill>
              </a:rPr>
              <a:t>Результати антропогенної дії на відновлювальні ресурси /вода, повітря, рослинний і тваринний світ/ - страхітливі. Біомаса суходолу зменшилася на 7%. Зменшилася площа лісів до 1/5 проти ¼ в другій половині </a:t>
            </a:r>
            <a:r>
              <a:rPr lang="uk-UA" sz="2200" b="0" dirty="0" err="1" smtClean="0">
                <a:solidFill>
                  <a:srgbClr val="0070C0"/>
                </a:solidFill>
              </a:rPr>
              <a:t>хіх</a:t>
            </a:r>
            <a:r>
              <a:rPr lang="uk-UA" sz="2200" b="0" dirty="0" smtClean="0">
                <a:solidFill>
                  <a:srgbClr val="0070C0"/>
                </a:solidFill>
              </a:rPr>
              <a:t> ст. Різко зросло забруднення вод, </a:t>
            </a:r>
            <a:r>
              <a:rPr lang="uk-UA" sz="2200" b="0" dirty="0" err="1" smtClean="0">
                <a:solidFill>
                  <a:srgbClr val="0070C0"/>
                </a:solidFill>
              </a:rPr>
              <a:t>грунтів</a:t>
            </a:r>
            <a:r>
              <a:rPr lang="uk-UA" sz="2200" b="0" dirty="0" smtClean="0">
                <a:solidFill>
                  <a:srgbClr val="0070C0"/>
                </a:solidFill>
              </a:rPr>
              <a:t>, повітря. Гостро постала проблема невідновних ресурсів. Протягом другої половини </a:t>
            </a:r>
            <a:r>
              <a:rPr lang="uk-UA" sz="2200" b="0" dirty="0" err="1" smtClean="0">
                <a:solidFill>
                  <a:srgbClr val="0070C0"/>
                </a:solidFill>
              </a:rPr>
              <a:t>хх</a:t>
            </a:r>
            <a:r>
              <a:rPr lang="uk-UA" sz="2200" b="0" dirty="0" smtClean="0">
                <a:solidFill>
                  <a:srgbClr val="0070C0"/>
                </a:solidFill>
              </a:rPr>
              <a:t> ст. обсяг видобутку корисних копалин збільшився у 3, 4 рази.</a:t>
            </a:r>
            <a:endParaRPr lang="ru-RU" sz="2200" b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384</TotalTime>
  <Words>39</Words>
  <Application>Microsoft Office PowerPoint</Application>
  <PresentationFormat>Экран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Глобальні проблеми людства </vt:lpstr>
      <vt:lpstr>                    У ХХІ столітті усі галузі суспільної діяльності розвиваються небаченими раніше темпами. Саме тому й соціальні перетворення стали більш глибокими. Сучасні держави демонструють органічний  зв’язок внутрішньодержавних і загальноосвітніх процесів, що прискорило формування єдиного світового господарства, єдиної світової економіки – глобального світу. Визначальний вплив на ці процеси справила НТР, яка змінила виробничі відносини таким чином, що з’явилися глобальні загальнопланетарні проблеми. На цьому уроці ми з вами розглянемо такі проблеми:</vt:lpstr>
      <vt:lpstr>- Запобігання новій Світовій війні; - екологічна; - енергетична; - хвороб світу; - терористична; - ресурсна; - демографічна; - освоєння космосу; - регіональних конфліктів - використання Світового океану; - продовольча;   </vt:lpstr>
      <vt:lpstr>Екологічна проблема      це - зростання забруднення атмосфери, гідросфери та літосфери;  це Величезне накопичення відходів;  Потрібно щоб природа самоочищалася  і знешкоджувати відходи самій людині. Ці всі накопичення  загрожують життю всього суспільства. Дуже шкідливі відходи від газу фреону , який руйнує озоновий шар атмосфери, що захищає нашу планету від ультрафіолетового проміння. Над анктарктидою озонова “діра” вже більша за сам материк.  </vt:lpstr>
      <vt:lpstr>   Це сприяє зменшенню врожайності, збільшенню шкідливих мутацій, зникненню всього живого на землі. Оксиди сірки й азоту, що викидаються в атмосферу утворюють дрібні крапельки сірчаної та азотної кислоти, що веде до випадання кислотних дощів.  Збереження тропічних лісів. Щорічно на землі зникає 11 млн тропічних лісів, що в 10 разів перевищує  лісонасадження. З кожним роком зменшуються запаси прісної води. Основні запаси – це запаси материкові та гірські льодовики. Велику загрозу становлять звалища пустої  породи – терекони. З кожним роком на планеті все менше і менше родючих грунтів. Викиди від заводів і фабрик становлять небезпеку для всього живого на земній кулі. Глобальні забруднення світового океану. </vt:lpstr>
      <vt:lpstr>Проблема збереження миру і відведення світової війни Це проблема №1. За підрахунками вчених, за всю історію людства у світі було 14,5 тисяч війн, у яких загинуло 3,5 млрд. осіб. Нова світова війна неминуче буде ядерною, і наслідки її будуть жахливі  -  загроза існування Землі. З перемогою політики нового мислення і роззброєння відпала загроза ядерної війни. Україна перша в світі , маючи величезний ядерний потенціал, добровільно відмовилася від ядерної зброї. На даний час накопичення різних видів зброї: ядерної, хімічної, бактеріологічної, водневої становить загрозу не тільки для людства а й для планети взагалі. Від такого великого накопичення зброї може наша планета зійти з орбіти.  </vt:lpstr>
      <vt:lpstr>Енергетична проблема Енергетична проблема зумовлена збільшенням енергоспоживання при виснаженні паливно-енергетичних ресурсів Так, за 1945-1995 рр. людство використало 2/3 усього палива, добутого за час свого існування. Запаси викопних ресурсів, зокрема вугілля, великі, крім того, сучасні технології дозволяють використовувати нетрадиційні джерела енергії. З іншого боку – відносна ресурсна обмеженість , ускладнення умов видобутку , великі затрати на видобуток, що роблять нерентабельними використання в майбутньому, а також надмірне забруднення навколишнього середовища. Шляхи вирішення проблеми – використання нетрадиційних видів палива: вітру, сонця, енергії хвиль, припливів, відпливів та геотермічна енергія.</vt:lpstr>
      <vt:lpstr> Проблема хвороб В останній час повернулися багато хвороб, які вважалися поборені людиною і залишалися тільки в країнах третього світу. Це загрожує вимиранням людей різного соціального статусу. Величезна смертність може призвести до різкого зменшення населення. Тому кожного потрібно вести здоровий спосіб життя і загартовуватися протягом всього року.</vt:lpstr>
      <vt:lpstr>Ресурсна проблема Ресурсна проблема відбиває рівень забезпеченості сировинними ресурсами процесу життєдіяльності людей і виробництва. Результати антропогенної дії на відновлювальні ресурси /вода, повітря, рослинний і тваринний світ/ - страхітливі. Біомаса суходолу зменшилася на 7%. Зменшилася площа лісів до 1/5 проти ¼ в другій половині хіх ст. Різко зросло забруднення вод, грунтів, повітря. Гостро постала проблема невідновних ресурсів. Протягом другої половини хх ст. обсяг видобутку корисних копалин збільшився у 3, 4 рази.</vt:lpstr>
      <vt:lpstr>Проблема використання Світового океану Із  загостренням енергетичної, ресурсної і продовольчої проблем, погляди людства все більше звертаються до ресурсів Світового океану, який розглядається як природна комора багатств. Дедалі більше зростає видобуток корисних копалин із дна океану, насамперед шельфу, зокрема нафти і газу. Величезна роль біомаси, зокрема планктону , у вирішенні продовольчої проблеми. Можливість використання енергії хвиль, течій. Найважливіший потенціальний ресурс світового океану – дейтерій, паливо для термоядерних установок</vt:lpstr>
      <vt:lpstr>продовольча проблема    Земля спроможна прогодувати нинішнє і перспективне населення.  За теорією Мальтуса, населення зростає в геометричній прогресії, а виробництво продовольства в арифметичній. Цю гіпотезу розкритиковано, але сучасні послідовники доводять правоту Мальтуса. За даними оон, кількість людей , які голодують , постійно зростає : 1970 р. – 460 млн осіб, 1990 р. – 550 млн. а в 2000 р. – 650 млн. щохвилини на Землі від голоду помирає 2000 дітей. За даними ООН , мінімальна калорійність їжі повинна дорівнювати 2400 калорій за добу. </vt:lpstr>
      <vt:lpstr>Демографічна проблема  Демографічна проблема – це сукупність соціально-демографічних проблем сучасності, які зачіпають інтереси всього людства. Це стрімкий ріст населення – демографічний вибух у країнах , що розвиваються. Протягом хвилини населення Землі збільшується на 172 людини. Демографічна криза в економічно-розвинутих країнах, неконтрольована урбанізація , стихійна внутрішня та зовнішня міграція, безробіття призводять до загострення інших глобальних проблем. Шляхи розв’язання : обмеження народжуваності в країнах, що розвиваються; підвищення культурно-освітнього рівня населення; планування сім’ї.</vt:lpstr>
      <vt:lpstr>Проблема освоєння космосу Усе інтенсивніше людство посилює свою присутність у космосі і його освоєння . Людина може жити і працювати в космосі. Це підтвердив практичний досвід космічної діяльності. Завдяки освоєнню космосу  було створено комплекс космічних систем прикладного і наукового призначення: космічні системи зв’язку , метеорологічні супутники , супутники дистанційного зондування землі для розслідування природних ресурсів і т.д. Характерна індустріалізація космосу, зокрема виробництво продукції, яку складно отримати на Землі. </vt:lpstr>
      <vt:lpstr>Проблема регіональних конфліктів  Зниження гонитви озброєнь і військового напруження,  утвердження нового стану політики знизили ймовірність ядерного конфлікту, але  й надалі гостро стоїть проблема регіональних військових конфліктів, першопричиною  яких часто стоять міжнаціональні проблеми. Після Другої світової війни до початку 90-х років відбулося понад 30 міжнародних конфліктів. У зонах таких  конфліктів гине втричі більше цивільних, ніж військових (Придністров’я, чечня, абхазія, Близький схід, Афганістан,  ірак,  країни колишньої югославії</vt:lpstr>
      <vt:lpstr>Проблема тероризму Проблема тероризму рахують, що виникла у ХХ столітті, але її коріння сягають значно далі. Що ж таке тероризм?. Це суспільнонебезпечна діяльність, яка полягає в свідомому , цілеспрямованому застосуванні насильства шляхом захоплення заручників, підпалів, вибухів,  убивств, тортур, залякування населення ні в чому не винних людей або погрози вчиненню злочинних дій з метою досягнення злочинних цілей. В Україні є закон по  боротьбі з тероризмом, де виділяють декілька напрямів тероризму: технологічний – із застосуванням ядерної, хімічної, бактеріологічної та іншої зброї масового ураження. Міжнародний тероризм – здійснюється за підтримки державних органів окремих держав, з метою досягнення певних цілей, суспільнонебезпечні, насильницькі діяння.  Терорист – це особа, яка бере участь у терористичній діяльності. Заручник – фізична особа, яка захоплена або утримується з метою спонукання здійснити якусь дію. Як потрібно діяти особі, яка захоплена терористами?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Географія Урок № 21-22      клас : 10</dc:title>
  <dc:creator>user</dc:creator>
  <cp:lastModifiedBy>Рита</cp:lastModifiedBy>
  <cp:revision>44</cp:revision>
  <dcterms:created xsi:type="dcterms:W3CDTF">2012-11-15T07:25:44Z</dcterms:created>
  <dcterms:modified xsi:type="dcterms:W3CDTF">2013-11-07T14:25:58Z</dcterms:modified>
</cp:coreProperties>
</file>