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5"/>
    <a:srgbClr val="FFBA5F"/>
    <a:srgbClr val="FFC585"/>
    <a:srgbClr val="E92B2B"/>
    <a:srgbClr val="F4FDD9"/>
    <a:srgbClr val="9CCFE8"/>
    <a:srgbClr val="1E28F6"/>
    <a:srgbClr val="3268E2"/>
    <a:srgbClr val="FFFDD9"/>
    <a:srgbClr val="FFC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3895" autoAdjust="0"/>
  </p:normalViewPr>
  <p:slideViewPr>
    <p:cSldViewPr>
      <p:cViewPr>
        <p:scale>
          <a:sx n="100" d="100"/>
          <a:sy n="100" d="100"/>
        </p:scale>
        <p:origin x="-28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04664"/>
            <a:ext cx="5580112" cy="1008112"/>
          </a:xfrm>
          <a:effectLst>
            <a:outerShdw blurRad="63500" dist="508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Респу́бліка </a:t>
            </a:r>
            <a:r>
              <a:rPr lang="vi-VN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І́нді</a:t>
            </a: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я</a:t>
            </a:r>
            <a:endParaRPr lang="uk-UA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D75"/>
            </a:gs>
            <a:gs pos="45000">
              <a:srgbClr val="FFBA5F"/>
            </a:gs>
            <a:gs pos="70000">
              <a:srgbClr val="FFC585"/>
            </a:gs>
            <a:gs pos="100000">
              <a:srgbClr val="E92B2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2448272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u="sng" dirty="0" smtClean="0">
                <a:solidFill>
                  <a:schemeClr val="accent1">
                    <a:lumMod val="75000"/>
                  </a:schemeClr>
                </a:solidFill>
              </a:rPr>
              <a:t>Лісові ресурси</a:t>
            </a:r>
          </a:p>
          <a:p>
            <a:pPr marL="0" indent="0">
              <a:buNone/>
            </a:pPr>
            <a:endParaRPr lang="uk-UA" sz="2200" dirty="0" smtClean="0"/>
          </a:p>
          <a:p>
            <a:pPr marL="0" indent="0">
              <a:buNone/>
            </a:pPr>
            <a:r>
              <a:rPr lang="uk-UA" sz="2000" dirty="0" smtClean="0"/>
              <a:t>  Лісові ресурси займають менше 20% усієї території. Лісистість представлена мусонними лісами, заболоченими джунглями, мішаними лісами, степами. </a:t>
            </a:r>
          </a:p>
          <a:p>
            <a:pPr marL="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Збереглися </a:t>
            </a:r>
            <a:r>
              <a:rPr lang="uk-UA" sz="2000" dirty="0"/>
              <a:t>лише 10-15% </a:t>
            </a:r>
            <a:r>
              <a:rPr lang="uk-UA" sz="2000" dirty="0" smtClean="0"/>
              <a:t>мусонних </a:t>
            </a:r>
            <a:r>
              <a:rPr lang="uk-UA" sz="2000" dirty="0"/>
              <a:t>лісів від первинної </a:t>
            </a:r>
            <a:r>
              <a:rPr lang="uk-UA" sz="2000" dirty="0" smtClean="0"/>
              <a:t>площі.</a:t>
            </a:r>
            <a:endParaRPr lang="uk-UA" sz="2000" dirty="0"/>
          </a:p>
        </p:txBody>
      </p:sp>
      <p:pic>
        <p:nvPicPr>
          <p:cNvPr id="2" name="Picture 2" descr="E:\Маринына папка\ДПА\Без имени21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94459"/>
            <a:ext cx="7992888" cy="3996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4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D75"/>
            </a:gs>
            <a:gs pos="45000">
              <a:srgbClr val="FFBA5F"/>
            </a:gs>
            <a:gs pos="70000">
              <a:srgbClr val="FFC585"/>
            </a:gs>
            <a:gs pos="100000">
              <a:srgbClr val="E92B2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67991"/>
          </a:xfrm>
          <a:effectLst>
            <a:outerShdw blurRad="76200" dist="50800" dir="5400000" algn="t" rotWithShape="0">
              <a:prstClr val="black">
                <a:alpha val="14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Населення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Індії</a:t>
            </a: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3456384" cy="4356484"/>
          </a:xfr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200" b="1" dirty="0" smtClean="0"/>
              <a:t>  </a:t>
            </a:r>
            <a:r>
              <a:rPr lang="uk-UA" sz="2000" b="1" dirty="0" smtClean="0"/>
              <a:t>Кількість населення: </a:t>
            </a:r>
            <a:r>
              <a:rPr lang="uk-UA" sz="2000" dirty="0" smtClean="0"/>
              <a:t>1,2</a:t>
            </a:r>
            <a:r>
              <a:rPr lang="en-US" sz="2000" dirty="0" smtClean="0"/>
              <a:t>3</a:t>
            </a:r>
            <a:r>
              <a:rPr lang="uk-UA" sz="2000" dirty="0" smtClean="0"/>
              <a:t> млрд. осіб.</a:t>
            </a:r>
            <a:endParaRPr lang="uk-UA" sz="2000" b="1" dirty="0" smtClean="0"/>
          </a:p>
          <a:p>
            <a:pPr marL="0" indent="0">
              <a:buNone/>
            </a:pPr>
            <a:r>
              <a:rPr lang="uk-UA" sz="2000" b="1" dirty="0" smtClean="0"/>
              <a:t>  </a:t>
            </a:r>
            <a:r>
              <a:rPr lang="uk-UA" sz="2000" dirty="0" smtClean="0"/>
              <a:t>Характерний</a:t>
            </a:r>
            <a:r>
              <a:rPr lang="uk-UA" sz="2000" b="1" dirty="0" smtClean="0"/>
              <a:t> </a:t>
            </a:r>
            <a:r>
              <a:rPr lang="en-US" sz="2000" b="1" dirty="0" smtClean="0"/>
              <a:t>II </a:t>
            </a:r>
            <a:r>
              <a:rPr lang="ru-RU" sz="2000" b="1" dirty="0" smtClean="0"/>
              <a:t>тип в</a:t>
            </a:r>
            <a:r>
              <a:rPr lang="uk-UA" sz="2000" b="1" dirty="0" smtClean="0"/>
              <a:t>ідтворення</a:t>
            </a:r>
            <a:r>
              <a:rPr lang="uk-UA" sz="2000" dirty="0" smtClean="0"/>
              <a:t>. Природний приріст </a:t>
            </a:r>
            <a:r>
              <a:rPr lang="uk-UA" sz="2000" dirty="0" smtClean="0">
                <a:latin typeface="+mj-lt"/>
              </a:rPr>
              <a:t>≈</a:t>
            </a:r>
            <a:r>
              <a:rPr lang="uk-UA" sz="2000" dirty="0" smtClean="0"/>
              <a:t>16 осіб.</a:t>
            </a:r>
          </a:p>
          <a:p>
            <a:pPr marL="0" indent="0">
              <a:buNone/>
            </a:pPr>
            <a:r>
              <a:rPr lang="uk-UA" sz="2000" dirty="0" smtClean="0"/>
              <a:t>  </a:t>
            </a:r>
            <a:r>
              <a:rPr lang="uk-UA" sz="2000" b="1" dirty="0" smtClean="0"/>
              <a:t>Статева структура:</a:t>
            </a:r>
            <a:r>
              <a:rPr lang="uk-UA" sz="2000" dirty="0" smtClean="0"/>
              <a:t> переважають чоловіки (≈</a:t>
            </a:r>
            <a:r>
              <a:rPr lang="en-US" sz="2000" dirty="0" smtClean="0"/>
              <a:t>52%).</a:t>
            </a:r>
            <a:endParaRPr lang="uk-UA" sz="2000" dirty="0" smtClean="0"/>
          </a:p>
          <a:p>
            <a:pPr marL="0" indent="0">
              <a:buNone/>
            </a:pPr>
            <a:r>
              <a:rPr lang="uk-UA" sz="2000" b="1" dirty="0"/>
              <a:t> </a:t>
            </a:r>
            <a:r>
              <a:rPr lang="uk-UA" sz="2000" b="1" dirty="0" smtClean="0"/>
              <a:t> Вікова структура:</a:t>
            </a:r>
            <a:r>
              <a:rPr lang="uk-UA" sz="2000" dirty="0" smtClean="0"/>
              <a:t> 0-14 років – 39,7%, 15-59 років – 54,8%, 60 років і старше – 5,5%.</a:t>
            </a:r>
          </a:p>
          <a:p>
            <a:pPr marL="0" indent="0">
              <a:buNone/>
            </a:pPr>
            <a:r>
              <a:rPr lang="uk-UA" sz="2000" b="1" dirty="0"/>
              <a:t>Рівень урбанізації </a:t>
            </a:r>
            <a:r>
              <a:rPr lang="uk-UA" sz="2000" dirty="0"/>
              <a:t>становить менше 30%.</a:t>
            </a:r>
          </a:p>
          <a:p>
            <a:pPr marL="0" indent="0">
              <a:buNone/>
            </a:pP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 smtClean="0"/>
          </a:p>
        </p:txBody>
      </p:sp>
      <p:pic>
        <p:nvPicPr>
          <p:cNvPr id="1029" name="Picture 5" descr="E:\Маринына папка\ДПА\Panchavady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7991"/>
            <a:ext cx="5439083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89992" y="5229200"/>
            <a:ext cx="8912979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Демографічна політика </a:t>
            </a:r>
            <a:r>
              <a:rPr lang="uk-UA" sz="2000" dirty="0" smtClean="0"/>
              <a:t>спрямована на зменшення кількості населення.</a:t>
            </a:r>
          </a:p>
        </p:txBody>
      </p:sp>
    </p:spTree>
    <p:extLst>
      <p:ext uri="{BB962C8B-B14F-4D97-AF65-F5344CB8AC3E}">
        <p14:creationId xmlns:p14="http://schemas.microsoft.com/office/powerpoint/2010/main" val="5742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trans="74000" intensity="4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2400" b="1" u="sng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uk-UA" sz="24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Релігія в Індії</a:t>
            </a:r>
            <a:endParaRPr lang="uk-UA" sz="2400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635896" y="1556792"/>
            <a:ext cx="5401294" cy="2448272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 smtClean="0"/>
              <a:t>  Індія </a:t>
            </a:r>
            <a:r>
              <a:rPr lang="uk-UA" sz="2000" dirty="0"/>
              <a:t>– світська держава, та будь-яка дискримінація за релігіозною ознакою переслідується законом. </a:t>
            </a: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83% </a:t>
            </a:r>
            <a:r>
              <a:rPr lang="ru-RU" sz="2000" dirty="0" smtClean="0"/>
              <a:t>жителів країни сповідають індуїзм, решта – іслам, християнство, сикхізм тощо.</a:t>
            </a:r>
          </a:p>
        </p:txBody>
      </p:sp>
    </p:spTree>
    <p:extLst>
      <p:ext uri="{BB962C8B-B14F-4D97-AF65-F5344CB8AC3E}">
        <p14:creationId xmlns:p14="http://schemas.microsoft.com/office/powerpoint/2010/main" val="23778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noFill/>
          <a:effectLst>
            <a:outerShdw blurRad="63500" dist="508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Господарство Індії</a:t>
            </a: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24744"/>
            <a:ext cx="9073008" cy="3528391"/>
          </a:xfrm>
          <a:gradFill>
            <a:gsLst>
              <a:gs pos="31000">
                <a:schemeClr val="bg1">
                  <a:alpha val="5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5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uk-UA" sz="2000" dirty="0" smtClean="0"/>
              <a:t>Індія – </a:t>
            </a:r>
            <a:r>
              <a:rPr lang="uk-UA" sz="2000" b="1" dirty="0" smtClean="0"/>
              <a:t>індустріально-аграрна країна</a:t>
            </a:r>
            <a:r>
              <a:rPr lang="uk-UA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uk-UA" sz="2000" b="1" dirty="0" smtClean="0"/>
              <a:t>Провідними галузями промисловості </a:t>
            </a:r>
            <a:r>
              <a:rPr lang="uk-UA" sz="2000" dirty="0" smtClean="0"/>
              <a:t>Індії є металургійна, хімічна (мінеральні добрива, пластмаси, синтетичний каучук, волокна), нафтопереробна, текстильна, медична, харчова галузі та машинобудування, у сільському господарстві лідирує рослинництво (рис, пшениця, цукрова тростина, манго, чай, тютюн, бавовник).</a:t>
            </a:r>
          </a:p>
          <a:p>
            <a:pPr marL="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Експортують чай, продукти плантаційного господарства (кава, горіхи кеш</a:t>
            </a:r>
            <a:r>
              <a:rPr lang="en-US" sz="2000" dirty="0" smtClean="0"/>
              <a:t>’</a:t>
            </a:r>
            <a:r>
              <a:rPr lang="uk-UA" sz="2000" dirty="0" smtClean="0"/>
              <a:t>ю, прянощі тощо), тютюн і рибні продукти.</a:t>
            </a:r>
            <a:endParaRPr lang="en-US" sz="2000" dirty="0" smtClean="0"/>
          </a:p>
        </p:txBody>
      </p:sp>
      <p:pic>
        <p:nvPicPr>
          <p:cNvPr id="1026" name="Picture 2" descr="E:\Маринына папка\ДПА\assamte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656">
            <a:off x="179513" y="4164891"/>
            <a:ext cx="2322767" cy="2663045"/>
          </a:xfrm>
          <a:prstGeom prst="rect">
            <a:avLst/>
          </a:prstGeom>
          <a:noFill/>
          <a:effectLst>
            <a:outerShdw blurRad="101600" sx="102000" sy="102000" algn="ctr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аринына папка\ДПА\nilgoir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4">
            <a:off x="6591125" y="4145176"/>
            <a:ext cx="2322767" cy="2567052"/>
          </a:xfrm>
          <a:prstGeom prst="rect">
            <a:avLst/>
          </a:prstGeom>
          <a:noFill/>
          <a:effectLst>
            <a:outerShdw blurRad="101600" sx="102000" sy="102000" algn="ctr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аринына папка\ДПА\nut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340" y="4282182"/>
            <a:ext cx="2460012" cy="2427300"/>
          </a:xfrm>
          <a:prstGeom prst="rect">
            <a:avLst/>
          </a:prstGeom>
          <a:noFill/>
          <a:ln>
            <a:noFill/>
          </a:ln>
          <a:effectLst>
            <a:glow rad="12700">
              <a:schemeClr val="tx1">
                <a:lumMod val="95000"/>
                <a:lumOff val="5000"/>
                <a:alpha val="40000"/>
              </a:schemeClr>
            </a:glow>
            <a:outerShdw blurRad="101600" sx="103000" sy="103000" algn="ctr" rotWithShape="0">
              <a:prstClr val="black">
                <a:alpha val="85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D75"/>
            </a:gs>
            <a:gs pos="45000">
              <a:srgbClr val="FFBA5F"/>
            </a:gs>
            <a:gs pos="70000">
              <a:srgbClr val="FFC585"/>
            </a:gs>
            <a:gs pos="100000">
              <a:srgbClr val="E92B2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5366"/>
          </a:xfrm>
          <a:effectLst>
            <a:outerShdw blurRad="76200" dist="50800" dir="5400000" algn="t" rotWithShape="0">
              <a:prstClr val="black">
                <a:alpha val="14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Транспорт Індії</a:t>
            </a: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764705"/>
            <a:ext cx="8928993" cy="1440160"/>
          </a:xfr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  В Індії є такі види транспорту: </a:t>
            </a:r>
            <a:r>
              <a:rPr lang="uk-UA" sz="2000" dirty="0"/>
              <a:t>водний (морський і річковий), автомобільний, повітряний, залізничний, </a:t>
            </a:r>
            <a:r>
              <a:rPr lang="uk-UA" sz="2000" dirty="0" smtClean="0"/>
              <a:t>трубопровідний.</a:t>
            </a:r>
            <a:endParaRPr lang="en-US" sz="2000" dirty="0" smtClean="0"/>
          </a:p>
          <a:p>
            <a:pPr marL="0" indent="0">
              <a:buNone/>
            </a:pPr>
            <a:r>
              <a:rPr lang="uk-UA" sz="2000" dirty="0"/>
              <a:t>Найбільшу роль грає залізничний транспорт – у рік перевозиться до 6 мільярдів пасажирів та близько 350 мільйонів тонн вантажу.</a:t>
            </a:r>
          </a:p>
          <a:p>
            <a:pPr marL="0" indent="0">
              <a:buNone/>
            </a:pPr>
            <a:endParaRPr lang="uk-UA" sz="2000" dirty="0" smtClean="0"/>
          </a:p>
        </p:txBody>
      </p:sp>
      <p:pic>
        <p:nvPicPr>
          <p:cNvPr id="1031" name="Picture 7" descr="E:\Маринына папка\ДПА\1234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8" y="2107803"/>
            <a:ext cx="4097022" cy="3023393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Маринына папка\ДПА\Без имен23и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854" y="2107803"/>
            <a:ext cx="4097022" cy="3023393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Маринына папка\ДПА\Без имен123и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63" y="3717031"/>
            <a:ext cx="4063843" cy="3023393"/>
          </a:xfrm>
          <a:prstGeom prst="rect">
            <a:avLst/>
          </a:prstGeom>
          <a:ln>
            <a:noFill/>
          </a:ln>
          <a:effectLst>
            <a:outerShdw blurRad="292100" dist="139700" dir="5400000" algn="t" rotWithShape="0">
              <a:prstClr val="black">
                <a:alpha val="65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8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6152" y="3284984"/>
            <a:ext cx="5293890" cy="1440160"/>
          </a:xfr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effectLst>
            <a:outerShdw blurRad="76200" dist="50800" dir="5400000" algn="t" rotWithShape="0">
              <a:prstClr val="black">
                <a:alpha val="14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Видатні пам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ятки Індії</a:t>
            </a: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1124744"/>
          </a:xfrm>
          <a:noFill/>
          <a:effectLst>
            <a:outerShdw blurRad="63500" dist="508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Тадж-Махал</a:t>
            </a:r>
          </a:p>
        </p:txBody>
      </p:sp>
    </p:spTree>
    <p:extLst>
      <p:ext uri="{BB962C8B-B14F-4D97-AF65-F5344CB8AC3E}">
        <p14:creationId xmlns:p14="http://schemas.microsoft.com/office/powerpoint/2010/main" val="19080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-8731"/>
            <a:ext cx="4440906" cy="1143000"/>
          </a:xfrm>
          <a:effectLst>
            <a:outerShdw blurRad="63500" dist="508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Хармандир-Сахіб</a:t>
            </a: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688682"/>
            <a:ext cx="8928992" cy="1169318"/>
          </a:xfrm>
          <a:gradFill>
            <a:gsLst>
              <a:gs pos="100000">
                <a:schemeClr val="bg1">
                  <a:alpha val="0"/>
                </a:schemeClr>
              </a:gs>
              <a:gs pos="21000">
                <a:schemeClr val="bg1">
                  <a:alpha val="40000"/>
                </a:schemeClr>
              </a:gs>
            </a:gsLst>
            <a:lin ang="5400000" scaled="0"/>
          </a:gradFill>
          <a:effectLst>
            <a:outerShdw blurRad="63500" dist="508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Національний парк Канха</a:t>
            </a:r>
            <a:endParaRPr lang="uk-UA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473"/>
            <a:ext cx="8928992" cy="1143000"/>
          </a:xfr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0000"/>
                </a:schemeClr>
              </a:gs>
            </a:gsLst>
            <a:lin ang="5400000" scaled="0"/>
          </a:gradFill>
          <a:effectLst>
            <a:outerShdw blurRad="63500" dist="508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Пляж Палолем</a:t>
            </a: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6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FDD9"/>
            </a:gs>
            <a:gs pos="45000">
              <a:srgbClr val="FABA5C"/>
            </a:gs>
            <a:gs pos="70000">
              <a:srgbClr val="FFC585"/>
            </a:gs>
            <a:gs pos="100000">
              <a:srgbClr val="E92B2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78092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uk-UA" sz="2000" b="1" dirty="0" smtClean="0">
                <a:solidFill>
                  <a:schemeClr val="tx1"/>
                </a:solidFill>
              </a:rPr>
              <a:t>Столиця</a:t>
            </a:r>
            <a:r>
              <a:rPr lang="uk-UA" sz="2000" b="1" dirty="0">
                <a:solidFill>
                  <a:schemeClr val="tx1"/>
                </a:solidFill>
              </a:rPr>
              <a:t>: </a:t>
            </a:r>
            <a:r>
              <a:rPr lang="uk-UA" sz="2000" dirty="0" smtClean="0">
                <a:solidFill>
                  <a:schemeClr val="tx1"/>
                </a:solidFill>
              </a:rPr>
              <a:t>Делі.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uk-UA" sz="2000" dirty="0" smtClean="0">
              <a:solidFill>
                <a:schemeClr val="tx1"/>
              </a:solidFill>
            </a:endParaRPr>
          </a:p>
          <a:p>
            <a:pPr algn="l"/>
            <a:r>
              <a:rPr lang="uk-UA" sz="2000" b="1" dirty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 Державна мова: </a:t>
            </a:r>
            <a:r>
              <a:rPr lang="uk-UA" sz="2000" dirty="0">
                <a:solidFill>
                  <a:schemeClr val="tx1"/>
                </a:solidFill>
              </a:rPr>
              <a:t>г</a:t>
            </a:r>
            <a:r>
              <a:rPr lang="uk-UA" sz="2000" dirty="0" smtClean="0">
                <a:solidFill>
                  <a:schemeClr val="tx1"/>
                </a:solidFill>
              </a:rPr>
              <a:t>інді, англійська.</a:t>
            </a:r>
          </a:p>
          <a:p>
            <a:pPr algn="l"/>
            <a:r>
              <a:rPr lang="uk-UA" sz="2000" b="1" dirty="0" smtClean="0">
                <a:solidFill>
                  <a:schemeClr val="tx1"/>
                </a:solidFill>
              </a:rPr>
              <a:t>  АТУ: </a:t>
            </a:r>
            <a:r>
              <a:rPr lang="uk-UA" sz="2000" dirty="0" smtClean="0">
                <a:solidFill>
                  <a:schemeClr val="tx1"/>
                </a:solidFill>
              </a:rPr>
              <a:t>федерація.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algn="l"/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Форма державного правління: </a:t>
            </a:r>
            <a:r>
              <a:rPr lang="uk-UA" sz="2000" dirty="0" smtClean="0">
                <a:solidFill>
                  <a:schemeClr val="tx1"/>
                </a:solidFill>
              </a:rPr>
              <a:t>парламентська республіка.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</a:rPr>
              <a:t>  </a:t>
            </a:r>
            <a:r>
              <a:rPr lang="uk-UA" sz="2000" b="1" dirty="0" smtClean="0">
                <a:solidFill>
                  <a:schemeClr val="tx1"/>
                </a:solidFill>
              </a:rPr>
              <a:t>Склад території: </a:t>
            </a:r>
            <a:r>
              <a:rPr lang="uk-UA" sz="2000" dirty="0" smtClean="0">
                <a:solidFill>
                  <a:schemeClr val="tx1"/>
                </a:solidFill>
              </a:rPr>
              <a:t>28 штатів, </a:t>
            </a:r>
            <a:r>
              <a:rPr lang="en-US" sz="2000" dirty="0" smtClean="0">
                <a:solidFill>
                  <a:schemeClr val="tx1"/>
                </a:solidFill>
              </a:rPr>
              <a:t>6</a:t>
            </a:r>
            <a:r>
              <a:rPr lang="uk-UA" sz="2000" dirty="0" smtClean="0">
                <a:solidFill>
                  <a:schemeClr val="tx1"/>
                </a:solidFill>
              </a:rPr>
              <a:t> союзних територій.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uk-UA" sz="2000" b="1" dirty="0" smtClean="0">
                <a:solidFill>
                  <a:schemeClr val="tx1"/>
                </a:solidFill>
              </a:rPr>
              <a:t>Грошова одиниця: </a:t>
            </a:r>
            <a:r>
              <a:rPr lang="uk-UA" sz="2000" dirty="0" smtClean="0">
                <a:solidFill>
                  <a:schemeClr val="tx1"/>
                </a:solidFill>
              </a:rPr>
              <a:t>індійська рупія.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</a:rPr>
              <a:t>  </a:t>
            </a:r>
            <a:r>
              <a:rPr lang="uk-UA" sz="2000" b="1" dirty="0" smtClean="0">
                <a:solidFill>
                  <a:schemeClr val="tx1"/>
                </a:solidFill>
              </a:rPr>
              <a:t>Державний </a:t>
            </a:r>
            <a:r>
              <a:rPr lang="uk-UA" sz="2000" b="1" dirty="0">
                <a:solidFill>
                  <a:schemeClr val="tx1"/>
                </a:solidFill>
              </a:rPr>
              <a:t>гімн Індії </a:t>
            </a:r>
            <a:r>
              <a:rPr lang="uk-UA" sz="2000" dirty="0">
                <a:solidFill>
                  <a:schemeClr val="tx1"/>
                </a:solidFill>
              </a:rPr>
              <a:t>– національна пісня </a:t>
            </a:r>
            <a:r>
              <a:rPr lang="en-US" sz="2000" dirty="0">
                <a:solidFill>
                  <a:schemeClr val="tx1"/>
                </a:solidFill>
              </a:rPr>
              <a:t>“</a:t>
            </a:r>
            <a:r>
              <a:rPr lang="ru-RU" sz="2000" dirty="0">
                <a:solidFill>
                  <a:schemeClr val="tx1"/>
                </a:solidFill>
              </a:rPr>
              <a:t>Джанаганамана</a:t>
            </a:r>
            <a:r>
              <a:rPr lang="en-US" sz="2000" dirty="0">
                <a:solidFill>
                  <a:schemeClr val="tx1"/>
                </a:solidFill>
              </a:rPr>
              <a:t>”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en-US" sz="2000" dirty="0">
                <a:solidFill>
                  <a:schemeClr val="tx1"/>
                </a:solidFill>
              </a:rPr>
              <a:t>“</a:t>
            </a:r>
            <a:r>
              <a:rPr lang="uk-UA" sz="2000" dirty="0">
                <a:solidFill>
                  <a:schemeClr val="tx1"/>
                </a:solidFill>
              </a:rPr>
              <a:t>Душа народу</a:t>
            </a:r>
            <a:r>
              <a:rPr lang="en-US" sz="2000" dirty="0">
                <a:solidFill>
                  <a:schemeClr val="tx1"/>
                </a:solidFill>
              </a:rPr>
              <a:t>”</a:t>
            </a:r>
            <a:r>
              <a:rPr lang="uk-UA" sz="2000" dirty="0" smtClean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1026" name="Picture 2" descr="E:\Маринына папка\ДПА\India_fl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6" y="3068960"/>
            <a:ext cx="4889633" cy="325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аринына папка\ДПА\Emblem_of_Ind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2393329" cy="37638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34914" y="6328717"/>
            <a:ext cx="8297984" cy="666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200" dirty="0" smtClean="0">
                <a:solidFill>
                  <a:schemeClr val="tx1"/>
                </a:solidFill>
              </a:rPr>
              <a:t>                         Прапор  Індії                                                      Герб Індії</a:t>
            </a:r>
            <a:endParaRPr lang="uk-UA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4968552" cy="1143000"/>
          </a:xfrm>
          <a:noFill/>
          <a:effectLst>
            <a:outerShdw blurRad="63500" dist="508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Місто Варанасі</a:t>
            </a: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715000"/>
            <a:ext cx="4852020" cy="1143000"/>
          </a:xfrm>
          <a:noFill/>
          <a:effectLst>
            <a:outerShdw blurRad="63500" dist="508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Боллівуд: пісні і танці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58218"/>
          </a:xfrm>
          <a:effectLst>
            <a:outerShdw blurRad="63500" dist="508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Дякую за увагу!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2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DD9"/>
            </a:gs>
            <a:gs pos="45000">
              <a:srgbClr val="FFBA5F"/>
            </a:gs>
            <a:gs pos="70000">
              <a:srgbClr val="FFC585"/>
            </a:gs>
            <a:gs pos="100000">
              <a:srgbClr val="E92B2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692695"/>
          </a:xfrm>
          <a:effectLst>
            <a:outerShdw blurRad="63500" dist="508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Географічне положення країни</a:t>
            </a: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1944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200" dirty="0" smtClean="0">
                <a:solidFill>
                  <a:srgbClr val="0D0D0D"/>
                </a:solidFill>
              </a:rPr>
              <a:t>  </a:t>
            </a:r>
            <a:r>
              <a:rPr lang="uk-UA" sz="2000" b="1" dirty="0" smtClean="0">
                <a:solidFill>
                  <a:srgbClr val="0D0D0D"/>
                </a:solidFill>
              </a:rPr>
              <a:t>Площа </a:t>
            </a:r>
            <a:r>
              <a:rPr lang="uk-UA" sz="2000" b="1" dirty="0">
                <a:solidFill>
                  <a:srgbClr val="0D0D0D"/>
                </a:solidFill>
              </a:rPr>
              <a:t>країни </a:t>
            </a:r>
            <a:r>
              <a:rPr lang="uk-UA" sz="2000" dirty="0"/>
              <a:t>–</a:t>
            </a:r>
            <a:r>
              <a:rPr lang="uk-UA" sz="2000" dirty="0">
                <a:solidFill>
                  <a:srgbClr val="0D0D0D"/>
                </a:solidFill>
              </a:rPr>
              <a:t> </a:t>
            </a:r>
            <a:r>
              <a:rPr lang="uk-UA" sz="2000" dirty="0" smtClean="0"/>
              <a:t>3,2 </a:t>
            </a:r>
            <a:r>
              <a:rPr lang="uk-UA" sz="2000" dirty="0"/>
              <a:t>млн км²</a:t>
            </a:r>
            <a:r>
              <a:rPr lang="en-US" sz="2000" dirty="0"/>
              <a:t> (</a:t>
            </a:r>
            <a:r>
              <a:rPr lang="ru-RU" sz="2000" dirty="0"/>
              <a:t>7-ма за площею з усіх країн</a:t>
            </a:r>
            <a:r>
              <a:rPr lang="ru-RU" sz="2000" dirty="0" smtClean="0"/>
              <a:t>).</a:t>
            </a:r>
            <a:endParaRPr lang="uk-UA" sz="2000" dirty="0" smtClean="0">
              <a:solidFill>
                <a:srgbClr val="0D0D0D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D0D0D"/>
                </a:solidFill>
              </a:rPr>
              <a:t>  </a:t>
            </a:r>
            <a:r>
              <a:rPr lang="uk-UA" sz="2000" dirty="0" smtClean="0">
                <a:solidFill>
                  <a:srgbClr val="0D0D0D"/>
                </a:solidFill>
              </a:rPr>
              <a:t>Індія розташована на півострові Індостан</a:t>
            </a:r>
            <a:r>
              <a:rPr lang="en-US" sz="2000" dirty="0" smtClean="0">
                <a:solidFill>
                  <a:srgbClr val="0D0D0D"/>
                </a:solidFill>
              </a:rPr>
              <a:t>.</a:t>
            </a:r>
            <a:r>
              <a:rPr lang="uk-UA" sz="2000" dirty="0" smtClean="0">
                <a:solidFill>
                  <a:srgbClr val="0D0D0D"/>
                </a:solidFill>
              </a:rPr>
              <a:t> Омивається водами Індійського океану, Аравійського моря та Бенгальської затоки.</a:t>
            </a:r>
          </a:p>
          <a:p>
            <a:pPr marL="0" indent="0">
              <a:buNone/>
            </a:pPr>
            <a:r>
              <a:rPr lang="uk-UA" sz="2000" dirty="0">
                <a:solidFill>
                  <a:srgbClr val="0D0D0D"/>
                </a:solidFill>
              </a:rPr>
              <a:t> </a:t>
            </a:r>
            <a:r>
              <a:rPr lang="uk-UA" sz="2000" dirty="0" smtClean="0">
                <a:solidFill>
                  <a:srgbClr val="0D0D0D"/>
                </a:solidFill>
              </a:rPr>
              <a:t> Має кордони з Афганістаном, Китаєм, Непалом, Бутаном, Бангладеш, М</a:t>
            </a:r>
            <a:r>
              <a:rPr lang="en-US" sz="2000" dirty="0" smtClean="0">
                <a:solidFill>
                  <a:srgbClr val="0D0D0D"/>
                </a:solidFill>
              </a:rPr>
              <a:t>’</a:t>
            </a:r>
            <a:r>
              <a:rPr lang="uk-UA" sz="2000" dirty="0" smtClean="0">
                <a:solidFill>
                  <a:srgbClr val="0D0D0D"/>
                </a:solidFill>
              </a:rPr>
              <a:t>янмою та з Пакистаном. Морські кордони з Мальдівськими островами, Шрі-Ланкою, Індонезією.</a:t>
            </a:r>
          </a:p>
        </p:txBody>
      </p:sp>
      <p:pic>
        <p:nvPicPr>
          <p:cNvPr id="2051" name="Picture 3" descr="E:\Маринына папка\ДПА\728px-India_in_its_region_(undisputed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7258199" cy="407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5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DD9"/>
            </a:gs>
            <a:gs pos="45000">
              <a:srgbClr val="FFBA5F"/>
            </a:gs>
            <a:gs pos="70000">
              <a:srgbClr val="FFC585"/>
            </a:gs>
            <a:gs pos="100000">
              <a:srgbClr val="E92B2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57141"/>
          </a:xfrm>
          <a:effectLst>
            <a:outerShdw blurRad="63500" dist="508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Рельєф Індії</a:t>
            </a: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30424" cy="1296144"/>
          </a:xfr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  </a:t>
            </a:r>
            <a:r>
              <a:rPr lang="uk-UA" sz="2200" dirty="0" smtClean="0"/>
              <a:t>3/4 території Індії – рівнини та плоскогір</a:t>
            </a:r>
            <a:r>
              <a:rPr lang="en-US" sz="2200" dirty="0" smtClean="0"/>
              <a:t>’</a:t>
            </a:r>
            <a:r>
              <a:rPr lang="uk-UA" sz="2200" dirty="0" smtClean="0"/>
              <a:t>я. </a:t>
            </a:r>
          </a:p>
          <a:p>
            <a:pPr marL="0" indent="0">
              <a:buNone/>
            </a:pPr>
            <a:r>
              <a:rPr lang="en-US" sz="2200" dirty="0" smtClean="0"/>
              <a:t>  </a:t>
            </a:r>
            <a:r>
              <a:rPr lang="uk-UA" sz="2200" dirty="0" smtClean="0"/>
              <a:t>Рельєф ділиться на три категорії: Гімалаї, Індо-Гангську рівнину, плоскогір</a:t>
            </a:r>
            <a:r>
              <a:rPr lang="en-US" sz="2200" dirty="0" smtClean="0"/>
              <a:t>’</a:t>
            </a:r>
            <a:r>
              <a:rPr lang="ru-RU" sz="2200" dirty="0" smtClean="0"/>
              <a:t>я</a:t>
            </a:r>
            <a:r>
              <a:rPr lang="uk-UA" sz="2200" dirty="0" smtClean="0"/>
              <a:t> Декан.</a:t>
            </a:r>
            <a:endParaRPr lang="uk-UA" sz="2200" dirty="0"/>
          </a:p>
        </p:txBody>
      </p:sp>
      <p:pic>
        <p:nvPicPr>
          <p:cNvPr id="3074" name="Picture 2" descr="E:\Маринына папка\ДПА\himalay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69530"/>
            <a:ext cx="4177896" cy="31193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Маринына папка\ДПА\Hampi_Fluss_Haupttemp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54" y="1869530"/>
            <a:ext cx="4475946" cy="3119315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Маринына папка\ДПА\indiagoru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41736"/>
            <a:ext cx="4321498" cy="3119315"/>
          </a:xfrm>
          <a:prstGeom prst="rect">
            <a:avLst/>
          </a:prstGeom>
          <a:noFill/>
          <a:effectLst>
            <a:outerShdw blurRad="292100" dist="139700" dir="5400000" algn="t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3"/>
            <a:ext cx="91440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200" dirty="0" smtClean="0">
                <a:solidFill>
                  <a:schemeClr val="bg1"/>
                </a:solidFill>
              </a:rPr>
              <a:t>Найвища точка – гора Чогорі на півночі, висота – 8611 м</a:t>
            </a:r>
            <a:endParaRPr lang="uk-UA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DD9"/>
            </a:gs>
            <a:gs pos="45000">
              <a:srgbClr val="FFBA5F"/>
            </a:gs>
            <a:gs pos="70000">
              <a:srgbClr val="FFC585"/>
            </a:gs>
            <a:gs pos="100000">
              <a:srgbClr val="E92B2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736"/>
          </a:xfrm>
          <a:effectLst>
            <a:outerShdw blurRad="63500" dist="508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Клімат Індії</a:t>
            </a: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/>
              <a:t> </a:t>
            </a:r>
            <a:r>
              <a:rPr lang="uk-UA" sz="2200" dirty="0" smtClean="0"/>
              <a:t> </a:t>
            </a:r>
            <a:r>
              <a:rPr lang="uk-UA" sz="2000" dirty="0" smtClean="0"/>
              <a:t>Індія розташована в субекваторіальному кліматичному поясі.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7504" y="1484784"/>
            <a:ext cx="3888432" cy="41044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200" dirty="0" smtClean="0"/>
              <a:t>  </a:t>
            </a:r>
            <a:r>
              <a:rPr lang="uk-UA" sz="2000" dirty="0"/>
              <a:t>Спостерігаються 3 сезони</a:t>
            </a:r>
            <a:r>
              <a:rPr lang="uk-UA" sz="2000" dirty="0" smtClean="0"/>
              <a:t>:</a:t>
            </a:r>
          </a:p>
          <a:p>
            <a:pPr marL="0" indent="0">
              <a:buNone/>
            </a:pPr>
            <a:endParaRPr lang="uk-UA" sz="2000" dirty="0"/>
          </a:p>
          <a:p>
            <a:pPr>
              <a:buFont typeface="Wingdings" pitchFamily="2" charset="2"/>
              <a:buChar char="§"/>
            </a:pPr>
            <a:r>
              <a:rPr lang="uk-UA" sz="2000" dirty="0"/>
              <a:t>Сухий прохолодний –</a:t>
            </a:r>
            <a:endParaRPr lang="en-US" sz="2000" dirty="0"/>
          </a:p>
          <a:p>
            <a:pPr marL="0" indent="0">
              <a:buNone/>
            </a:pPr>
            <a:r>
              <a:rPr lang="uk-UA" sz="2000" dirty="0"/>
              <a:t>+12°…+25</a:t>
            </a:r>
            <a:r>
              <a:rPr lang="uk-UA" sz="2000" dirty="0" smtClean="0"/>
              <a:t>°</a:t>
            </a:r>
          </a:p>
          <a:p>
            <a:pPr marL="0" indent="0">
              <a:buNone/>
            </a:pPr>
            <a:endParaRPr lang="uk-UA" sz="2000" dirty="0"/>
          </a:p>
          <a:p>
            <a:pPr>
              <a:buFont typeface="Wingdings" pitchFamily="2" charset="2"/>
              <a:buChar char="§"/>
            </a:pPr>
            <a:r>
              <a:rPr lang="uk-UA" sz="2000" dirty="0"/>
              <a:t>Сухий жаркий –</a:t>
            </a:r>
            <a:r>
              <a:rPr lang="en-US" sz="2000" dirty="0"/>
              <a:t> </a:t>
            </a:r>
            <a:r>
              <a:rPr lang="ru-RU" sz="2000" dirty="0"/>
              <a:t>+35</a:t>
            </a:r>
            <a:r>
              <a:rPr lang="uk-UA" sz="2000" dirty="0"/>
              <a:t>°…+40</a:t>
            </a:r>
            <a:r>
              <a:rPr lang="uk-UA" sz="2000" dirty="0" smtClean="0"/>
              <a:t>°</a:t>
            </a:r>
          </a:p>
          <a:p>
            <a:pPr>
              <a:buFont typeface="Wingdings" pitchFamily="2" charset="2"/>
              <a:buChar char="§"/>
            </a:pPr>
            <a:endParaRPr lang="uk-UA" sz="2000" dirty="0"/>
          </a:p>
          <a:p>
            <a:pPr>
              <a:buFont typeface="Wingdings" pitchFamily="2" charset="2"/>
              <a:buChar char="§"/>
            </a:pPr>
            <a:r>
              <a:rPr lang="uk-UA" sz="2000" dirty="0"/>
              <a:t>Вологий жаркий –</a:t>
            </a:r>
            <a:r>
              <a:rPr lang="uk-UA" sz="2000" dirty="0" smtClean="0"/>
              <a:t> </a:t>
            </a:r>
            <a:r>
              <a:rPr lang="en-US" sz="2000" dirty="0" smtClean="0"/>
              <a:t>+</a:t>
            </a:r>
            <a:r>
              <a:rPr lang="uk-UA" sz="2000" dirty="0"/>
              <a:t>25°…+30</a:t>
            </a:r>
            <a:r>
              <a:rPr lang="uk-UA" sz="2000" dirty="0" smtClean="0"/>
              <a:t>°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 marL="0" indent="0">
              <a:buNone/>
            </a:pPr>
            <a:r>
              <a:rPr lang="uk-UA" sz="2000" dirty="0"/>
              <a:t>  Опади сягають до 2000 мм на </a:t>
            </a:r>
            <a:r>
              <a:rPr lang="uk-UA" sz="2000" dirty="0" smtClean="0"/>
              <a:t>рік.</a:t>
            </a:r>
            <a:endParaRPr lang="uk-UA" sz="2000" dirty="0"/>
          </a:p>
        </p:txBody>
      </p:sp>
      <p:pic>
        <p:nvPicPr>
          <p:cNvPr id="2051" name="Picture 3" descr="E:\Маринына папка\ДПА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5151308" cy="5112568"/>
          </a:xfrm>
          <a:prstGeom prst="rect">
            <a:avLst/>
          </a:prstGeom>
          <a:noFill/>
          <a:effectLst>
            <a:outerShdw blurRad="1905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DD9"/>
            </a:gs>
            <a:gs pos="45000">
              <a:srgbClr val="FFBA5F"/>
            </a:gs>
            <a:gs pos="70000">
              <a:srgbClr val="FFC585"/>
            </a:gs>
            <a:gs pos="100000">
              <a:srgbClr val="E92B2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2520280"/>
          </a:xfrm>
          <a:noFill/>
          <a:effectLst/>
        </p:spPr>
        <p:txBody>
          <a:bodyPr/>
          <a:lstStyle/>
          <a:p>
            <a:pPr marL="0" indent="0" algn="ctr">
              <a:buNone/>
            </a:pPr>
            <a:r>
              <a:rPr lang="uk-UA" sz="2400" b="1" u="sng" dirty="0" smtClean="0">
                <a:solidFill>
                  <a:schemeClr val="accent1">
                    <a:lumMod val="75000"/>
                  </a:schemeClr>
                </a:solidFill>
              </a:rPr>
              <a:t>Мінеральні ресурси</a:t>
            </a:r>
          </a:p>
          <a:p>
            <a:pPr marL="0" indent="0" algn="ctr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2200" dirty="0" smtClean="0"/>
              <a:t>  </a:t>
            </a:r>
            <a:r>
              <a:rPr lang="ru-RU" sz="2000" b="1" dirty="0" smtClean="0"/>
              <a:t>Паливні:</a:t>
            </a:r>
            <a:r>
              <a:rPr lang="ru-RU" sz="2000" dirty="0" smtClean="0"/>
              <a:t> кам</a:t>
            </a:r>
            <a:r>
              <a:rPr lang="en-US" sz="2000" dirty="0" smtClean="0"/>
              <a:t>’</a:t>
            </a:r>
            <a:r>
              <a:rPr lang="uk-UA" sz="2000" dirty="0" smtClean="0"/>
              <a:t>яне вугілля (штат Біхар), нафта та газ.</a:t>
            </a:r>
          </a:p>
          <a:p>
            <a:pPr marL="0" indent="0">
              <a:buNone/>
            </a:pPr>
            <a:r>
              <a:rPr lang="uk-UA" sz="2000" dirty="0" smtClean="0"/>
              <a:t>  </a:t>
            </a:r>
            <a:r>
              <a:rPr lang="uk-UA" sz="2000" b="1" dirty="0" smtClean="0"/>
              <a:t>Рудні:</a:t>
            </a:r>
            <a:r>
              <a:rPr lang="uk-UA" sz="2000" dirty="0" smtClean="0"/>
              <a:t> залізна руда (басейн Сінгбхум), марганцева руда, хромові руди, алюмінієві руди, мідні та поліметалеві руди.</a:t>
            </a:r>
            <a:br>
              <a:rPr lang="uk-UA" sz="2000" dirty="0" smtClean="0"/>
            </a:br>
            <a:r>
              <a:rPr lang="uk-UA" sz="2000" dirty="0" smtClean="0"/>
              <a:t>  </a:t>
            </a:r>
            <a:r>
              <a:rPr lang="uk-UA" sz="2000" b="1" dirty="0" smtClean="0"/>
              <a:t>Нерудні:</a:t>
            </a:r>
            <a:r>
              <a:rPr lang="uk-UA" sz="2000" dirty="0" smtClean="0"/>
              <a:t> слюда, графіт, кам</a:t>
            </a:r>
            <a:r>
              <a:rPr lang="en-US" sz="2000" dirty="0" smtClean="0"/>
              <a:t>’</a:t>
            </a:r>
            <a:r>
              <a:rPr lang="uk-UA" sz="2000" dirty="0" smtClean="0"/>
              <a:t>яна сіль, алмази.</a:t>
            </a:r>
            <a:endParaRPr lang="uk-UA" sz="2000" dirty="0"/>
          </a:p>
        </p:txBody>
      </p:sp>
      <p:pic>
        <p:nvPicPr>
          <p:cNvPr id="1026" name="Picture 2" descr="E:\Маринына папка\ДПА\moiu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54" y="2831207"/>
            <a:ext cx="5760640" cy="38852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effectLst>
            <a:outerShdw blurRad="63500" dist="508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Природні ресурси Індії</a:t>
            </a: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DD9"/>
            </a:gs>
            <a:gs pos="45000">
              <a:srgbClr val="FFBA5F"/>
            </a:gs>
            <a:gs pos="70000">
              <a:srgbClr val="FFC585"/>
            </a:gs>
            <a:gs pos="100000">
              <a:srgbClr val="E92B2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u="sng" dirty="0" smtClean="0">
                <a:solidFill>
                  <a:schemeClr val="accent1">
                    <a:lumMod val="75000"/>
                  </a:schemeClr>
                </a:solidFill>
              </a:rPr>
              <a:t>Водні ресурси</a:t>
            </a:r>
          </a:p>
          <a:p>
            <a:pPr marL="0" indent="0">
              <a:buNone/>
            </a:pPr>
            <a:r>
              <a:rPr lang="en-US" sz="2200" dirty="0" smtClean="0"/>
              <a:t>  </a:t>
            </a:r>
            <a:endParaRPr lang="uk-UA" sz="2200" dirty="0" smtClean="0"/>
          </a:p>
          <a:p>
            <a:pPr marL="0" indent="0">
              <a:buNone/>
            </a:pPr>
            <a:r>
              <a:rPr lang="uk-UA" sz="2200" dirty="0" smtClean="0"/>
              <a:t>  </a:t>
            </a:r>
            <a:r>
              <a:rPr lang="uk-UA" sz="2000" dirty="0" smtClean="0"/>
              <a:t>Живлення індійських річок: снігово-льодовикові, дощові.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uk-UA" sz="2000" dirty="0" smtClean="0"/>
              <a:t>Найбільші ріки: Ганг, Інд, Брахмапутра та інші. Озера утворені в гірських районах. Найбільше озеро – Вулар.</a:t>
            </a:r>
          </a:p>
        </p:txBody>
      </p:sp>
      <p:pic>
        <p:nvPicPr>
          <p:cNvPr id="1027" name="Picture 3" descr="E:\Маринына папка\ДПА\Без 1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50468"/>
            <a:ext cx="7848872" cy="3924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DD9"/>
            </a:gs>
            <a:gs pos="45000">
              <a:srgbClr val="FFBA5F"/>
            </a:gs>
            <a:gs pos="70000">
              <a:srgbClr val="FFC585"/>
            </a:gs>
            <a:gs pos="100000">
              <a:srgbClr val="E92B2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u="sng" dirty="0">
                <a:solidFill>
                  <a:schemeClr val="accent1">
                    <a:lumMod val="75000"/>
                  </a:schemeClr>
                </a:solidFill>
              </a:rPr>
              <a:t>Ґ</a:t>
            </a:r>
            <a:r>
              <a:rPr lang="uk-UA" sz="2400" b="1" u="sng" dirty="0" smtClean="0">
                <a:solidFill>
                  <a:schemeClr val="accent1">
                    <a:lumMod val="75000"/>
                  </a:schemeClr>
                </a:solidFill>
              </a:rPr>
              <a:t>рунтові ресурси</a:t>
            </a:r>
          </a:p>
          <a:p>
            <a:pPr marL="0" indent="0" algn="ctr">
              <a:buNone/>
            </a:pPr>
            <a:endParaRPr lang="uk-UA" sz="2200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504" y="4869160"/>
            <a:ext cx="8928992" cy="18002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200" dirty="0" smtClean="0"/>
              <a:t>  Ґрунти в Індії бувають:</a:t>
            </a:r>
          </a:p>
          <a:p>
            <a:pPr marL="0" indent="0">
              <a:buNone/>
            </a:pPr>
            <a:r>
              <a:rPr lang="uk-UA" sz="2200" dirty="0" smtClean="0"/>
              <a:t> </a:t>
            </a:r>
            <a:r>
              <a:rPr lang="uk-UA" sz="2200" b="1" dirty="0" smtClean="0"/>
              <a:t>Алювіальні </a:t>
            </a:r>
            <a:r>
              <a:rPr lang="uk-UA" sz="2200" dirty="0"/>
              <a:t>(</a:t>
            </a:r>
            <a:r>
              <a:rPr lang="uk-UA" sz="2200" dirty="0" smtClean="0"/>
              <a:t>Індо-Гангська </a:t>
            </a:r>
            <a:r>
              <a:rPr lang="uk-UA" sz="2200" dirty="0"/>
              <a:t>низовина)</a:t>
            </a:r>
            <a:r>
              <a:rPr lang="en-US" sz="2200" dirty="0" smtClean="0"/>
              <a:t>;</a:t>
            </a:r>
            <a:r>
              <a:rPr lang="uk-UA" sz="2200" dirty="0"/>
              <a:t> </a:t>
            </a:r>
            <a:r>
              <a:rPr lang="uk-UA" sz="2200" b="1" dirty="0" smtClean="0"/>
              <a:t>Чорні </a:t>
            </a:r>
            <a:r>
              <a:rPr lang="uk-UA" sz="2200" b="1" dirty="0"/>
              <a:t>тропічні </a:t>
            </a:r>
            <a:r>
              <a:rPr lang="uk-UA" sz="2200" dirty="0"/>
              <a:t>(плоскогір</a:t>
            </a:r>
            <a:r>
              <a:rPr lang="en-US" sz="2200" dirty="0"/>
              <a:t>’</a:t>
            </a:r>
            <a:r>
              <a:rPr lang="ru-RU" sz="2200" dirty="0"/>
              <a:t>я </a:t>
            </a:r>
            <a:r>
              <a:rPr lang="ru-RU" sz="2200" dirty="0" smtClean="0"/>
              <a:t>Декан</a:t>
            </a:r>
            <a:r>
              <a:rPr lang="ru-RU" sz="2200" dirty="0"/>
              <a:t>)</a:t>
            </a:r>
            <a:r>
              <a:rPr lang="en-US" sz="2200" dirty="0" smtClean="0"/>
              <a:t>;</a:t>
            </a:r>
            <a:r>
              <a:rPr lang="ru-RU" sz="2200" dirty="0"/>
              <a:t> </a:t>
            </a:r>
            <a:r>
              <a:rPr lang="ru-RU" sz="2200" b="1" dirty="0" smtClean="0"/>
              <a:t>Червоноземи</a:t>
            </a:r>
            <a:r>
              <a:rPr lang="en-US" sz="2200" dirty="0" smtClean="0"/>
              <a:t>;</a:t>
            </a:r>
            <a:r>
              <a:rPr lang="ru-RU" sz="2200" dirty="0"/>
              <a:t> </a:t>
            </a:r>
            <a:r>
              <a:rPr lang="ru-RU" sz="2200" b="1" dirty="0" smtClean="0"/>
              <a:t>Жовтоземи</a:t>
            </a:r>
            <a:r>
              <a:rPr lang="ru-RU" sz="2200" dirty="0" smtClean="0"/>
              <a:t>.</a:t>
            </a:r>
            <a:endParaRPr lang="uk-UA" sz="2200" dirty="0"/>
          </a:p>
          <a:p>
            <a:pPr marL="0" indent="0">
              <a:buFont typeface="Arial" pitchFamily="34" charset="0"/>
              <a:buNone/>
            </a:pPr>
            <a:r>
              <a:rPr lang="uk-UA" sz="2200" dirty="0" smtClean="0"/>
              <a:t> </a:t>
            </a:r>
          </a:p>
        </p:txBody>
      </p:sp>
      <p:pic>
        <p:nvPicPr>
          <p:cNvPr id="2050" name="Picture 2" descr="E:\Маринына папка\ДПА\2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07" y="836712"/>
            <a:ext cx="7424786" cy="3712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1802</TotalTime>
  <Words>557</Words>
  <Application>Microsoft Office PowerPoint</Application>
  <PresentationFormat>Экран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Респу́бліка І́ндія</vt:lpstr>
      <vt:lpstr>Презентация PowerPoint</vt:lpstr>
      <vt:lpstr>Географічне положення країни</vt:lpstr>
      <vt:lpstr>Рельєф Індії</vt:lpstr>
      <vt:lpstr>Презентация PowerPoint</vt:lpstr>
      <vt:lpstr>Клімат Індії</vt:lpstr>
      <vt:lpstr>Природні ресурси Індії</vt:lpstr>
      <vt:lpstr>Презентация PowerPoint</vt:lpstr>
      <vt:lpstr>Презентация PowerPoint</vt:lpstr>
      <vt:lpstr>Презентация PowerPoint</vt:lpstr>
      <vt:lpstr>Населення Індії</vt:lpstr>
      <vt:lpstr>Презентация PowerPoint</vt:lpstr>
      <vt:lpstr>Господарство Індії</vt:lpstr>
      <vt:lpstr>Транспорт Індії</vt:lpstr>
      <vt:lpstr>Видатні пам’ятки Індії</vt:lpstr>
      <vt:lpstr>Тадж-Махал</vt:lpstr>
      <vt:lpstr>Хармандир-Сахіб</vt:lpstr>
      <vt:lpstr>Національний парк Канха</vt:lpstr>
      <vt:lpstr>Пляж Палолем</vt:lpstr>
      <vt:lpstr>Місто Варанасі</vt:lpstr>
      <vt:lpstr>Боллівуд: пісні і танці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Республіка Індія або Індія, Бгарат</dc:title>
  <dc:creator>echelonka97</dc:creator>
  <cp:lastModifiedBy>echelonka97</cp:lastModifiedBy>
  <cp:revision>145</cp:revision>
  <dcterms:created xsi:type="dcterms:W3CDTF">2013-01-07T12:28:23Z</dcterms:created>
  <dcterms:modified xsi:type="dcterms:W3CDTF">2013-04-03T19:44:02Z</dcterms:modified>
</cp:coreProperties>
</file>