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3F3F3"/>
    <a:srgbClr val="80BBF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ln w="66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Велика </a:t>
            </a:r>
            <a:r>
              <a:rPr lang="ru-RU" b="1" i="1" dirty="0" err="1" smtClean="0">
                <a:ln w="66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Британія</a:t>
            </a:r>
            <a:endParaRPr lang="ru-RU" b="1" i="1" dirty="0">
              <a:ln w="66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b="1" i="1" dirty="0" smtClean="0">
                <a:latin typeface="Comic Sans MS" panose="030F0702030302020204" pitchFamily="66" charset="0"/>
              </a:rPr>
              <a:t>Підготувала </a:t>
            </a:r>
          </a:p>
          <a:p>
            <a:r>
              <a:rPr lang="uk-UA" b="1" i="1" dirty="0">
                <a:latin typeface="Comic Sans MS" panose="030F0702030302020204" pitchFamily="66" charset="0"/>
              </a:rPr>
              <a:t>У</a:t>
            </a:r>
            <a:r>
              <a:rPr lang="uk-UA" b="1" i="1" dirty="0" smtClean="0">
                <a:latin typeface="Comic Sans MS" panose="030F0702030302020204" pitchFamily="66" charset="0"/>
              </a:rPr>
              <a:t>чениця 10-Бкласу</a:t>
            </a:r>
          </a:p>
          <a:p>
            <a:r>
              <a:rPr lang="uk-UA" b="1" i="1" dirty="0" smtClean="0">
                <a:latin typeface="Comic Sans MS" panose="030F0702030302020204" pitchFamily="66" charset="0"/>
              </a:rPr>
              <a:t>МЗОШ №46</a:t>
            </a:r>
          </a:p>
          <a:p>
            <a:r>
              <a:rPr lang="uk-UA" b="1" i="1" dirty="0" err="1" smtClean="0">
                <a:latin typeface="Comic Sans MS" panose="030F0702030302020204" pitchFamily="66" charset="0"/>
              </a:rPr>
              <a:t>Камінська</a:t>
            </a:r>
            <a:r>
              <a:rPr lang="uk-UA" b="1" i="1" dirty="0" smtClean="0">
                <a:latin typeface="Comic Sans MS" panose="030F0702030302020204" pitchFamily="66" charset="0"/>
              </a:rPr>
              <a:t> Сніжана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511015"/>
              </p:ext>
            </p:extLst>
          </p:nvPr>
        </p:nvGraphicFramePr>
        <p:xfrm>
          <a:off x="922868" y="677338"/>
          <a:ext cx="10397064" cy="5719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599"/>
                <a:gridCol w="4543777"/>
                <a:gridCol w="3465688"/>
              </a:tblGrid>
              <a:tr h="595030">
                <a:tc rowSpan="2"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Хімічна промисловість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Пластмаси+, СВ+, ліки+, парфуми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Великий Лондон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Мінеральні добрива, сода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Йоркшир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688">
                <a:tc rowSpan="4"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Текстильна промисловість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Вовняні тканини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Йоркшир</a:t>
                      </a:r>
                      <a:endParaRPr lang="ru-RU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Бавовняні тканини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Ланкшир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Лляні тканини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Ольстер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Трикотаж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Мідленд 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6698">
                <a:tc rowSpan="3"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С/Г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Молочне скотарство,</a:t>
                      </a:r>
                      <a:r>
                        <a:rPr lang="uk-UA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i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свинрство</a:t>
                      </a:r>
                      <a:r>
                        <a:rPr lang="uk-UA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птахівництво (ячмінь, овес, пшениця), цукрові буряки, кормові, сади, квіти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і </a:t>
                      </a:r>
                      <a:r>
                        <a:rPr lang="uk-UA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</a:t>
                      </a:r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.-</a:t>
                      </a:r>
                      <a:r>
                        <a:rPr lang="uk-UA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uk-UA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Англії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Вівчарство,</a:t>
                      </a:r>
                      <a:r>
                        <a:rPr lang="uk-UA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м'ясне скотарство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Шотландія, Уельс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Картоплярство, скотарство 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Ольстер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8666" y="101600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1951">
            <a:off x="618430" y="4665135"/>
            <a:ext cx="2601904" cy="1801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45">
            <a:off x="9885293" y="4433379"/>
            <a:ext cx="2156306" cy="144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786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875315" y="2438401"/>
            <a:ext cx="4223657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02629" y="3059668"/>
            <a:ext cx="320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  <a:endParaRPr lang="ru-RU" sz="4000" b="1" i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8960" y="2329543"/>
            <a:ext cx="461665" cy="23513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Внутрішній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3662" y="2492679"/>
            <a:ext cx="461665" cy="184186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Зовнішній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687" y="2497033"/>
            <a:ext cx="2351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Автомобільний транспорт</a:t>
            </a:r>
          </a:p>
          <a:p>
            <a:pPr marL="342900" indent="-342900">
              <a:buFont typeface="+mj-lt"/>
              <a:buAutoNum type="alphaLcParenR"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Залізничний транспорт </a:t>
            </a:r>
            <a:r>
              <a:rPr lang="uk-UA" i="1" dirty="0" smtClean="0"/>
              <a:t>(</a:t>
            </a:r>
            <a:r>
              <a:rPr lang="uk-UA" i="1" dirty="0"/>
              <a:t>Л</a:t>
            </a:r>
            <a:r>
              <a:rPr lang="uk-UA" i="1" dirty="0" smtClean="0"/>
              <a:t>ондон Глазго)</a:t>
            </a:r>
          </a:p>
          <a:p>
            <a:pPr marL="342900" indent="-342900">
              <a:buFont typeface="+mj-lt"/>
              <a:buAutoNum type="alphaLcParenR"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Морський транспорт </a:t>
            </a:r>
            <a:r>
              <a:rPr lang="uk-UA" i="1" dirty="0" smtClean="0"/>
              <a:t>(м., р.)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65623" y="2492680"/>
            <a:ext cx="2525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Морський транспорт </a:t>
            </a:r>
            <a:r>
              <a:rPr lang="uk-UA" i="1" dirty="0" smtClean="0"/>
              <a:t>(Лондон, Ліверпуль)</a:t>
            </a:r>
          </a:p>
          <a:p>
            <a:endParaRPr lang="uk-UA" i="1" dirty="0" smtClean="0"/>
          </a:p>
          <a:p>
            <a:pPr marL="342900" indent="-342900">
              <a:buFont typeface="+mj-lt"/>
              <a:buAutoNum type="alphaLcParenR" startAt="2"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Повітряний транспорт </a:t>
            </a:r>
            <a:r>
              <a:rPr lang="uk-UA" i="1" dirty="0" smtClean="0"/>
              <a:t>(Лондон (</a:t>
            </a:r>
            <a:r>
              <a:rPr lang="uk-UA" i="1" dirty="0" err="1" smtClean="0"/>
              <a:t>Хітроу</a:t>
            </a:r>
            <a:r>
              <a:rPr lang="uk-UA" i="1" dirty="0" smtClean="0"/>
              <a:t>, </a:t>
            </a:r>
            <a:r>
              <a:rPr lang="uk-UA" i="1" dirty="0" err="1" smtClean="0"/>
              <a:t>гетвік</a:t>
            </a:r>
            <a:r>
              <a:rPr lang="uk-UA" i="1" dirty="0" smtClean="0"/>
              <a:t> – 68 млн </a:t>
            </a:r>
            <a:r>
              <a:rPr lang="uk-UA" i="1" dirty="0" err="1" smtClean="0"/>
              <a:t>чол</a:t>
            </a:r>
            <a:r>
              <a:rPr lang="uk-UA" i="1" dirty="0" smtClean="0"/>
              <a:t>.), </a:t>
            </a:r>
            <a:r>
              <a:rPr lang="uk-UA" i="1" dirty="0" err="1" smtClean="0"/>
              <a:t>глазго</a:t>
            </a:r>
            <a:r>
              <a:rPr lang="uk-UA" i="1" dirty="0" smtClean="0"/>
              <a:t>, Манчестер, </a:t>
            </a:r>
            <a:r>
              <a:rPr lang="uk-UA" i="1" dirty="0" err="1" smtClean="0"/>
              <a:t>Лутон</a:t>
            </a:r>
            <a:r>
              <a:rPr lang="uk-UA" i="1" dirty="0" smtClean="0"/>
              <a:t>)</a:t>
            </a:r>
          </a:p>
          <a:p>
            <a:pPr marL="342900" indent="-342900">
              <a:buFont typeface="+mj-lt"/>
              <a:buAutoNum type="alphaLcParenR" startAt="2"/>
            </a:pPr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570625" y="3429000"/>
            <a:ext cx="30469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098972" y="3429000"/>
            <a:ext cx="30469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629989" y="2882537"/>
            <a:ext cx="644435" cy="14665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438400" y="3424647"/>
            <a:ext cx="761946" cy="435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690949" y="3897087"/>
            <a:ext cx="509397" cy="30044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760933" y="2804160"/>
            <a:ext cx="452736" cy="25550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8712982" y="3548744"/>
            <a:ext cx="500687" cy="12627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809">
            <a:off x="225319" y="4912872"/>
            <a:ext cx="2858222" cy="2035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5534">
            <a:off x="9944594" y="5159744"/>
            <a:ext cx="2264190" cy="1698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33">
            <a:off x="9325534" y="541052"/>
            <a:ext cx="2619743" cy="1740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506">
            <a:off x="174244" y="412475"/>
            <a:ext cx="2784196" cy="1856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15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87166"/>
              </p:ext>
            </p:extLst>
          </p:nvPr>
        </p:nvGraphicFramePr>
        <p:xfrm>
          <a:off x="1113574" y="1321805"/>
          <a:ext cx="9813958" cy="43254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6979"/>
                <a:gridCol w="4906979"/>
              </a:tblGrid>
              <a:tr h="1086417">
                <a:tc gridSpan="2">
                  <a:txBody>
                    <a:bodyPr/>
                    <a:lstStyle/>
                    <a:p>
                      <a:pPr algn="ctr"/>
                      <a:r>
                        <a:rPr lang="uk-UA" sz="4800" b="1" i="1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solidFill>
                            <a:srgbClr val="33C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Зовнішня торгівля</a:t>
                      </a:r>
                      <a:endParaRPr lang="ru-RU" sz="4800" b="1" i="1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solidFill>
                          <a:srgbClr val="33CC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590">
                <a:tc>
                  <a:txBody>
                    <a:bodyPr/>
                    <a:lstStyle/>
                    <a:p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Експорт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Імпорт</a:t>
                      </a:r>
                      <a:endParaRPr lang="ru-RU" sz="24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467">
                <a:tc>
                  <a:txBody>
                    <a:bodyPr/>
                    <a:lstStyle/>
                    <a:p>
                      <a:pPr algn="ctr"/>
                      <a:r>
                        <a:rPr lang="uk-UA" sz="20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Нафта, рідкісні кольорові метали, машини и(верстати, літаки, автомобілі, ракети, електроніка), пластмаси, ліки…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Мінеральна сировина;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Натуральний каучуку;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Продовольчі товари;</a:t>
                      </a:r>
                      <a:endParaRPr lang="ru-RU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243">
            <a:off x="-6078" y="608568"/>
            <a:ext cx="2998727" cy="160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7909">
            <a:off x="8355924" y="3937034"/>
            <a:ext cx="3332612" cy="2116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707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275035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r>
              <a:rPr lang="ru-RU" b="1" i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b="1" i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i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05075"/>
              </p:ext>
            </p:extLst>
          </p:nvPr>
        </p:nvGraphicFramePr>
        <p:xfrm>
          <a:off x="1065402" y="2567031"/>
          <a:ext cx="10327528" cy="307848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5163764"/>
                <a:gridCol w="5163764"/>
              </a:tblGrid>
              <a:tr h="59561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 smtClean="0">
                          <a:solidFill>
                            <a:schemeClr val="tx1"/>
                          </a:solidFill>
                        </a:rPr>
                        <a:t>S = 244</a:t>
                      </a:r>
                      <a:r>
                        <a:rPr lang="uk-UA" sz="2000" i="0" dirty="0" smtClean="0">
                          <a:solidFill>
                            <a:schemeClr val="tx1"/>
                          </a:solidFill>
                        </a:rPr>
                        <a:t>, 4 тис. км </a:t>
                      </a:r>
                      <a:r>
                        <a:rPr lang="uk-UA" sz="2000" i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uk-UA" sz="2000" i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uk-UA" sz="2000" i="0" dirty="0" smtClean="0">
                          <a:solidFill>
                            <a:schemeClr val="tx1"/>
                          </a:solidFill>
                          <a:sym typeface="Webdings" panose="05030102010509060703" pitchFamily="18" charset="2"/>
                        </a:rPr>
                        <a:t>= 62 млн чоловік</a:t>
                      </a:r>
                      <a:endParaRPr lang="ru-RU" sz="20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196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Столиця - Лондон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1961"/>
                      </a:schemeClr>
                    </a:solidFill>
                  </a:tcPr>
                </a:tc>
              </a:tr>
              <a:tr h="2299586">
                <a:tc gridSpan="2">
                  <a:txBody>
                    <a:bodyPr/>
                    <a:lstStyle/>
                    <a:p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Держаний лад: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конституційна монархія (королівство), унітарна держава</a:t>
                      </a:r>
                    </a:p>
                    <a:p>
                      <a:r>
                        <a:rPr lang="uk-UA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Склад території: 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адміністративні одиниці у складі 4-х історичних областей;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Англія → 45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графств+Великий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Лондон;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Уельс → графств;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Шотландія → 9 районів + острівна територія;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Ольстер (Північна Ірландія) → 26 округів;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острівні території: о. Мен, Нормандські о-ви;</a:t>
                      </a:r>
                    </a:p>
                    <a:p>
                      <a:pPr marL="0" indent="0">
                        <a:buClr>
                          <a:schemeClr val="tx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Володіння: 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територій (Гібралтар, о-в. Святої Єлени, Фолклендські о-</a:t>
                      </a: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Бермудські о-ви, Англія)</a:t>
                      </a:r>
                      <a:r>
                        <a:rPr lang="uk-UA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Clr>
                          <a:schemeClr val="tx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Грошова одиниця: </a:t>
                      </a:r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фунт</a:t>
                      </a:r>
                      <a:r>
                        <a:rPr lang="uk-UA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стерлінгів ≈ 100 пенсів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196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61961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1" y="658650"/>
            <a:ext cx="2860646" cy="1744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02" y="658650"/>
            <a:ext cx="2580011" cy="1744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03" y="4571998"/>
            <a:ext cx="1829390" cy="1752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48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31798"/>
            <a:ext cx="9601196" cy="1303867"/>
          </a:xfrm>
        </p:spPr>
        <p:txBody>
          <a:bodyPr/>
          <a:lstStyle/>
          <a:p>
            <a:r>
              <a:rPr lang="uk-UA" b="1" i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Економіко – географічне положення</a:t>
            </a:r>
            <a:endParaRPr lang="ru-RU" b="1" i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446827"/>
            <a:ext cx="7510848" cy="3429041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Острівне положення;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uk-UA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Ольстерська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проблема;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Сусіди – партнери по НАТО чи нейтральні (</a:t>
            </a:r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Швеція, Ірландія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Держава на перетині транзитних морських шляхів (порт </a:t>
            </a:r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Лондон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Сусідство з високорозвиненими країнами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60" y="2446827"/>
            <a:ext cx="3037960" cy="3539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711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96778"/>
            <a:ext cx="9601196" cy="1136822"/>
          </a:xfrm>
        </p:spPr>
        <p:txBody>
          <a:bodyPr/>
          <a:lstStyle/>
          <a:p>
            <a:r>
              <a:rPr lang="uk-UA" b="1" i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території</a:t>
            </a:r>
            <a:endParaRPr lang="ru-RU" b="1" i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9852" y="2466829"/>
            <a:ext cx="6192794" cy="3453944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</a:pPr>
            <a:r>
              <a:rPr lang="uk-UA" dirty="0" smtClean="0"/>
              <a:t>ІІІ-ІІ ст. до н.е. – іберійці;</a:t>
            </a:r>
          </a:p>
          <a:p>
            <a:pPr>
              <a:buClr>
                <a:schemeClr val="tx1"/>
              </a:buClr>
            </a:pPr>
            <a:r>
              <a:rPr lang="uk-UA" dirty="0" smtClean="0"/>
              <a:t>І тис. до н.е. – кельти (бритти, </a:t>
            </a:r>
            <a:r>
              <a:rPr lang="uk-UA" dirty="0" err="1" smtClean="0"/>
              <a:t>гели</a:t>
            </a:r>
            <a:r>
              <a:rPr lang="uk-UA" dirty="0" smtClean="0"/>
              <a:t>)</a:t>
            </a:r>
          </a:p>
          <a:p>
            <a:pPr>
              <a:buClr>
                <a:schemeClr val="tx1"/>
              </a:buClr>
            </a:pPr>
            <a:r>
              <a:rPr lang="uk-UA" dirty="0" smtClean="0"/>
              <a:t>І</a:t>
            </a:r>
            <a:r>
              <a:rPr lang="en-US" dirty="0" smtClean="0"/>
              <a:t>-V </a:t>
            </a:r>
            <a:r>
              <a:rPr lang="uk-UA" dirty="0" smtClean="0"/>
              <a:t>ст. н.е. – римляни;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V</a:t>
            </a:r>
            <a:r>
              <a:rPr lang="uk-UA" dirty="0" smtClean="0"/>
              <a:t> ст. – англосакси (</a:t>
            </a:r>
            <a:r>
              <a:rPr lang="en-US" dirty="0" smtClean="0"/>
              <a:t>V</a:t>
            </a:r>
            <a:r>
              <a:rPr lang="uk-UA" dirty="0" smtClean="0"/>
              <a:t>ІІ ст. – Англія)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X</a:t>
            </a:r>
            <a:r>
              <a:rPr lang="uk-UA" dirty="0" smtClean="0"/>
              <a:t>І ст. – нормани 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X</a:t>
            </a:r>
            <a:r>
              <a:rPr lang="uk-UA" dirty="0" smtClean="0"/>
              <a:t>ІІІ ст. – приєднання Уельсу;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XV</a:t>
            </a:r>
            <a:r>
              <a:rPr lang="uk-UA" dirty="0" smtClean="0"/>
              <a:t>ІІ ст. – приєднання Ірландії (1921 р. – поділ Ірландії);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XV</a:t>
            </a:r>
            <a:r>
              <a:rPr lang="uk-UA" dirty="0" smtClean="0"/>
              <a:t>ІІІ ст. – приєднання Шотландії;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uk-UA" dirty="0" smtClean="0"/>
              <a:t>З 1921 р. – в сучасних межах, сучасна назва</a:t>
            </a:r>
            <a:endParaRPr lang="ru-RU" dirty="0"/>
          </a:p>
          <a:p>
            <a:pPr>
              <a:buClr>
                <a:schemeClr val="tx1"/>
              </a:buClr>
            </a:pP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371071" y="2656301"/>
            <a:ext cx="469556" cy="238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371071" y="2986616"/>
            <a:ext cx="535459" cy="8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66952" y="3093707"/>
            <a:ext cx="539578" cy="566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77698" y="2466829"/>
            <a:ext cx="102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Ірландці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6530" y="2756612"/>
            <a:ext cx="1046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Валійці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77698" y="3509317"/>
            <a:ext cx="127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Шотландці</a:t>
            </a:r>
            <a:endParaRPr lang="uk-U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Англійці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366952" y="3699061"/>
            <a:ext cx="510746" cy="44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472249" y="4061254"/>
            <a:ext cx="2368378" cy="86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342239" y="3798185"/>
            <a:ext cx="535459" cy="224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2393" flipH="1">
            <a:off x="10025327" y="1656006"/>
            <a:ext cx="1454592" cy="25397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136" flipH="1">
            <a:off x="8204545" y="1944072"/>
            <a:ext cx="1663355" cy="16633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803" flipH="1">
            <a:off x="7601107" y="2730407"/>
            <a:ext cx="1459194" cy="27551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423" flipH="1">
            <a:off x="8659665" y="3756420"/>
            <a:ext cx="1996026" cy="15968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9786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82173"/>
              </p:ext>
            </p:extLst>
          </p:nvPr>
        </p:nvGraphicFramePr>
        <p:xfrm>
          <a:off x="1054442" y="1235674"/>
          <a:ext cx="10231396" cy="44239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5698"/>
                <a:gridCol w="5115698"/>
              </a:tblGrid>
              <a:tr h="1186250">
                <a:tc gridSpan="2">
                  <a:txBody>
                    <a:bodyPr/>
                    <a:lstStyle/>
                    <a:p>
                      <a:pPr algn="ctr"/>
                      <a:r>
                        <a:rPr lang="uk-UA" sz="4400" b="1" i="1" cap="none" spc="0" dirty="0" smtClean="0">
                          <a:ln w="12700" cmpd="sng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prstDash val="solid"/>
                          </a:ln>
                          <a:solidFill>
                            <a:srgbClr val="33CC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Природні умови</a:t>
                      </a:r>
                      <a:endParaRPr lang="ru-RU" sz="4400" b="1" i="1" cap="none" spc="0" dirty="0">
                        <a:ln w="12700" cmpd="sng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prstDash val="solid"/>
                        </a:ln>
                        <a:solidFill>
                          <a:srgbClr val="33CC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97">
                <a:tc>
                  <a:txBody>
                    <a:bodyPr/>
                    <a:lstStyle/>
                    <a:p>
                      <a:pPr algn="ctr"/>
                      <a:r>
                        <a:rPr lang="uk-UA" sz="2000" b="1" i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Рельєф</a:t>
                      </a:r>
                      <a:endParaRPr lang="ru-RU" sz="2000" b="1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i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Клімат</a:t>
                      </a:r>
                      <a:endParaRPr lang="ru-RU" sz="2000" b="1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260">
                <a:tc>
                  <a:txBody>
                    <a:bodyPr/>
                    <a:lstStyle/>
                    <a:p>
                      <a:r>
                        <a:rPr lang="uk-UA" dirty="0" smtClean="0"/>
                        <a:t>Пн.-</a:t>
                      </a:r>
                      <a:r>
                        <a:rPr lang="uk-UA" dirty="0" err="1" smtClean="0"/>
                        <a:t>Зх</a:t>
                      </a:r>
                      <a:r>
                        <a:rPr lang="uk-UA" dirty="0" smtClean="0"/>
                        <a:t>.</a:t>
                      </a:r>
                    </a:p>
                    <a:p>
                      <a:pPr marL="541338" indent="0" defTabSz="271463"/>
                      <a:r>
                        <a:rPr lang="uk-UA" b="1" dirty="0" smtClean="0"/>
                        <a:t>Давні</a:t>
                      </a:r>
                      <a:r>
                        <a:rPr lang="uk-UA" baseline="0" dirty="0" smtClean="0"/>
                        <a:t> (</a:t>
                      </a:r>
                      <a:r>
                        <a:rPr lang="de-DE" baseline="0" dirty="0" err="1" smtClean="0"/>
                        <a:t>Pz</a:t>
                      </a:r>
                      <a:r>
                        <a:rPr lang="uk-UA" baseline="0" dirty="0" smtClean="0"/>
                        <a:t>) гори:</a:t>
                      </a:r>
                    </a:p>
                    <a:p>
                      <a:pPr marL="541338" indent="0" defTabSz="271463"/>
                      <a:r>
                        <a:rPr lang="uk-UA" i="1" baseline="0" dirty="0" err="1" smtClean="0"/>
                        <a:t>Пеннінські</a:t>
                      </a:r>
                      <a:r>
                        <a:rPr lang="uk-UA" i="1" baseline="0" dirty="0" smtClean="0"/>
                        <a:t> (700м),</a:t>
                      </a:r>
                    </a:p>
                    <a:p>
                      <a:pPr marL="541338" indent="0" defTabSz="271463"/>
                      <a:r>
                        <a:rPr lang="uk-UA" i="1" baseline="0" dirty="0" smtClean="0"/>
                        <a:t>Кембрійські,</a:t>
                      </a:r>
                    </a:p>
                    <a:p>
                      <a:pPr marL="541338" indent="0" defTabSz="271463"/>
                      <a:r>
                        <a:rPr lang="uk-UA" i="1" baseline="0" dirty="0" err="1" smtClean="0"/>
                        <a:t>Північношотландське</a:t>
                      </a:r>
                      <a:r>
                        <a:rPr lang="uk-UA" i="1" baseline="0" dirty="0" smtClean="0"/>
                        <a:t> </a:t>
                      </a:r>
                      <a:r>
                        <a:rPr lang="uk-UA" i="1" baseline="0" dirty="0" err="1" smtClean="0"/>
                        <a:t>нагір</a:t>
                      </a:r>
                      <a:r>
                        <a:rPr lang="en-US" i="1" baseline="0" dirty="0" smtClean="0"/>
                        <a:t>’</a:t>
                      </a:r>
                      <a:r>
                        <a:rPr lang="uk-UA" i="1" baseline="0" dirty="0" smtClean="0"/>
                        <a:t>я: (до 1343 м)</a:t>
                      </a:r>
                      <a:endParaRPr lang="ru-RU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Пн.-</a:t>
                      </a:r>
                      <a:r>
                        <a:rPr lang="uk-UA" dirty="0" err="1" smtClean="0"/>
                        <a:t>Зх</a:t>
                      </a:r>
                      <a:endParaRPr lang="uk-UA" dirty="0" smtClean="0"/>
                    </a:p>
                    <a:p>
                      <a:r>
                        <a:rPr lang="uk-UA" dirty="0" smtClean="0"/>
                        <a:t>Морський, помірний</a:t>
                      </a:r>
                    </a:p>
                    <a:p>
                      <a:r>
                        <a:rPr lang="uk-UA" dirty="0" smtClean="0"/>
                        <a:t>+3,</a:t>
                      </a:r>
                      <a:r>
                        <a:rPr lang="uk-UA" baseline="0" dirty="0" smtClean="0"/>
                        <a:t> 5</a:t>
                      </a:r>
                      <a:r>
                        <a:rPr lang="de-DE" baseline="0" dirty="0" smtClean="0"/>
                        <a:t>º</a:t>
                      </a:r>
                      <a:endParaRPr lang="uk-UA" baseline="0" dirty="0" smtClean="0"/>
                    </a:p>
                    <a:p>
                      <a:r>
                        <a:rPr lang="uk-UA" baseline="0" dirty="0" smtClean="0"/>
                        <a:t>+12</a:t>
                      </a:r>
                      <a:r>
                        <a:rPr lang="de-DE" baseline="0" dirty="0" smtClean="0"/>
                        <a:t>º</a:t>
                      </a:r>
                      <a:endParaRPr lang="uk-UA" baseline="0" dirty="0" smtClean="0"/>
                    </a:p>
                    <a:p>
                      <a:r>
                        <a:rPr lang="uk-UA" baseline="0" dirty="0" smtClean="0"/>
                        <a:t>тумани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260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Пд</a:t>
                      </a:r>
                      <a:r>
                        <a:rPr lang="uk-UA" dirty="0" smtClean="0"/>
                        <a:t>.-</a:t>
                      </a:r>
                      <a:r>
                        <a:rPr lang="uk-UA" dirty="0" err="1" smtClean="0"/>
                        <a:t>Сх</a:t>
                      </a:r>
                      <a:r>
                        <a:rPr lang="uk-UA" dirty="0" smtClean="0"/>
                        <a:t>.</a:t>
                      </a:r>
                    </a:p>
                    <a:p>
                      <a:pPr marL="541338" indent="0"/>
                      <a:r>
                        <a:rPr lang="uk-UA" b="1" dirty="0" smtClean="0"/>
                        <a:t>Рівнини:</a:t>
                      </a:r>
                    </a:p>
                    <a:p>
                      <a:pPr marL="541338" indent="0"/>
                      <a:r>
                        <a:rPr lang="uk-UA" i="1" dirty="0" smtClean="0"/>
                        <a:t>Мідленд, Лондонська</a:t>
                      </a:r>
                      <a:endParaRPr lang="ru-RU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Пд</a:t>
                      </a:r>
                      <a:r>
                        <a:rPr lang="uk-UA" dirty="0" smtClean="0"/>
                        <a:t>.-</a:t>
                      </a:r>
                      <a:r>
                        <a:rPr lang="uk-UA" dirty="0" err="1" smtClean="0"/>
                        <a:t>Сх</a:t>
                      </a:r>
                      <a:r>
                        <a:rPr lang="uk-UA" dirty="0" smtClean="0"/>
                        <a:t>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+5, 5</a:t>
                      </a:r>
                      <a:r>
                        <a:rPr lang="de-DE" baseline="0" dirty="0" smtClean="0"/>
                        <a:t>º</a:t>
                      </a:r>
                      <a:endParaRPr lang="uk-UA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+10</a:t>
                      </a:r>
                      <a:r>
                        <a:rPr lang="de-DE" baseline="0" dirty="0" smtClean="0"/>
                        <a:t>º</a:t>
                      </a:r>
                      <a:endParaRPr lang="uk-UA" baseline="0" dirty="0" smtClean="0"/>
                    </a:p>
                    <a:p>
                      <a:r>
                        <a:rPr lang="uk-UA" dirty="0" smtClean="0"/>
                        <a:t>тумани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Выноска-облако 4"/>
          <p:cNvSpPr/>
          <p:nvPr/>
        </p:nvSpPr>
        <p:spPr>
          <a:xfrm>
            <a:off x="7208108" y="3484605"/>
            <a:ext cx="980303" cy="576649"/>
          </a:xfrm>
          <a:prstGeom prst="cloudCallout">
            <a:avLst/>
          </a:prstGeom>
          <a:solidFill>
            <a:srgbClr val="80BBF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7208107" y="4650259"/>
            <a:ext cx="980303" cy="576649"/>
          </a:xfrm>
          <a:prstGeom prst="cloudCallout">
            <a:avLst/>
          </a:prstGeom>
          <a:solidFill>
            <a:srgbClr val="80BBF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853881" y="3542270"/>
            <a:ext cx="354227" cy="14828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746789" y="3871784"/>
            <a:ext cx="461318" cy="741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853881" y="4802659"/>
            <a:ext cx="354226" cy="13592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6746789" y="5090983"/>
            <a:ext cx="461318" cy="659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28454" y="3542270"/>
            <a:ext cx="19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2000 мм – К</a:t>
            </a:r>
            <a:r>
              <a:rPr lang="en-US" dirty="0" smtClean="0"/>
              <a:t>&gt;1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374382" y="4753917"/>
            <a:ext cx="166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 </a:t>
            </a:r>
            <a:r>
              <a:rPr lang="uk-UA" dirty="0" smtClean="0"/>
              <a:t>мм</a:t>
            </a:r>
            <a:r>
              <a:rPr lang="en-US" dirty="0" smtClean="0"/>
              <a:t> - </a:t>
            </a:r>
            <a:r>
              <a:rPr lang="uk-UA" dirty="0"/>
              <a:t>К</a:t>
            </a:r>
            <a:r>
              <a:rPr lang="en-US" dirty="0"/>
              <a:t>&gt;1</a:t>
            </a:r>
            <a:endParaRPr lang="ru-RU" dirty="0"/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2694">
            <a:off x="-18185" y="283072"/>
            <a:ext cx="2172461" cy="1629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1622">
            <a:off x="9649854" y="4774463"/>
            <a:ext cx="2325494" cy="174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34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039286"/>
              </p:ext>
            </p:extLst>
          </p:nvPr>
        </p:nvGraphicFramePr>
        <p:xfrm>
          <a:off x="1405467" y="1219199"/>
          <a:ext cx="8517467" cy="52236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6568"/>
                <a:gridCol w="4300899"/>
              </a:tblGrid>
              <a:tr h="1196380">
                <a:tc gridSpan="2">
                  <a:txBody>
                    <a:bodyPr/>
                    <a:lstStyle/>
                    <a:p>
                      <a:pPr algn="ctr"/>
                      <a:r>
                        <a:rPr lang="uk-UA" sz="4400" b="1" i="1" cap="none" spc="0" dirty="0" smtClean="0">
                          <a:ln w="12700" cmpd="sng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prstDash val="solid"/>
                          </a:ln>
                          <a:solidFill>
                            <a:srgbClr val="33CC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Природні</a:t>
                      </a:r>
                      <a:r>
                        <a:rPr lang="uk-UA" sz="4400" b="1" i="1" cap="none" spc="0" baseline="0" dirty="0" smtClean="0">
                          <a:ln w="12700" cmpd="sng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prstDash val="solid"/>
                          </a:ln>
                          <a:solidFill>
                            <a:srgbClr val="33CC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ресурси</a:t>
                      </a:r>
                      <a:endParaRPr lang="ru-RU" sz="4400" b="1" i="1" cap="none" spc="0" dirty="0">
                        <a:ln w="12700" cmpd="sng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prstDash val="solid"/>
                        </a:ln>
                        <a:solidFill>
                          <a:srgbClr val="33CC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126">
                <a:tc>
                  <a:txBody>
                    <a:bodyPr/>
                    <a:lstStyle/>
                    <a:p>
                      <a:pPr algn="ctr"/>
                      <a:r>
                        <a:rPr lang="uk-UA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Мінеральні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Інші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9127">
                <a:tc>
                  <a:txBody>
                    <a:bodyPr/>
                    <a:lstStyle/>
                    <a:p>
                      <a:pPr marL="912813" indent="-285750">
                        <a:buFontTx/>
                        <a:buChar char="-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Йоркшир, Пн. – СХ.,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Уельс, Шотландія,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Зх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Мідленд</a:t>
                      </a:r>
                    </a:p>
                    <a:p>
                      <a:pPr marL="627063" indent="0">
                        <a:buFontTx/>
                        <a:buNone/>
                      </a:pPr>
                      <a:endParaRPr lang="uk-UA" sz="16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2813" indent="-285750">
                        <a:buFontTx/>
                        <a:buChar char="-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Північне море</a:t>
                      </a:r>
                    </a:p>
                    <a:p>
                      <a:pPr marL="627063" indent="0">
                        <a:buFontTx/>
                        <a:buNone/>
                      </a:pPr>
                      <a:endParaRPr lang="uk-UA" sz="1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2813" indent="-285750">
                        <a:buFontTx/>
                        <a:buChar char="-"/>
                      </a:pP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Мідленд (забезпеченість ½)</a:t>
                      </a:r>
                    </a:p>
                    <a:p>
                      <a:pPr marL="627063" indent="0">
                        <a:buFontTx/>
                        <a:buNone/>
                      </a:pPr>
                      <a:endParaRPr lang="uk-UA" sz="1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2813" indent="-285750">
                        <a:buFontTx/>
                        <a:buChar char="-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Йоркшир</a:t>
                      </a:r>
                    </a:p>
                    <a:p>
                      <a:pPr marL="912813" indent="-285750">
                        <a:buFontTx/>
                        <a:buChar char="-"/>
                      </a:pPr>
                      <a:endParaRPr lang="uk-UA" dirty="0" smtClean="0"/>
                    </a:p>
                    <a:p>
                      <a:pPr marL="912813" indent="-285750">
                        <a:buFontTx/>
                        <a:buChar char="-"/>
                      </a:pPr>
                      <a:endParaRPr lang="uk-UA" dirty="0" smtClean="0"/>
                    </a:p>
                    <a:p>
                      <a:pPr marL="912813" indent="-285750">
                        <a:buFontTx/>
                        <a:buChar char="-"/>
                      </a:pPr>
                      <a:endParaRPr lang="uk-UA" dirty="0" smtClean="0"/>
                    </a:p>
                    <a:p>
                      <a:pPr marL="912813" indent="-285750">
                        <a:buFontTx/>
                        <a:buChar char="-"/>
                      </a:pPr>
                      <a:endParaRPr lang="uk-UA" dirty="0" smtClean="0"/>
                    </a:p>
                    <a:p>
                      <a:pPr marL="627063" indent="0">
                        <a:buFontTx/>
                        <a:buNone/>
                      </a:pP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Водні:</a:t>
                      </a:r>
                      <a:r>
                        <a:rPr lang="uk-UA" dirty="0" smtClean="0">
                          <a:sym typeface="Webdings" panose="05030102010509060703" pitchFamily="18" charset="2"/>
                        </a:rPr>
                        <a:t></a:t>
                      </a:r>
                      <a:endParaRPr lang="uk-UA" dirty="0" smtClean="0"/>
                    </a:p>
                    <a:p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Темза, </a:t>
                      </a: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Северн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Манчестерський канал</a:t>
                      </a:r>
                    </a:p>
                    <a:p>
                      <a:endParaRPr lang="uk-UA" sz="1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Річки </a:t>
                      </a: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Шотландіїї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Пн.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Уельса</a:t>
                      </a:r>
                      <a:endParaRPr lang="uk-UA" sz="16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baseline="0" dirty="0" smtClean="0"/>
                    </a:p>
                    <a:p>
                      <a:r>
                        <a:rPr lang="uk-UA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Земельні:</a:t>
                      </a:r>
                      <a:r>
                        <a:rPr lang="uk-UA" baseline="0" dirty="0" smtClean="0">
                          <a:sym typeface="Webdings" panose="05030102010509060703" pitchFamily="18" charset="2"/>
                        </a:rPr>
                        <a:t></a:t>
                      </a:r>
                      <a:endParaRPr lang="uk-UA" baseline="0" dirty="0" smtClean="0"/>
                    </a:p>
                    <a:p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Бурі лісові, підзолисті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Блок-схема: процесс 4"/>
          <p:cNvSpPr/>
          <p:nvPr/>
        </p:nvSpPr>
        <p:spPr>
          <a:xfrm>
            <a:off x="1490134" y="2954870"/>
            <a:ext cx="414867" cy="372533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>
            <a:off x="1557867" y="3524247"/>
            <a:ext cx="207433" cy="406400"/>
          </a:xfrm>
          <a:prstGeom prst="trapezoid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>
            <a:off x="1801284" y="3623731"/>
            <a:ext cx="207433" cy="406400"/>
          </a:xfrm>
          <a:prstGeom prst="trapezoi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извлечение 8"/>
          <p:cNvSpPr/>
          <p:nvPr/>
        </p:nvSpPr>
        <p:spPr>
          <a:xfrm>
            <a:off x="1477434" y="4080927"/>
            <a:ext cx="512232" cy="381001"/>
          </a:xfrm>
          <a:prstGeom prst="flowChartExtra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1506008" y="4690514"/>
            <a:ext cx="311150" cy="287867"/>
          </a:xfrm>
          <a:prstGeom prst="cube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1782233" y="4834447"/>
            <a:ext cx="279401" cy="245534"/>
          </a:xfrm>
          <a:prstGeom prst="cube">
            <a:avLst/>
          </a:prstGeom>
          <a:gradFill flip="none" rotWithShape="1">
            <a:gsLst>
              <a:gs pos="30000">
                <a:srgbClr val="F3F3F3">
                  <a:shade val="30000"/>
                  <a:satMod val="115000"/>
                </a:srgbClr>
              </a:gs>
              <a:gs pos="43000">
                <a:srgbClr val="F3F3F3">
                  <a:shade val="67500"/>
                  <a:satMod val="115000"/>
                  <a:lumMod val="66000"/>
                </a:srgbClr>
              </a:gs>
              <a:gs pos="100000">
                <a:srgbClr val="F3F3F3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757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542411"/>
              </p:ext>
            </p:extLst>
          </p:nvPr>
        </p:nvGraphicFramePr>
        <p:xfrm>
          <a:off x="1354668" y="1278467"/>
          <a:ext cx="9491133" cy="51020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5399"/>
                <a:gridCol w="2836333"/>
                <a:gridCol w="4089401"/>
              </a:tblGrid>
              <a:tr h="1109133">
                <a:tc gridSpan="3">
                  <a:txBody>
                    <a:bodyPr/>
                    <a:lstStyle/>
                    <a:p>
                      <a:pPr algn="ctr"/>
                      <a:r>
                        <a:rPr lang="uk-UA" sz="4400" b="1" i="1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33CC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Населення</a:t>
                      </a:r>
                      <a:endParaRPr lang="ru-RU" sz="4400" b="1" i="1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33CC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6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Демографічна ситуація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населення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Розселення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822">
                <a:tc rowSpan="3"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тип відтворення: </a:t>
                      </a:r>
                      <a:endParaRPr lang="en-US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 7н-10, 9с=1,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3п.п.</a:t>
                      </a:r>
                    </a:p>
                    <a:p>
                      <a:pPr marL="342900" indent="-342900">
                        <a:buFont typeface="+mj-lt"/>
                        <a:buAutoNum type="arabicParenR" startAt="2"/>
                      </a:pPr>
                      <a:r>
                        <a:rPr lang="uk-UA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Сальдо міграції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Відємне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 – </a:t>
                      </a: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Додатне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(тепер) – тимчасові робітники з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Європи, Індії, Ірландії, Африки,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Карибів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Багатонаціональна країна: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Англійці – 95, 5%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Шотландці – 12, 4%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Альстерці</a:t>
                      </a:r>
                      <a:endParaRPr lang="uk-UA" sz="1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Валійці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 9%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Гели</a:t>
                      </a:r>
                      <a:endParaRPr lang="uk-UA" sz="1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Ірландці – 2, 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 густота населення </a:t>
                      </a:r>
                      <a:r>
                        <a:rPr lang="uk-UA" dirty="0" smtClean="0"/>
                        <a:t>– 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253, 7 </a:t>
                      </a:r>
                      <a:r>
                        <a:rPr lang="uk-UA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./км</a:t>
                      </a:r>
                      <a:r>
                        <a:rPr lang="uk-UA" sz="1600" i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1600" i="1" baseline="30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Англія (</a:t>
                      </a:r>
                      <a:r>
                        <a:rPr lang="en-US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./км</a:t>
                      </a:r>
                      <a:r>
                        <a:rPr lang="uk-UA" sz="1600" i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 – 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Шотландія (до 2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./км</a:t>
                      </a:r>
                      <a:r>
                        <a:rPr lang="uk-UA" sz="1600" i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8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 startAt="2"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lang="uk-UA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урбанізації </a:t>
                      </a:r>
                      <a:r>
                        <a:rPr lang="uk-UA" baseline="0" dirty="0" smtClean="0"/>
                        <a:t>– 89%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uk-UA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міста: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Великий Лондон (13, 9 млн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Великий Манчестер (2, 7 млн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Бірмінгем (2, 6 млн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Глазго (2 млн </a:t>
                      </a:r>
                      <a:r>
                        <a:rPr lang="uk-UA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6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uk-UA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Мегаполіс: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Англійський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baseline="0" dirty="0" smtClean="0"/>
                        <a:t>(</a:t>
                      </a: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Лондон-Ліверпуль) – 50%</a:t>
                      </a:r>
                      <a:r>
                        <a:rPr lang="uk-UA" sz="2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</a:t>
                      </a:r>
                      <a:endParaRPr lang="uk-UA" sz="2400" b="1" i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8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 startAt="2"/>
                      </a:pPr>
                      <a:r>
                        <a:rPr lang="uk-UA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Релігійна</a:t>
                      </a:r>
                      <a:r>
                        <a:rPr lang="uk-UA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Християнство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Протестанти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Католики (ірландці) 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496">
            <a:off x="8398" y="5398465"/>
            <a:ext cx="2093462" cy="1500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8193">
            <a:off x="296241" y="553377"/>
            <a:ext cx="2493136" cy="186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656">
            <a:off x="9434729" y="584907"/>
            <a:ext cx="2463093" cy="1847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7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err="1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</a:t>
            </a:r>
            <a:endParaRPr lang="ru-RU" sz="5400" b="1" i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Tx/>
              <a:buFont typeface="+mj-lt"/>
              <a:buAutoNum type="arabicParenR"/>
            </a:pPr>
            <a:r>
              <a:rPr lang="ru-RU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Постіндустріальна</a:t>
            </a: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ClrTx/>
              <a:buFont typeface="+mj-lt"/>
              <a:buAutoNum type="arabicParenR"/>
            </a:pP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Мала частка зайнятих у с/г (1%</a:t>
            </a: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);</a:t>
            </a:r>
          </a:p>
          <a:p>
            <a:pPr marL="457200" indent="-457200">
              <a:buClrTx/>
              <a:buFont typeface="+mj-lt"/>
              <a:buAutoNum type="arabicParenR"/>
            </a:pP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Територіальна структура економік: 4/5 продукції Англії;</a:t>
            </a:r>
            <a:endParaRPr lang="ru-RU" sz="2800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Tx/>
              <a:buFont typeface="+mj-lt"/>
              <a:buAutoNum type="arabicParenR"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172">
            <a:off x="8951175" y="4389337"/>
            <a:ext cx="2806074" cy="1829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19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771922"/>
              </p:ext>
            </p:extLst>
          </p:nvPr>
        </p:nvGraphicFramePr>
        <p:xfrm>
          <a:off x="880533" y="643463"/>
          <a:ext cx="10430934" cy="5717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3334"/>
                <a:gridCol w="3293533"/>
                <a:gridCol w="4174067"/>
              </a:tblGrid>
              <a:tr h="607719">
                <a:tc rowSpan="3"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ПЕК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2"/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(ХІІ)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басейнів - ?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Північне море </a:t>
                      </a:r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 ¼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409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Електроенергетика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 – 76% (Йоркшир,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Великий Лондон);</a:t>
                      </a:r>
                    </a:p>
                    <a:p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АЕС – 23% (узбережжя на </a:t>
                      </a:r>
                      <a:r>
                        <a:rPr lang="uk-UA" sz="16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Зх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uk-UA" sz="16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.-</a:t>
                      </a:r>
                      <a:r>
                        <a:rPr lang="uk-UA" sz="16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.);</a:t>
                      </a:r>
                    </a:p>
                    <a:p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ГЕС – 1% (Шотландія, Пн. Уельс)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Чорна металургія ↓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Чавун, сталь (ХІІ)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uk-UA" sz="16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</a:t>
                      </a:r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Уельс, Йоркшир, Шотландія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(на      )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uk-UA" sz="16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Зх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Мідленд (на              )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 rowSpan="2"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Кольорова металургія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Шотландія, Пн.-</a:t>
                      </a:r>
                      <a:r>
                        <a:rPr lang="uk-UA" sz="16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О-в </a:t>
                      </a:r>
                      <a:r>
                        <a:rPr lang="uk-UA" sz="16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Англсі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(на    )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Cu,</a:t>
                      </a:r>
                      <a:r>
                        <a:rPr lang="en-US" b="0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i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n-US" b="0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Zn, Sn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</a:t>
                      </a:r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Уельс, Лондон,</a:t>
                      </a:r>
                      <a:r>
                        <a:rPr lang="uk-UA" sz="16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Мідленд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 rowSpan="3"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Кольорова металургія</a:t>
                      </a:r>
                      <a:endParaRPr lang="ru-RU" sz="20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Ракети+, </a:t>
                      </a:r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+, +,</a:t>
                      </a:r>
                      <a:r>
                        <a:rPr lang="uk-UA" b="0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 верстати+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Мідленд (</a:t>
                      </a:r>
                      <a:r>
                        <a:rPr lang="uk-UA" sz="16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Бермінгем</a:t>
                      </a:r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Ковентрі)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Точне+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Великий Лондон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7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↓</a:t>
                      </a:r>
                      <a:endParaRPr lang="ru-RU" b="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Глазго, Белфаст</a:t>
                      </a:r>
                      <a:endParaRPr lang="ru-RU" sz="16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Блок-схема: процесс 4"/>
          <p:cNvSpPr/>
          <p:nvPr/>
        </p:nvSpPr>
        <p:spPr>
          <a:xfrm>
            <a:off x="4546600" y="711204"/>
            <a:ext cx="245534" cy="237063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4699000" y="1331381"/>
            <a:ext cx="177800" cy="319619"/>
          </a:xfrm>
          <a:prstGeom prst="trapezoid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>
            <a:off x="4986866" y="1331381"/>
            <a:ext cx="162984" cy="319619"/>
          </a:xfrm>
          <a:prstGeom prst="trapezoi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>
            <a:off x="9042400" y="1331381"/>
            <a:ext cx="188384" cy="319619"/>
          </a:xfrm>
          <a:prstGeom prst="trapezoi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0778066" y="2785539"/>
            <a:ext cx="194734" cy="160862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9338733" y="3014133"/>
            <a:ext cx="194734" cy="169334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извлечение 10"/>
          <p:cNvSpPr/>
          <p:nvPr/>
        </p:nvSpPr>
        <p:spPr>
          <a:xfrm>
            <a:off x="8968318" y="3014133"/>
            <a:ext cx="262466" cy="169334"/>
          </a:xfrm>
          <a:prstGeom prst="flowChartExtra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олния 11"/>
          <p:cNvSpPr/>
          <p:nvPr/>
        </p:nvSpPr>
        <p:spPr>
          <a:xfrm flipH="1">
            <a:off x="10286998" y="3369734"/>
            <a:ext cx="135467" cy="203200"/>
          </a:xfrm>
          <a:prstGeom prst="lightningBolt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04799" y="56406"/>
            <a:ext cx="170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992">
            <a:off x="147105" y="5384085"/>
            <a:ext cx="2017190" cy="1415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930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230</TotalTime>
  <Words>843</Words>
  <Application>Microsoft Office PowerPoint</Application>
  <PresentationFormat>Широкоэкранный</PresentationFormat>
  <Paragraphs>177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Comic Sans MS</vt:lpstr>
      <vt:lpstr>Garamond</vt:lpstr>
      <vt:lpstr>Times New Roman</vt:lpstr>
      <vt:lpstr>Webdings</vt:lpstr>
      <vt:lpstr>Wingdings</vt:lpstr>
      <vt:lpstr>Натуральные материалы</vt:lpstr>
      <vt:lpstr>Велика Британія</vt:lpstr>
      <vt:lpstr>Загальні відомості:</vt:lpstr>
      <vt:lpstr>Економіко – географічне положення</vt:lpstr>
      <vt:lpstr>Формування території</vt:lpstr>
      <vt:lpstr>Презентация PowerPoint</vt:lpstr>
      <vt:lpstr>Презентация PowerPoint</vt:lpstr>
      <vt:lpstr>Презентация PowerPoint</vt:lpstr>
      <vt:lpstr>Господарство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 Британія</dc:title>
  <dc:creator>Снежана</dc:creator>
  <cp:lastModifiedBy>Снежана</cp:lastModifiedBy>
  <cp:revision>31</cp:revision>
  <dcterms:created xsi:type="dcterms:W3CDTF">2014-01-16T11:50:44Z</dcterms:created>
  <dcterms:modified xsi:type="dcterms:W3CDTF">2014-01-18T15:55:32Z</dcterms:modified>
</cp:coreProperties>
</file>