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8"/>
  </p:notesMasterIdLst>
  <p:handoutMasterIdLst>
    <p:handoutMasterId r:id="rId29"/>
  </p:handoutMasterIdLst>
  <p:sldIdLst>
    <p:sldId id="256" r:id="rId3"/>
    <p:sldId id="279" r:id="rId4"/>
    <p:sldId id="273" r:id="rId5"/>
    <p:sldId id="274" r:id="rId6"/>
    <p:sldId id="275" r:id="rId7"/>
    <p:sldId id="277" r:id="rId8"/>
    <p:sldId id="280" r:id="rId9"/>
    <p:sldId id="258" r:id="rId10"/>
    <p:sldId id="262" r:id="rId11"/>
    <p:sldId id="263" r:id="rId12"/>
    <p:sldId id="278" r:id="rId13"/>
    <p:sldId id="264" r:id="rId14"/>
    <p:sldId id="281" r:id="rId15"/>
    <p:sldId id="282" r:id="rId16"/>
    <p:sldId id="283" r:id="rId17"/>
    <p:sldId id="285" r:id="rId18"/>
    <p:sldId id="286" r:id="rId19"/>
    <p:sldId id="289" r:id="rId20"/>
    <p:sldId id="287" r:id="rId21"/>
    <p:sldId id="288" r:id="rId22"/>
    <p:sldId id="290" r:id="rId23"/>
    <p:sldId id="291" r:id="rId24"/>
    <p:sldId id="292" r:id="rId25"/>
    <p:sldId id="293" r:id="rId26"/>
    <p:sldId id="294" r:id="rId2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44">
          <p15:clr>
            <a:srgbClr val="A4A3A4"/>
          </p15:clr>
        </p15:guide>
        <p15:guide id="5" pos="3839">
          <p15:clr>
            <a:srgbClr val="A4A3A4"/>
          </p15:clr>
        </p15:guide>
        <p15:guide id="6" pos="959">
          <p15:clr>
            <a:srgbClr val="A4A3A4"/>
          </p15:clr>
        </p15:guide>
        <p15:guide id="7" pos="6719">
          <p15:clr>
            <a:srgbClr val="A4A3A4"/>
          </p15:clr>
        </p15:guide>
        <p15:guide id="8" pos="6143">
          <p15:clr>
            <a:srgbClr val="A4A3A4"/>
          </p15:clr>
        </p15:guide>
        <p15:guide id="9" pos="4991">
          <p15:clr>
            <a:srgbClr val="A4A3A4"/>
          </p15:clr>
        </p15:guide>
        <p15:guide id="10" pos="5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013" autoAdjust="0"/>
  </p:normalViewPr>
  <p:slideViewPr>
    <p:cSldViewPr>
      <p:cViewPr varScale="1">
        <p:scale>
          <a:sx n="88" d="100"/>
          <a:sy n="88" d="100"/>
        </p:scale>
        <p:origin x="-222" y="-102"/>
      </p:cViewPr>
      <p:guideLst>
        <p:guide orient="horz" pos="2160"/>
        <p:guide orient="horz" pos="1200"/>
        <p:guide orient="horz" pos="3888"/>
        <p:guide orient="horz" pos="144"/>
        <p:guide pos="3839"/>
        <p:guide pos="959"/>
        <p:guide pos="6719"/>
        <p:guide pos="6143"/>
        <p:guide pos="4991"/>
        <p:guide pos="55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166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ru-RU"/>
              <a:pPr/>
              <a:t>10.05.2014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ru-RU"/>
              <a:pPr/>
              <a:t>10.05.2014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9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98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10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30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15" name="Прямоугольник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10.05.2014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 useBgFill="1">
        <p:nvSpPr>
          <p:cNvPr id="20" name="Полилиния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10.05.2014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9" name="Полилиния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10.05.2014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10.05.2014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10.05.2014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6" name="Полилиния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10.05.2014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10.05.2014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10.05.2014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10.05.2014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10.05.2014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ru-RU" noProof="0" smtClean="0"/>
              <a:pPr/>
              <a:t>10.05.2014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ru-RU" noProof="0" smtClean="0"/>
              <a:pPr/>
              <a:t>10.05.2014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8" name="Полилиния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uk.wikipedia.org/wiki/%D0%90%D0%BB%D0%B6%D0%B8%D1%80_(%D0%BC%D1%96%D1%81%D1%82%D0%BE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znaimo.com.ua/%D0%91%D0%B0%D1%82%D0%BD%D0%B0_(%D0%BF%D1%80%D0%BE%D0%B2%D1%96%D0%BD%D1%86%D1%96%D1%8F)" TargetMode="External"/><Relationship Id="rId13" Type="http://schemas.openxmlformats.org/officeDocument/2006/relationships/image" Target="../media/image56.jpeg"/><Relationship Id="rId3" Type="http://schemas.openxmlformats.org/officeDocument/2006/relationships/hyperlink" Target="http://znaimo.com.ua/%D0%9A%D0%B0%D0%B1%D0%B8%D0%BB%D0%B8%D1%8F" TargetMode="External"/><Relationship Id="rId7" Type="http://schemas.openxmlformats.org/officeDocument/2006/relationships/hyperlink" Target="http://znaimo.com.ua/%D0%9C%D1%96%D0%BB%D0%B0_(%D0%BF%D1%80%D0%BE%D0%B2%D1%96%D0%BD%D1%86%D1%96%D1%8F)" TargetMode="External"/><Relationship Id="rId12" Type="http://schemas.openxmlformats.org/officeDocument/2006/relationships/hyperlink" Target="http://znaimo.com.ua/%D0%94%D0%B6%D0%B5%D0%BC%D1%96" TargetMode="External"/><Relationship Id="rId2" Type="http://schemas.openxmlformats.org/officeDocument/2006/relationships/hyperlink" Target="http://znaimo.com.ua/%D0%90%D0%BB%D0%B6%D0%B8%D1%80%20(%D0%BC%D1%96%D1%81%D1%82%D0%BE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naimo.com.ua/%D0%94%D0%B6%D1%96%D0%B4%D0%B6%D0%B5%D0%BB%D1%8C_(%D0%BF%D1%80%D0%BE%D0%B2%D1%96%D0%BD%D1%86%D1%96%D1%8F)" TargetMode="External"/><Relationship Id="rId11" Type="http://schemas.openxmlformats.org/officeDocument/2006/relationships/hyperlink" Target="http://znaimo.com.ua/%D0%A1%D0%BF%D0%B8%D1%81%D0%BE%D0%BA_%D0%BE%D0%B1%D1%94%D0%BA%D1%82%D1%96%D0%B2_%D0%A1%D0%B2%D1%96%D1%82%D0%BE%D0%B2%D0%BE%D1%97_%D1%81%D0%BF%D0%B0%D0%B4%D1%89%D0%B8%D0%BD%D0%B8_%D0%AE%D0%9D%D0%95%D0%A1%D0%9A%D0%9E_%D0%B2_%D0%90%D1%84%D1%80%D0%B8%D1%86%D1%96" TargetMode="External"/><Relationship Id="rId5" Type="http://schemas.openxmlformats.org/officeDocument/2006/relationships/hyperlink" Target="http://znaimo.com.ua/%D0%91%D0%B5%D0%B4%D0%B6%D1%96_(%D0%BF%D1%80%D0%BE%D0%B2%D1%96%D0%BD%D1%86%D1%96%D1%8F)" TargetMode="External"/><Relationship Id="rId15" Type="http://schemas.openxmlformats.org/officeDocument/2006/relationships/image" Target="../media/image58.jpeg"/><Relationship Id="rId10" Type="http://schemas.openxmlformats.org/officeDocument/2006/relationships/hyperlink" Target="http://znaimo.com.ua/%D0%9C%D1%81%D0%B8%D0%BB%D0%B0_(%D0%BF%D1%80%D0%BE%D0%B2%D1%96%D0%BD%D1%86%D1%96%D1%8F)" TargetMode="External"/><Relationship Id="rId4" Type="http://schemas.openxmlformats.org/officeDocument/2006/relationships/hyperlink" Target="http://znaimo.com.ua/%D0%90%D1%82%D0%BB%D0%B0%D1%81_(%D0%B3%D0%BE%D1%80%D0%B8)" TargetMode="External"/><Relationship Id="rId9" Type="http://schemas.openxmlformats.org/officeDocument/2006/relationships/hyperlink" Target="http://znaimo.com.ua/%D0%91%D0%BE%D1%80%D0%B4%D0%B6-%D0%91%D1%83-%D0%90%D1%80%D1%80%D0%B5%D1%80%D1%96%D0%B4%D0%B6_(%D0%BF%D1%80%D0%BE%D0%B2%D1%96%D0%BD%D1%86%D1%96%D1%8F)" TargetMode="External"/><Relationship Id="rId1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0942" y="571480"/>
            <a:ext cx="9144000" cy="2667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b="1" dirty="0" err="1" smtClean="0"/>
              <a:t>Алжирська</a:t>
            </a:r>
            <a:r>
              <a:rPr lang="ru-RU" b="1" dirty="0" smtClean="0"/>
              <a:t> Народна Демократична </a:t>
            </a:r>
            <a:r>
              <a:rPr lang="ru-RU" b="1" dirty="0" err="1" smtClean="0"/>
              <a:t>Республіка</a:t>
            </a:r>
            <a:endParaRPr lang="ru-RU" sz="6000" b="0" i="0" dirty="0">
              <a:solidFill>
                <a:srgbClr val="652825"/>
              </a:solidFill>
              <a:latin typeface="Corbel"/>
              <a:ea typeface="+mj-ea"/>
              <a:cs typeface="+mj-cs"/>
            </a:endParaRPr>
          </a:p>
        </p:txBody>
      </p:sp>
      <p:pic>
        <p:nvPicPr>
          <p:cNvPr id="4" name="Рисунок 3" descr="125px-Flag_of_Algeria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636" y="3929066"/>
            <a:ext cx="2476509" cy="1644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eal_of_Algeria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726" y="3500438"/>
            <a:ext cx="2238385" cy="2238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6178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451470" y="285728"/>
            <a:ext cx="6215042" cy="578647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Партнери</a:t>
            </a:r>
            <a:r>
              <a:rPr lang="ru-RU" b="1" dirty="0" smtClean="0"/>
              <a:t> в </a:t>
            </a:r>
            <a:r>
              <a:rPr lang="ru-RU" b="1" dirty="0" err="1" smtClean="0"/>
              <a:t>експорті</a:t>
            </a:r>
            <a:r>
              <a:rPr lang="ru-RU" b="1" dirty="0" smtClean="0"/>
              <a:t> (2009):</a:t>
            </a:r>
            <a:endParaRPr lang="ru-RU" dirty="0" smtClean="0"/>
          </a:p>
          <a:p>
            <a:r>
              <a:rPr lang="ru-RU" dirty="0" smtClean="0"/>
              <a:t>США — 23,2%</a:t>
            </a:r>
          </a:p>
          <a:p>
            <a:r>
              <a:rPr lang="ru-RU" dirty="0" err="1" smtClean="0"/>
              <a:t>Італія</a:t>
            </a:r>
            <a:r>
              <a:rPr lang="ru-RU" dirty="0" smtClean="0"/>
              <a:t> — 17,23%</a:t>
            </a:r>
          </a:p>
          <a:p>
            <a:r>
              <a:rPr lang="ru-RU" dirty="0" err="1" smtClean="0"/>
              <a:t>Іспанія</a:t>
            </a:r>
            <a:r>
              <a:rPr lang="ru-RU" dirty="0" smtClean="0"/>
              <a:t> — 10,83%</a:t>
            </a:r>
          </a:p>
          <a:p>
            <a:r>
              <a:rPr lang="ru-RU" dirty="0" err="1" smtClean="0"/>
              <a:t>Франція</a:t>
            </a:r>
            <a:r>
              <a:rPr lang="ru-RU" dirty="0" smtClean="0"/>
              <a:t> — 7,97%</a:t>
            </a:r>
          </a:p>
          <a:p>
            <a:r>
              <a:rPr lang="ru-RU" dirty="0" smtClean="0"/>
              <a:t>Канада— 7,65%</a:t>
            </a:r>
          </a:p>
          <a:p>
            <a:r>
              <a:rPr lang="ru-RU" dirty="0" err="1" smtClean="0"/>
              <a:t>Нідерланди</a:t>
            </a:r>
            <a:r>
              <a:rPr lang="ru-RU" dirty="0" smtClean="0"/>
              <a:t>— 5,19%</a:t>
            </a:r>
          </a:p>
          <a:p>
            <a:r>
              <a:rPr lang="ru-RU" dirty="0" err="1" smtClean="0"/>
              <a:t>Туреччина</a:t>
            </a:r>
            <a:r>
              <a:rPr lang="ru-RU" dirty="0" smtClean="0"/>
              <a:t>— 4,22%</a:t>
            </a:r>
          </a:p>
          <a:p>
            <a:r>
              <a:rPr lang="ru-RU" b="1" dirty="0" err="1" smtClean="0"/>
              <a:t>Галузі</a:t>
            </a:r>
            <a:r>
              <a:rPr lang="ru-RU" b="1" dirty="0" smtClean="0"/>
              <a:t> </a:t>
            </a:r>
            <a:r>
              <a:rPr lang="ru-RU" b="1" dirty="0" err="1" smtClean="0"/>
              <a:t>промисловості</a:t>
            </a:r>
            <a:r>
              <a:rPr lang="ru-RU" b="1" dirty="0" smtClean="0"/>
              <a:t>:</a:t>
            </a:r>
            <a:r>
              <a:rPr lang="ru-RU" dirty="0" smtClean="0"/>
              <a:t> </a:t>
            </a:r>
            <a:r>
              <a:rPr lang="ru-RU" dirty="0" err="1" smtClean="0"/>
              <a:t>нафтопереробка</a:t>
            </a:r>
            <a:r>
              <a:rPr lang="ru-RU" dirty="0" smtClean="0"/>
              <a:t>, </a:t>
            </a:r>
            <a:r>
              <a:rPr lang="ru-RU" dirty="0" err="1" smtClean="0"/>
              <a:t>газопромисловість</a:t>
            </a:r>
            <a:r>
              <a:rPr lang="ru-RU" dirty="0" smtClean="0"/>
              <a:t>, </a:t>
            </a:r>
            <a:r>
              <a:rPr lang="ru-RU" dirty="0" err="1" smtClean="0"/>
              <a:t>гірнича</a:t>
            </a:r>
            <a:r>
              <a:rPr lang="ru-RU" dirty="0" smtClean="0"/>
              <a:t> справа, </a:t>
            </a:r>
            <a:r>
              <a:rPr lang="ru-RU" dirty="0" err="1" smtClean="0"/>
              <a:t>електрична</a:t>
            </a:r>
            <a:r>
              <a:rPr lang="ru-RU" dirty="0" smtClean="0"/>
              <a:t>, </a:t>
            </a:r>
            <a:r>
              <a:rPr lang="ru-RU" dirty="0" err="1" smtClean="0"/>
              <a:t>хімічна</a:t>
            </a:r>
            <a:r>
              <a:rPr lang="ru-RU" dirty="0" smtClean="0"/>
              <a:t>, </a:t>
            </a:r>
            <a:r>
              <a:rPr lang="ru-RU" dirty="0" err="1" smtClean="0"/>
              <a:t>харчова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Сільськогосподарська</a:t>
            </a:r>
            <a:r>
              <a:rPr lang="ru-RU" b="1" dirty="0" smtClean="0"/>
              <a:t> </a:t>
            </a:r>
            <a:r>
              <a:rPr lang="ru-RU" b="1" dirty="0" err="1" smtClean="0"/>
              <a:t>продукція</a:t>
            </a:r>
            <a:r>
              <a:rPr lang="ru-RU" b="1" dirty="0" smtClean="0"/>
              <a:t>:</a:t>
            </a:r>
            <a:r>
              <a:rPr lang="ru-RU" dirty="0" smtClean="0"/>
              <a:t> </a:t>
            </a:r>
            <a:r>
              <a:rPr lang="ru-RU" dirty="0" err="1" smtClean="0"/>
              <a:t>пшениця</a:t>
            </a:r>
            <a:r>
              <a:rPr lang="ru-RU" dirty="0" smtClean="0"/>
              <a:t>, </a:t>
            </a:r>
            <a:r>
              <a:rPr lang="ru-RU" dirty="0" err="1" smtClean="0"/>
              <a:t>ячмінь</a:t>
            </a:r>
            <a:r>
              <a:rPr lang="ru-RU" dirty="0" smtClean="0"/>
              <a:t>, овес, виноград, оливки, </a:t>
            </a:r>
            <a:r>
              <a:rPr lang="ru-RU" dirty="0" err="1" smtClean="0"/>
              <a:t>цитрусові</a:t>
            </a:r>
            <a:r>
              <a:rPr lang="ru-RU" dirty="0" smtClean="0"/>
              <a:t>, </a:t>
            </a:r>
            <a:r>
              <a:rPr lang="ru-RU" dirty="0" err="1" smtClean="0"/>
              <a:t>фрукти</a:t>
            </a:r>
            <a:r>
              <a:rPr lang="ru-RU" dirty="0" smtClean="0"/>
              <a:t>, худоба.</a:t>
            </a:r>
          </a:p>
          <a:p>
            <a:endParaRPr lang="ru-RU" dirty="0"/>
          </a:p>
        </p:txBody>
      </p:sp>
      <p:pic>
        <p:nvPicPr>
          <p:cNvPr id="6" name="Рисунок 5" descr="201311121419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256" y="142852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847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091" y="2500306"/>
            <a:ext cx="2964677" cy="1976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848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5256" y="4643446"/>
            <a:ext cx="2857504" cy="2047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28312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810385"/>
          </a:xfrm>
        </p:spPr>
        <p:txBody>
          <a:bodyPr/>
          <a:lstStyle/>
          <a:p>
            <a:r>
              <a:rPr lang="uk-UA" dirty="0" smtClean="0"/>
              <a:t>Туризм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22248" y="1071546"/>
            <a:ext cx="10144165" cy="5100654"/>
          </a:xfrm>
        </p:spPr>
        <p:txBody>
          <a:bodyPr/>
          <a:lstStyle/>
          <a:p>
            <a:r>
              <a:rPr lang="ru-RU" dirty="0" err="1" smtClean="0"/>
              <a:t>Джаміла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7" name="Рисунок 6" descr="загруженное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114" y="3929066"/>
            <a:ext cx="3833821" cy="2551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528" y="785794"/>
            <a:ext cx="2643199" cy="2013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загруженное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7552" y="428604"/>
            <a:ext cx="3181355" cy="2382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7795699c6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9636" y="3500438"/>
            <a:ext cx="5142767" cy="3159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6420112ca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6628" y="1714488"/>
            <a:ext cx="2667000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72954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738947"/>
          </a:xfrm>
        </p:spPr>
        <p:txBody>
          <a:bodyPr/>
          <a:lstStyle/>
          <a:p>
            <a:r>
              <a:rPr lang="ru-RU" u="sng" dirty="0" smtClean="0">
                <a:hlinkClick r:id="rId2" tooltip="Алжир (місто)"/>
              </a:rPr>
              <a:t>Алжир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7934" y="1071546"/>
            <a:ext cx="10287041" cy="4529150"/>
          </a:xfrm>
        </p:spPr>
        <p:txBody>
          <a:bodyPr/>
          <a:lstStyle/>
          <a:p>
            <a:r>
              <a:rPr lang="ru-RU" dirty="0" err="1" smtClean="0"/>
              <a:t>розташований</a:t>
            </a:r>
            <a:r>
              <a:rPr lang="ru-RU" dirty="0" smtClean="0"/>
              <a:t> на </a:t>
            </a:r>
            <a:r>
              <a:rPr lang="ru-RU" dirty="0" err="1" smtClean="0"/>
              <a:t>вузькій</a:t>
            </a:r>
            <a:r>
              <a:rPr lang="ru-RU" dirty="0" smtClean="0"/>
              <a:t> </a:t>
            </a:r>
            <a:r>
              <a:rPr lang="ru-RU" dirty="0" err="1" smtClean="0"/>
              <a:t>прибережній</a:t>
            </a:r>
            <a:r>
              <a:rPr lang="ru-RU" dirty="0" smtClean="0"/>
              <a:t> </a:t>
            </a:r>
            <a:r>
              <a:rPr lang="ru-RU" dirty="0" err="1" smtClean="0"/>
              <a:t>рівнині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Атласькими</a:t>
            </a:r>
            <a:r>
              <a:rPr lang="ru-RU" dirty="0" smtClean="0"/>
              <a:t> горами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Середземним</a:t>
            </a:r>
            <a:r>
              <a:rPr lang="ru-RU" dirty="0" smtClean="0"/>
              <a:t> морем; </a:t>
            </a:r>
            <a:r>
              <a:rPr lang="ru-RU" dirty="0" err="1" smtClean="0"/>
              <a:t>населення</a:t>
            </a:r>
            <a:r>
              <a:rPr lang="ru-RU" dirty="0" smtClean="0"/>
              <a:t> 2442300 (1984). Головне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господарський</a:t>
            </a:r>
            <a:r>
              <a:rPr lang="ru-RU" dirty="0" smtClean="0"/>
              <a:t> центр </a:t>
            </a:r>
            <a:r>
              <a:rPr lang="ru-RU" dirty="0" err="1" smtClean="0"/>
              <a:t>країни</a:t>
            </a:r>
            <a:r>
              <a:rPr lang="ru-RU" dirty="0" smtClean="0"/>
              <a:t> Алжиру, великий порт на </a:t>
            </a:r>
            <a:r>
              <a:rPr lang="ru-RU" dirty="0" err="1" smtClean="0"/>
              <a:t>Середземному</a:t>
            </a:r>
            <a:r>
              <a:rPr lang="ru-RU" dirty="0" smtClean="0"/>
              <a:t> </a:t>
            </a:r>
            <a:r>
              <a:rPr lang="ru-RU" dirty="0" err="1" smtClean="0"/>
              <a:t>морі</a:t>
            </a:r>
            <a:r>
              <a:rPr lang="ru-RU" dirty="0" smtClean="0"/>
              <a:t>, </a:t>
            </a:r>
            <a:r>
              <a:rPr lang="ru-RU" dirty="0" err="1" smtClean="0"/>
              <a:t>залізничний</a:t>
            </a:r>
            <a:r>
              <a:rPr lang="ru-RU" dirty="0" smtClean="0"/>
              <a:t> </a:t>
            </a:r>
            <a:r>
              <a:rPr lang="ru-RU" dirty="0" err="1" smtClean="0"/>
              <a:t>вузол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аеропорт</a:t>
            </a:r>
            <a:r>
              <a:rPr lang="ru-RU" dirty="0" smtClean="0"/>
              <a:t>. В А.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передмістями</a:t>
            </a:r>
            <a:r>
              <a:rPr lang="ru-RU" dirty="0" smtClean="0"/>
              <a:t> 588 тис. ж. (1954),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араби</a:t>
            </a:r>
            <a:r>
              <a:rPr lang="ru-RU" dirty="0" smtClean="0"/>
              <a:t> та </a:t>
            </a:r>
            <a:r>
              <a:rPr lang="ru-RU" dirty="0" err="1" smtClean="0"/>
              <a:t>французи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 descr="загруженное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86" y="3500438"/>
            <a:ext cx="4214842" cy="2626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original-4 місце. Хараре, Зімбабв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974" y="3143248"/>
            <a:ext cx="4914934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205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810" y="214290"/>
            <a:ext cx="9144000" cy="4267200"/>
          </a:xfrm>
        </p:spPr>
        <p:txBody>
          <a:bodyPr/>
          <a:lstStyle/>
          <a:p>
            <a:r>
              <a:rPr lang="ru-RU" dirty="0" err="1" smtClean="0"/>
              <a:t>Найстарішою</a:t>
            </a:r>
            <a:r>
              <a:rPr lang="ru-RU" dirty="0" smtClean="0"/>
              <a:t> </a:t>
            </a:r>
            <a:r>
              <a:rPr lang="ru-RU" dirty="0" err="1" smtClean="0"/>
              <a:t>мечеттю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Магриба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Джемаа-аль-Кебір</a:t>
            </a:r>
            <a:r>
              <a:rPr lang="ru-RU" dirty="0" smtClean="0"/>
              <a:t>, вона прекрасно </a:t>
            </a:r>
            <a:r>
              <a:rPr lang="ru-RU" dirty="0" err="1" smtClean="0"/>
              <a:t>збереглася</a:t>
            </a:r>
            <a:r>
              <a:rPr lang="ru-RU" dirty="0" smtClean="0"/>
              <a:t> до наших </a:t>
            </a:r>
            <a:r>
              <a:rPr lang="ru-RU" dirty="0" err="1" smtClean="0"/>
              <a:t>днів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істинним</a:t>
            </a:r>
            <a:r>
              <a:rPr lang="ru-RU" dirty="0" smtClean="0"/>
              <a:t> </a:t>
            </a:r>
            <a:r>
              <a:rPr lang="ru-RU" dirty="0" err="1" smtClean="0"/>
              <a:t>зразком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big.photo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52" y="1714488"/>
            <a:ext cx="3866253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big.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288" y="1643050"/>
            <a:ext cx="4028904" cy="2679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Metchet-Dzhamaa-al-Kebir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958" y="4429132"/>
            <a:ext cx="3286148" cy="2190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Джемаа-аль-Джедід</a:t>
            </a:r>
            <a:endParaRPr lang="ru-RU" dirty="0"/>
          </a:p>
        </p:txBody>
      </p:sp>
      <p:pic>
        <p:nvPicPr>
          <p:cNvPr id="4" name="Содержимое 3" descr="0_b0e11_8eb69958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121" y="2571744"/>
            <a:ext cx="4159251" cy="311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7baacacc2a8d95df1c1bebe808d34e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776" y="1548544"/>
            <a:ext cx="3500462" cy="3641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42e4da159fb632c09d5a94dd11c4a9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65271" y="1643050"/>
            <a:ext cx="3674399" cy="2813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2314" y="142852"/>
            <a:ext cx="9144000" cy="810385"/>
          </a:xfrm>
        </p:spPr>
        <p:txBody>
          <a:bodyPr/>
          <a:lstStyle/>
          <a:p>
            <a:r>
              <a:rPr lang="uk-UA" dirty="0" smtClean="0"/>
              <a:t>Місто </a:t>
            </a:r>
            <a:r>
              <a:rPr lang="uk-UA" dirty="0" err="1" smtClean="0"/>
              <a:t>Оран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934" y="1000108"/>
            <a:ext cx="6715172" cy="5572164"/>
          </a:xfrm>
        </p:spPr>
        <p:txBody>
          <a:bodyPr/>
          <a:lstStyle/>
          <a:p>
            <a:r>
              <a:rPr lang="ru-RU" dirty="0" err="1" smtClean="0"/>
              <a:t>місто-порт</a:t>
            </a:r>
            <a:r>
              <a:rPr lang="ru-RU" dirty="0" smtClean="0"/>
              <a:t> на </a:t>
            </a:r>
            <a:r>
              <a:rPr lang="ru-RU" dirty="0" err="1" smtClean="0"/>
              <a:t>середземноморському</a:t>
            </a:r>
            <a:r>
              <a:rPr lang="ru-RU" dirty="0" smtClean="0"/>
              <a:t> </a:t>
            </a:r>
            <a:r>
              <a:rPr lang="ru-RU" dirty="0" err="1" smtClean="0"/>
              <a:t>узбережжі</a:t>
            </a:r>
            <a:r>
              <a:rPr lang="ru-RU" dirty="0" smtClean="0"/>
              <a:t> </a:t>
            </a:r>
            <a:r>
              <a:rPr lang="ru-RU" u="sng" dirty="0" smtClean="0"/>
              <a:t>Алжиру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Другий</a:t>
            </a:r>
            <a:r>
              <a:rPr lang="ru-RU" dirty="0" smtClean="0"/>
              <a:t> за </a:t>
            </a:r>
            <a:r>
              <a:rPr lang="ru-RU" dirty="0" err="1" smtClean="0"/>
              <a:t>чисельністю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Сьогодні</a:t>
            </a:r>
            <a:r>
              <a:rPr lang="ru-RU" dirty="0" smtClean="0"/>
              <a:t> Оран </a:t>
            </a:r>
            <a:r>
              <a:rPr lang="ru-RU" dirty="0" err="1" smtClean="0"/>
              <a:t>є</a:t>
            </a:r>
            <a:r>
              <a:rPr lang="ru-RU" dirty="0" smtClean="0"/>
              <a:t>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найбільших</a:t>
            </a:r>
            <a:r>
              <a:rPr lang="ru-RU" dirty="0" smtClean="0"/>
              <a:t> </a:t>
            </a:r>
            <a:r>
              <a:rPr lang="ru-RU" dirty="0" err="1" smtClean="0"/>
              <a:t>портів</a:t>
            </a:r>
            <a:r>
              <a:rPr lang="ru-RU" dirty="0" smtClean="0"/>
              <a:t> в </a:t>
            </a:r>
            <a:r>
              <a:rPr lang="ru-RU" dirty="0" err="1" smtClean="0"/>
              <a:t>Північній</a:t>
            </a:r>
            <a:r>
              <a:rPr lang="ru-RU" dirty="0" smtClean="0"/>
              <a:t> </a:t>
            </a:r>
            <a:r>
              <a:rPr lang="ru-RU" dirty="0" err="1" smtClean="0"/>
              <a:t>Африці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важливий</a:t>
            </a:r>
            <a:r>
              <a:rPr lang="ru-RU" dirty="0" smtClean="0"/>
              <a:t> </a:t>
            </a:r>
            <a:r>
              <a:rPr lang="ru-RU" dirty="0" err="1" smtClean="0"/>
              <a:t>фінансовий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культурний</a:t>
            </a:r>
            <a:r>
              <a:rPr lang="ru-RU" dirty="0" smtClean="0"/>
              <a:t> центр. У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розташований</a:t>
            </a:r>
            <a:r>
              <a:rPr lang="ru-RU" dirty="0" smtClean="0"/>
              <a:t> </a:t>
            </a:r>
            <a:r>
              <a:rPr lang="ru-RU" dirty="0" err="1" smtClean="0"/>
              <a:t>другий</a:t>
            </a:r>
            <a:r>
              <a:rPr lang="ru-RU" dirty="0" smtClean="0"/>
              <a:t> за величиною в </a:t>
            </a:r>
            <a:r>
              <a:rPr lang="ru-RU" dirty="0" err="1" smtClean="0"/>
              <a:t>Алжиріуніверситет</a:t>
            </a:r>
            <a:r>
              <a:rPr lang="ru-RU" dirty="0" smtClean="0"/>
              <a:t> </a:t>
            </a:r>
            <a:r>
              <a:rPr lang="en-US" dirty="0" smtClean="0"/>
              <a:t>Es </a:t>
            </a:r>
            <a:r>
              <a:rPr lang="en-US" dirty="0" err="1" smtClean="0"/>
              <a:t>Snia</a:t>
            </a:r>
            <a:endParaRPr lang="ru-RU" dirty="0"/>
          </a:p>
        </p:txBody>
      </p:sp>
      <p:pic>
        <p:nvPicPr>
          <p:cNvPr id="4" name="Рисунок 3" descr="DSCF373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3172" y="214290"/>
            <a:ext cx="3690963" cy="2768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296" y="3322257"/>
            <a:ext cx="3957444" cy="2964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b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074" y="4214818"/>
            <a:ext cx="3620376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8000" y="571480"/>
            <a:ext cx="9144000" cy="4267200"/>
          </a:xfrm>
        </p:spPr>
        <p:txBody>
          <a:bodyPr/>
          <a:lstStyle/>
          <a:p>
            <a:r>
              <a:rPr lang="ru-RU" b="1" dirty="0" err="1" smtClean="0"/>
              <a:t>Аннаба</a:t>
            </a:r>
            <a:r>
              <a:rPr lang="ru-RU" dirty="0" err="1" smtClean="0"/>
              <a:t>-найбільший</a:t>
            </a:r>
            <a:r>
              <a:rPr lang="ru-RU" dirty="0" smtClean="0"/>
              <a:t> </a:t>
            </a:r>
            <a:r>
              <a:rPr lang="ru-RU" dirty="0" err="1" smtClean="0"/>
              <a:t>місто</a:t>
            </a:r>
            <a:r>
              <a:rPr lang="ru-RU" dirty="0" smtClean="0"/>
              <a:t> </a:t>
            </a:r>
            <a:r>
              <a:rPr lang="ru-RU" dirty="0" err="1" smtClean="0"/>
              <a:t>північно-східного</a:t>
            </a:r>
            <a:r>
              <a:rPr lang="ru-RU" dirty="0" smtClean="0"/>
              <a:t> Алжиру, </a:t>
            </a:r>
            <a:r>
              <a:rPr lang="ru-RU" dirty="0" err="1" smtClean="0"/>
              <a:t>адміністративний</a:t>
            </a:r>
            <a:r>
              <a:rPr lang="ru-RU" dirty="0" smtClean="0"/>
              <a:t> центр </a:t>
            </a:r>
            <a:r>
              <a:rPr lang="ru-RU" dirty="0" err="1" smtClean="0"/>
              <a:t>провінції</a:t>
            </a:r>
            <a:r>
              <a:rPr lang="ru-RU" dirty="0" smtClean="0"/>
              <a:t> </a:t>
            </a:r>
            <a:r>
              <a:rPr lang="ru-RU" dirty="0" err="1" smtClean="0"/>
              <a:t>Аннаба</a:t>
            </a:r>
            <a:r>
              <a:rPr lang="ru-RU" dirty="0" smtClean="0"/>
              <a:t>, </a:t>
            </a:r>
            <a:r>
              <a:rPr lang="ru-RU" dirty="0" err="1" smtClean="0"/>
              <a:t>крупний</a:t>
            </a:r>
            <a:r>
              <a:rPr lang="ru-RU" dirty="0" smtClean="0"/>
              <a:t> порт на </a:t>
            </a:r>
            <a:r>
              <a:rPr lang="ru-RU" dirty="0" err="1" smtClean="0"/>
              <a:t>узбережжі</a:t>
            </a:r>
            <a:r>
              <a:rPr lang="ru-RU" dirty="0" smtClean="0"/>
              <a:t> </a:t>
            </a:r>
            <a:r>
              <a:rPr lang="ru-RU" dirty="0" err="1" smtClean="0"/>
              <a:t>Середземного</a:t>
            </a:r>
            <a:r>
              <a:rPr lang="ru-RU" dirty="0" smtClean="0"/>
              <a:t> моря.</a:t>
            </a:r>
            <a:endParaRPr lang="ru-RU" dirty="0"/>
          </a:p>
        </p:txBody>
      </p:sp>
      <p:pic>
        <p:nvPicPr>
          <p:cNvPr id="4" name="Рисунок 3" descr="8257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96" y="1785926"/>
            <a:ext cx="4267200" cy="301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610" y="1785926"/>
            <a:ext cx="4381531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4148" y="3786190"/>
            <a:ext cx="4100029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Батна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5058" y="785794"/>
            <a:ext cx="7215238" cy="350046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 </a:t>
            </a:r>
            <a:r>
              <a:rPr lang="ru-RU" dirty="0" err="1" smtClean="0"/>
              <a:t>Місто</a:t>
            </a:r>
            <a:r>
              <a:rPr lang="ru-RU" dirty="0" smtClean="0"/>
              <a:t> на </a:t>
            </a:r>
            <a:r>
              <a:rPr lang="ru-RU" dirty="0" err="1" smtClean="0"/>
              <a:t>північному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 Алжиру, </a:t>
            </a:r>
            <a:r>
              <a:rPr lang="ru-RU" dirty="0" err="1" smtClean="0"/>
              <a:t>столиця</a:t>
            </a:r>
            <a:r>
              <a:rPr lang="ru-RU" dirty="0" smtClean="0"/>
              <a:t> </a:t>
            </a:r>
            <a:r>
              <a:rPr lang="ru-RU" dirty="0" err="1" smtClean="0"/>
              <a:t>провінції</a:t>
            </a:r>
            <a:r>
              <a:rPr lang="ru-RU" dirty="0" smtClean="0"/>
              <a:t> </a:t>
            </a:r>
            <a:r>
              <a:rPr lang="ru-RU" dirty="0" err="1" smtClean="0"/>
              <a:t>Батна</a:t>
            </a:r>
            <a:r>
              <a:rPr lang="ru-RU" dirty="0" smtClean="0"/>
              <a:t>. </a:t>
            </a:r>
            <a:r>
              <a:rPr lang="ru-RU" dirty="0" err="1" smtClean="0"/>
              <a:t>Батна</a:t>
            </a:r>
            <a:r>
              <a:rPr lang="ru-RU" dirty="0" smtClean="0"/>
              <a:t> - </a:t>
            </a:r>
            <a:r>
              <a:rPr lang="ru-RU" dirty="0" err="1" smtClean="0"/>
              <a:t>п'ятий</a:t>
            </a:r>
            <a:r>
              <a:rPr lang="ru-RU" dirty="0" smtClean="0"/>
              <a:t> за </a:t>
            </a:r>
            <a:r>
              <a:rPr lang="ru-RU" dirty="0" err="1" smtClean="0"/>
              <a:t>чисельністю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 Алжиру,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гірського</a:t>
            </a:r>
            <a:r>
              <a:rPr lang="ru-RU" dirty="0" smtClean="0"/>
              <a:t> </a:t>
            </a:r>
            <a:r>
              <a:rPr lang="ru-RU" dirty="0" err="1" smtClean="0"/>
              <a:t>масиву</a:t>
            </a:r>
            <a:r>
              <a:rPr lang="ru-RU" dirty="0" smtClean="0"/>
              <a:t> </a:t>
            </a:r>
            <a:r>
              <a:rPr lang="ru-RU" dirty="0" err="1" smtClean="0"/>
              <a:t>Орес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розташоване</a:t>
            </a:r>
            <a:r>
              <a:rPr lang="ru-RU" dirty="0" smtClean="0"/>
              <a:t> в 430 </a:t>
            </a:r>
            <a:r>
              <a:rPr lang="ru-RU" dirty="0" err="1" smtClean="0"/>
              <a:t>кілометрах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столиці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, </a:t>
            </a:r>
            <a:r>
              <a:rPr lang="ru-RU" dirty="0" err="1" smtClean="0"/>
              <a:t>міста</a:t>
            </a:r>
            <a:r>
              <a:rPr lang="ru-RU" dirty="0" smtClean="0"/>
              <a:t> Алжир, в 119 </a:t>
            </a:r>
            <a:r>
              <a:rPr lang="ru-RU" dirty="0" err="1" smtClean="0"/>
              <a:t>кілометрах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 </a:t>
            </a:r>
            <a:r>
              <a:rPr lang="ru-RU" dirty="0" err="1" smtClean="0"/>
              <a:t>Костянтина</a:t>
            </a:r>
            <a:r>
              <a:rPr lang="ru-RU" dirty="0" smtClean="0"/>
              <a:t>. </a:t>
            </a:r>
            <a:r>
              <a:rPr lang="ru-RU" dirty="0" err="1" smtClean="0"/>
              <a:t>Незважаючи</a:t>
            </a:r>
            <a:r>
              <a:rPr lang="ru-RU" dirty="0" smtClean="0"/>
              <a:t> на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Батна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порівняно</a:t>
            </a:r>
            <a:r>
              <a:rPr lang="ru-RU" dirty="0" smtClean="0"/>
              <a:t> недалеко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узбережжя</a:t>
            </a:r>
            <a:r>
              <a:rPr lang="ru-RU" dirty="0" smtClean="0"/>
              <a:t>, </a:t>
            </a:r>
            <a:r>
              <a:rPr lang="ru-RU" dirty="0" err="1" smtClean="0"/>
              <a:t>висота</a:t>
            </a:r>
            <a:r>
              <a:rPr lang="ru-RU" dirty="0" smtClean="0"/>
              <a:t>, на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розташоване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, становить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кілометра</a:t>
            </a:r>
            <a:r>
              <a:rPr lang="ru-RU" dirty="0" smtClean="0"/>
              <a:t> над </a:t>
            </a:r>
            <a:r>
              <a:rPr lang="ru-RU" dirty="0" err="1" smtClean="0"/>
              <a:t>рівнем</a:t>
            </a:r>
            <a:r>
              <a:rPr lang="ru-RU" dirty="0" smtClean="0"/>
              <a:t> моря. У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зима в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холодна,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снігом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загруженное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486" y="357166"/>
            <a:ext cx="3338069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768b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486" y="3571876"/>
            <a:ext cx="3381399" cy="2536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the-old-po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950" y="4071942"/>
            <a:ext cx="3433185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Беджаія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36628" y="1071546"/>
            <a:ext cx="9144000" cy="4267200"/>
          </a:xfrm>
        </p:spPr>
        <p:txBody>
          <a:bodyPr/>
          <a:lstStyle/>
          <a:p>
            <a:r>
              <a:rPr lang="ru-RU" dirty="0" err="1" smtClean="0"/>
              <a:t>місто-порт</a:t>
            </a:r>
            <a:r>
              <a:rPr lang="ru-RU" dirty="0" smtClean="0"/>
              <a:t> на </a:t>
            </a:r>
            <a:r>
              <a:rPr lang="ru-RU" dirty="0" err="1" smtClean="0"/>
              <a:t>півночі</a:t>
            </a:r>
            <a:r>
              <a:rPr lang="ru-RU" dirty="0" smtClean="0"/>
              <a:t> Алжиру, </a:t>
            </a:r>
            <a:r>
              <a:rPr lang="ru-RU" dirty="0" err="1" smtClean="0"/>
              <a:t>адміністративний</a:t>
            </a:r>
            <a:r>
              <a:rPr lang="ru-RU" dirty="0" smtClean="0"/>
              <a:t> центр </a:t>
            </a:r>
            <a:r>
              <a:rPr lang="ru-RU" dirty="0" err="1" smtClean="0"/>
              <a:t>вілайят</a:t>
            </a:r>
            <a:r>
              <a:rPr lang="ru-RU" dirty="0" smtClean="0"/>
              <a:t> </a:t>
            </a:r>
            <a:r>
              <a:rPr lang="ru-RU" dirty="0" err="1" smtClean="0"/>
              <a:t>Беджаія</a:t>
            </a:r>
            <a:endParaRPr lang="ru-RU" dirty="0"/>
          </a:p>
        </p:txBody>
      </p:sp>
      <p:pic>
        <p:nvPicPr>
          <p:cNvPr id="4" name="Рисунок 3" descr="Béjaïa_facad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934" y="1928802"/>
            <a:ext cx="3443410" cy="2290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bejaia.733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3238" y="3857628"/>
            <a:ext cx="3948493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Béjaïa_faca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6892" y="3857628"/>
            <a:ext cx="4000528" cy="2660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30_701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098" y="1714488"/>
            <a:ext cx="3712526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372" y="142852"/>
            <a:ext cx="9144000" cy="1144556"/>
          </a:xfrm>
        </p:spPr>
        <p:txBody>
          <a:bodyPr/>
          <a:lstStyle/>
          <a:p>
            <a:r>
              <a:rPr lang="uk-UA" dirty="0" smtClean="0"/>
              <a:t>Бліда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5124" y="1500174"/>
            <a:ext cx="9144000" cy="4267200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dirty="0" err="1" smtClean="0"/>
              <a:t>Провінція</a:t>
            </a:r>
            <a:r>
              <a:rPr lang="ru-RU" dirty="0" smtClean="0"/>
              <a:t> в </a:t>
            </a:r>
            <a:r>
              <a:rPr lang="ru-RU" dirty="0" err="1" smtClean="0"/>
              <a:t>північній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 Алжиру, </a:t>
            </a:r>
            <a:r>
              <a:rPr lang="ru-RU" dirty="0" err="1" smtClean="0"/>
              <a:t>однойменна</a:t>
            </a:r>
            <a:r>
              <a:rPr lang="ru-RU" dirty="0" smtClean="0"/>
              <a:t>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ru-RU" dirty="0" err="1" smtClean="0"/>
              <a:t>адміністративному</a:t>
            </a:r>
            <a:r>
              <a:rPr lang="ru-RU" dirty="0" smtClean="0"/>
              <a:t> центру, </a:t>
            </a:r>
            <a:r>
              <a:rPr lang="ru-RU" dirty="0" err="1" smtClean="0"/>
              <a:t>місту</a:t>
            </a:r>
            <a:r>
              <a:rPr lang="ru-RU" dirty="0" smtClean="0"/>
              <a:t> </a:t>
            </a:r>
            <a:r>
              <a:rPr lang="ru-RU" dirty="0" err="1" smtClean="0"/>
              <a:t>Бліда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Blida, Alger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34" y="2643182"/>
            <a:ext cx="4526229" cy="2767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загруженное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280" y="3714752"/>
            <a:ext cx="3601096" cy="2686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загруженное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0494" y="2214554"/>
            <a:ext cx="3039215" cy="227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9504" y="285728"/>
            <a:ext cx="9144000" cy="5286412"/>
          </a:xfrm>
        </p:spPr>
        <p:txBody>
          <a:bodyPr/>
          <a:lstStyle/>
          <a:p>
            <a:r>
              <a:rPr lang="ru-RU" dirty="0" smtClean="0"/>
              <a:t>Алжир — </a:t>
            </a:r>
            <a:r>
              <a:rPr lang="ru-RU" dirty="0" err="1" smtClean="0"/>
              <a:t>країна</a:t>
            </a:r>
            <a:r>
              <a:rPr lang="ru-RU" dirty="0" smtClean="0"/>
              <a:t> на </a:t>
            </a:r>
            <a:r>
              <a:rPr lang="ru-RU" dirty="0" err="1" smtClean="0"/>
              <a:t>півночі</a:t>
            </a:r>
            <a:r>
              <a:rPr lang="ru-RU" dirty="0" smtClean="0"/>
              <a:t> Африки, на </a:t>
            </a:r>
            <a:r>
              <a:rPr lang="ru-RU" dirty="0" err="1" smtClean="0"/>
              <a:t>сході</a:t>
            </a:r>
            <a:r>
              <a:rPr lang="ru-RU" dirty="0" smtClean="0"/>
              <a:t> </a:t>
            </a:r>
            <a:r>
              <a:rPr lang="ru-RU" dirty="0" err="1" smtClean="0"/>
              <a:t>межує</a:t>
            </a:r>
            <a:r>
              <a:rPr lang="ru-RU" dirty="0" smtClean="0"/>
              <a:t> </a:t>
            </a:r>
            <a:r>
              <a:rPr lang="ru-RU" dirty="0" err="1" smtClean="0"/>
              <a:t>зТунісом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Лівією</a:t>
            </a:r>
            <a:r>
              <a:rPr lang="ru-RU" dirty="0" smtClean="0"/>
              <a:t>,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південному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 —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Нігером</a:t>
            </a:r>
            <a:r>
              <a:rPr lang="ru-RU" dirty="0" smtClean="0"/>
              <a:t>,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південному</a:t>
            </a:r>
            <a:r>
              <a:rPr lang="ru-RU" dirty="0" smtClean="0"/>
              <a:t> </a:t>
            </a:r>
            <a:r>
              <a:rPr lang="ru-RU" dirty="0" err="1" smtClean="0"/>
              <a:t>заході</a:t>
            </a:r>
            <a:r>
              <a:rPr lang="ru-RU" dirty="0" smtClean="0"/>
              <a:t> —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Малі</a:t>
            </a:r>
            <a:r>
              <a:rPr lang="ru-RU" dirty="0" smtClean="0"/>
              <a:t>,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заході</a:t>
            </a:r>
            <a:r>
              <a:rPr lang="ru-RU" dirty="0" smtClean="0"/>
              <a:t> — </a:t>
            </a:r>
            <a:r>
              <a:rPr lang="ru-RU" dirty="0" err="1" smtClean="0"/>
              <a:t>з</a:t>
            </a:r>
            <a:r>
              <a:rPr lang="ru-RU" dirty="0" smtClean="0"/>
              <a:t> Марокко, на </a:t>
            </a:r>
            <a:r>
              <a:rPr lang="ru-RU" dirty="0" err="1" smtClean="0"/>
              <a:t>півночі</a:t>
            </a:r>
            <a:r>
              <a:rPr lang="ru-RU" dirty="0" smtClean="0"/>
              <a:t> — </a:t>
            </a:r>
            <a:r>
              <a:rPr lang="ru-RU" dirty="0" err="1" smtClean="0"/>
              <a:t>Середземне</a:t>
            </a:r>
            <a:r>
              <a:rPr lang="ru-RU" dirty="0" smtClean="0"/>
              <a:t> море. </a:t>
            </a:r>
            <a:r>
              <a:rPr lang="ru-RU" dirty="0" err="1" smtClean="0"/>
              <a:t>Найбільша</a:t>
            </a:r>
            <a:r>
              <a:rPr lang="ru-RU" dirty="0" smtClean="0"/>
              <a:t> за </a:t>
            </a:r>
            <a:r>
              <a:rPr lang="ru-RU" dirty="0" err="1" smtClean="0"/>
              <a:t>площею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 Африки. </a:t>
            </a:r>
            <a:r>
              <a:rPr lang="ru-RU" dirty="0" err="1" smtClean="0"/>
              <a:t>Столиця</a:t>
            </a:r>
            <a:r>
              <a:rPr lang="ru-RU" dirty="0" smtClean="0"/>
              <a:t> — Алжир.</a:t>
            </a:r>
            <a:endParaRPr lang="ru-RU" dirty="0"/>
          </a:p>
        </p:txBody>
      </p:sp>
      <p:pic>
        <p:nvPicPr>
          <p:cNvPr id="4" name="Рисунок 3" descr="64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91" y="2214554"/>
            <a:ext cx="5051969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164" y="2214554"/>
            <a:ext cx="4482551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124" y="285728"/>
            <a:ext cx="9144000" cy="810385"/>
          </a:xfrm>
        </p:spPr>
        <p:txBody>
          <a:bodyPr/>
          <a:lstStyle/>
          <a:p>
            <a:r>
              <a:rPr lang="uk-UA" dirty="0" err="1" smtClean="0"/>
              <a:t>Сетіф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6496" y="1142984"/>
            <a:ext cx="6357982" cy="350046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Провінція</a:t>
            </a:r>
            <a:r>
              <a:rPr lang="ru-RU" dirty="0" smtClean="0"/>
              <a:t> </a:t>
            </a:r>
            <a:r>
              <a:rPr lang="ru-RU" dirty="0" err="1" smtClean="0"/>
              <a:t>Сетіф</a:t>
            </a:r>
            <a:r>
              <a:rPr lang="ru-RU" dirty="0" smtClean="0"/>
              <a:t> </a:t>
            </a:r>
            <a:r>
              <a:rPr lang="ru-RU" dirty="0" err="1" smtClean="0"/>
              <a:t>лежить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в 300 км на </a:t>
            </a:r>
            <a:r>
              <a:rPr lang="ru-RU" dirty="0" err="1" smtClean="0"/>
              <a:t>схід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столиці</a:t>
            </a:r>
            <a:r>
              <a:rPr lang="ru-RU" dirty="0" smtClean="0"/>
              <a:t> Алжиру - </a:t>
            </a:r>
            <a:r>
              <a:rPr lang="ru-RU" dirty="0" err="1" smtClean="0"/>
              <a:t>міста</a:t>
            </a:r>
            <a:r>
              <a:rPr lang="ru-RU" dirty="0" smtClean="0"/>
              <a:t> </a:t>
            </a:r>
            <a:r>
              <a:rPr lang="ru-RU" dirty="0" smtClean="0">
                <a:hlinkClick r:id="rId2" tooltip="Алжир (місто)"/>
              </a:rPr>
              <a:t>Алжир</a:t>
            </a:r>
            <a:r>
              <a:rPr lang="ru-RU" dirty="0" smtClean="0"/>
              <a:t> на </a:t>
            </a:r>
            <a:r>
              <a:rPr lang="ru-RU" dirty="0" err="1" smtClean="0"/>
              <a:t>рівнині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висоті</a:t>
            </a:r>
            <a:r>
              <a:rPr lang="ru-RU" dirty="0" smtClean="0"/>
              <a:t> 1100 м над </a:t>
            </a:r>
            <a:r>
              <a:rPr lang="ru-RU" dirty="0" err="1" smtClean="0"/>
              <a:t>рівнем</a:t>
            </a:r>
            <a:r>
              <a:rPr lang="ru-RU" dirty="0" smtClean="0"/>
              <a:t> моря,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історичною</a:t>
            </a:r>
            <a:r>
              <a:rPr lang="ru-RU" dirty="0" smtClean="0"/>
              <a:t> </a:t>
            </a:r>
            <a:r>
              <a:rPr lang="ru-RU" dirty="0" err="1" smtClean="0"/>
              <a:t>областю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Кабилия"/>
              </a:rPr>
              <a:t>Кабилия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err="1" smtClean="0">
                <a:hlinkClick r:id="rId4" tooltip="Атлас (гори)"/>
              </a:rPr>
              <a:t>Атлаські</a:t>
            </a:r>
            <a:r>
              <a:rPr lang="ru-RU" dirty="0" smtClean="0">
                <a:hlinkClick r:id="rId4" tooltip="Атлас (гори)"/>
              </a:rPr>
              <a:t> горами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Межує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провінціями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Беджі (провінція)"/>
              </a:rPr>
              <a:t>Беджі</a:t>
            </a:r>
            <a:r>
              <a:rPr lang="ru-RU" dirty="0" smtClean="0"/>
              <a:t> та </a:t>
            </a:r>
            <a:r>
              <a:rPr lang="ru-RU" dirty="0" err="1" smtClean="0">
                <a:hlinkClick r:id="rId6" tooltip="Джіджель (провінція)"/>
              </a:rPr>
              <a:t>Джіджель</a:t>
            </a:r>
            <a:r>
              <a:rPr lang="ru-RU" dirty="0" smtClean="0"/>
              <a:t> на </a:t>
            </a:r>
            <a:r>
              <a:rPr lang="ru-RU" dirty="0" err="1" smtClean="0"/>
              <a:t>півночі</a:t>
            </a:r>
            <a:r>
              <a:rPr lang="ru-RU" dirty="0" smtClean="0"/>
              <a:t>, </a:t>
            </a:r>
            <a:r>
              <a:rPr lang="ru-RU" dirty="0" err="1" smtClean="0">
                <a:hlinkClick r:id="rId7" tooltip="Міла (провінція)"/>
              </a:rPr>
              <a:t>Міла</a:t>
            </a:r>
            <a:r>
              <a:rPr lang="ru-RU" dirty="0" smtClean="0"/>
              <a:t> 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, </a:t>
            </a:r>
            <a:r>
              <a:rPr lang="ru-RU" dirty="0" err="1" smtClean="0">
                <a:hlinkClick r:id="rId8" tooltip="Батна (провінція)"/>
              </a:rPr>
              <a:t>Батна</a:t>
            </a:r>
            <a:r>
              <a:rPr lang="ru-RU" dirty="0" smtClean="0"/>
              <a:t> 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півдні</a:t>
            </a:r>
            <a:r>
              <a:rPr lang="ru-RU" dirty="0" smtClean="0"/>
              <a:t>, </a:t>
            </a:r>
            <a:r>
              <a:rPr lang="ru-RU" dirty="0" err="1" smtClean="0">
                <a:hlinkClick r:id="rId9" tooltip="Бордж-Бу-Аррерідж (провінція)"/>
              </a:rPr>
              <a:t>Бордж-Бу-Аррерідж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>
                <a:hlinkClick r:id="rId10" tooltip="Мсила (провінція)"/>
              </a:rPr>
              <a:t>Мсила</a:t>
            </a:r>
            <a:r>
              <a:rPr lang="ru-RU" dirty="0" smtClean="0"/>
              <a:t> 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заході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Сетіф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 </a:t>
            </a:r>
            <a:r>
              <a:rPr lang="ru-RU" dirty="0" err="1" smtClean="0">
                <a:hlinkClick r:id="rId11" tooltip="Список об'єктів Світової спадщини ЮНЕСКО в Африці"/>
              </a:rPr>
              <a:t>об'єкт</a:t>
            </a:r>
            <a:r>
              <a:rPr lang="ru-RU" dirty="0" smtClean="0">
                <a:hlinkClick r:id="rId11" tooltip="Список об'єктів Світової спадщини ЮНЕСКО в Африці"/>
              </a:rPr>
              <a:t> </a:t>
            </a:r>
            <a:r>
              <a:rPr lang="ru-RU" dirty="0" err="1" smtClean="0">
                <a:hlinkClick r:id="rId11" tooltip="Список об'єктів Світової спадщини ЮНЕСКО в Африці"/>
              </a:rPr>
              <a:t>Світової</a:t>
            </a:r>
            <a:r>
              <a:rPr lang="ru-RU" dirty="0" smtClean="0">
                <a:hlinkClick r:id="rId11" tooltip="Список об'єктів Світової спадщини ЮНЕСКО в Африці"/>
              </a:rPr>
              <a:t> </a:t>
            </a:r>
            <a:r>
              <a:rPr lang="ru-RU" dirty="0" err="1" smtClean="0">
                <a:hlinkClick r:id="rId11" tooltip="Список об'єктів Світової спадщини ЮНЕСКО в Африці"/>
              </a:rPr>
              <a:t>спадщини</a:t>
            </a:r>
            <a:r>
              <a:rPr lang="ru-RU" dirty="0" smtClean="0">
                <a:hlinkClick r:id="rId11" tooltip="Список об'єктів Світової спадщини ЮНЕСКО в Африці"/>
              </a:rPr>
              <a:t> ЮНЕСКО</a:t>
            </a:r>
            <a:r>
              <a:rPr lang="ru-RU" dirty="0" smtClean="0"/>
              <a:t> - </a:t>
            </a:r>
            <a:r>
              <a:rPr lang="ru-RU" dirty="0" err="1" smtClean="0"/>
              <a:t>залишки</a:t>
            </a:r>
            <a:r>
              <a:rPr lang="ru-RU" dirty="0" smtClean="0"/>
              <a:t> </a:t>
            </a:r>
            <a:r>
              <a:rPr lang="ru-RU" dirty="0" err="1" smtClean="0"/>
              <a:t>стародавнього</a:t>
            </a:r>
            <a:r>
              <a:rPr lang="ru-RU" dirty="0" smtClean="0"/>
              <a:t> </a:t>
            </a:r>
            <a:r>
              <a:rPr lang="ru-RU" dirty="0" err="1" smtClean="0"/>
              <a:t>римського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 </a:t>
            </a:r>
            <a:r>
              <a:rPr lang="ru-RU" dirty="0" err="1" smtClean="0">
                <a:hlinkClick r:id="rId12" tooltip="Джемі"/>
              </a:rPr>
              <a:t>Джемі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загруженное (9)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08990" y="3500438"/>
            <a:ext cx="3538543" cy="2130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829fd8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80362" y="357166"/>
            <a:ext cx="386151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Vue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522776" y="4071942"/>
            <a:ext cx="3524243" cy="264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96" y="142852"/>
            <a:ext cx="9144000" cy="1144556"/>
          </a:xfrm>
        </p:spPr>
        <p:txBody>
          <a:bodyPr/>
          <a:lstStyle/>
          <a:p>
            <a:r>
              <a:rPr lang="uk-UA" dirty="0" err="1" smtClean="0"/>
              <a:t>Хамадід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934" y="1357298"/>
            <a:ext cx="4429156" cy="426720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Незабутнє</a:t>
            </a:r>
            <a:r>
              <a:rPr lang="ru-RU" dirty="0" smtClean="0"/>
              <a:t> </a:t>
            </a:r>
            <a:r>
              <a:rPr lang="ru-RU" dirty="0" err="1" smtClean="0"/>
              <a:t>враження</a:t>
            </a:r>
            <a:r>
              <a:rPr lang="ru-RU" dirty="0" smtClean="0"/>
              <a:t> </a:t>
            </a:r>
            <a:r>
              <a:rPr lang="ru-RU" dirty="0" err="1" smtClean="0"/>
              <a:t>справляють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в горах </a:t>
            </a:r>
            <a:r>
              <a:rPr lang="ru-RU" dirty="0" err="1" smtClean="0"/>
              <a:t>розвалини</a:t>
            </a:r>
            <a:r>
              <a:rPr lang="ru-RU" dirty="0" smtClean="0"/>
              <a:t> </a:t>
            </a:r>
            <a:r>
              <a:rPr lang="ru-RU" dirty="0" err="1" smtClean="0"/>
              <a:t>древньої</a:t>
            </a:r>
            <a:r>
              <a:rPr lang="ru-RU" dirty="0" smtClean="0"/>
              <a:t> </a:t>
            </a:r>
            <a:r>
              <a:rPr lang="ru-RU" dirty="0" err="1" smtClean="0"/>
              <a:t>столиці</a:t>
            </a:r>
            <a:r>
              <a:rPr lang="ru-RU" dirty="0" smtClean="0"/>
              <a:t> </a:t>
            </a:r>
            <a:r>
              <a:rPr lang="ru-RU" dirty="0" err="1" smtClean="0"/>
              <a:t>Хаммадид</a:t>
            </a:r>
            <a:r>
              <a:rPr lang="ru-RU" dirty="0" smtClean="0"/>
              <a:t>. </a:t>
            </a:r>
            <a:r>
              <a:rPr lang="ru-RU" dirty="0" err="1" smtClean="0"/>
              <a:t>Заснований</a:t>
            </a:r>
            <a:r>
              <a:rPr lang="ru-RU" dirty="0" smtClean="0"/>
              <a:t> в 1007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зруйнований</a:t>
            </a:r>
            <a:r>
              <a:rPr lang="ru-RU" dirty="0" smtClean="0"/>
              <a:t> в 1152 р., </a:t>
            </a:r>
            <a:r>
              <a:rPr lang="ru-RU" dirty="0" err="1" smtClean="0"/>
              <a:t>Кала-Бени-Хаммад</a:t>
            </a:r>
            <a:r>
              <a:rPr lang="ru-RU" dirty="0" smtClean="0"/>
              <a:t> </a:t>
            </a:r>
            <a:r>
              <a:rPr lang="ru-RU" dirty="0" err="1" smtClean="0"/>
              <a:t>сьогодні</a:t>
            </a:r>
            <a:r>
              <a:rPr lang="ru-RU" dirty="0" smtClean="0"/>
              <a:t> - </a:t>
            </a:r>
            <a:r>
              <a:rPr lang="ru-RU" dirty="0" err="1" smtClean="0"/>
              <a:t>унікальна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уявлення</a:t>
            </a:r>
            <a:r>
              <a:rPr lang="ru-RU" dirty="0" smtClean="0"/>
              <a:t> про </a:t>
            </a:r>
            <a:r>
              <a:rPr lang="ru-RU" dirty="0" err="1" smtClean="0"/>
              <a:t>древнє</a:t>
            </a:r>
            <a:r>
              <a:rPr lang="ru-RU" dirty="0" smtClean="0"/>
              <a:t> </a:t>
            </a:r>
            <a:r>
              <a:rPr lang="ru-RU" dirty="0" err="1" smtClean="0"/>
              <a:t>мусульманське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. Мечеть,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smtClean="0"/>
              <a:t>мол</a:t>
            </a:r>
            <a:r>
              <a:rPr lang="uk-UA" dirty="0" err="1" smtClean="0"/>
              <a:t>ебні</a:t>
            </a:r>
            <a:r>
              <a:rPr lang="uk-UA" dirty="0" smtClean="0"/>
              <a:t> </a:t>
            </a:r>
            <a:r>
              <a:rPr lang="ru-RU" dirty="0" err="1" smtClean="0"/>
              <a:t>кімнати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13 нефами </a:t>
            </a:r>
            <a:r>
              <a:rPr lang="ru-RU" dirty="0" err="1" smtClean="0"/>
              <a:t>і</a:t>
            </a:r>
            <a:r>
              <a:rPr lang="ru-RU" dirty="0" smtClean="0"/>
              <a:t> 8 рядами </a:t>
            </a:r>
            <a:r>
              <a:rPr lang="ru-RU" dirty="0" err="1" smtClean="0"/>
              <a:t>місць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найбільших</a:t>
            </a:r>
            <a:r>
              <a:rPr lang="ru-RU" dirty="0" smtClean="0"/>
              <a:t> в </a:t>
            </a:r>
            <a:r>
              <a:rPr lang="ru-RU" dirty="0" err="1" smtClean="0"/>
              <a:t>Алжирі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Qala-of-Beni-Hammad_Algir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990" y="428604"/>
            <a:ext cx="3171825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загруженное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280" y="428604"/>
            <a:ext cx="2597535" cy="3467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загруженное (1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4742" y="3143248"/>
            <a:ext cx="3476631" cy="2313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загруженное (1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1404" y="4500570"/>
            <a:ext cx="3538240" cy="20320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9504" y="0"/>
            <a:ext cx="9144000" cy="1144556"/>
          </a:xfrm>
        </p:spPr>
        <p:txBody>
          <a:bodyPr/>
          <a:lstStyle/>
          <a:p>
            <a:r>
              <a:rPr lang="uk-UA" dirty="0" err="1" smtClean="0"/>
              <a:t>Типаса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9372" y="1142984"/>
            <a:ext cx="11572956" cy="2071702"/>
          </a:xfrm>
        </p:spPr>
        <p:txBody>
          <a:bodyPr/>
          <a:lstStyle/>
          <a:p>
            <a:r>
              <a:rPr lang="ru-RU" dirty="0" err="1" smtClean="0"/>
              <a:t>Типаса</a:t>
            </a:r>
            <a:r>
              <a:rPr lang="ru-RU" dirty="0" smtClean="0"/>
              <a:t>, </a:t>
            </a:r>
            <a:r>
              <a:rPr lang="ru-RU" dirty="0" err="1" smtClean="0"/>
              <a:t>розташована</a:t>
            </a:r>
            <a:r>
              <a:rPr lang="ru-RU" dirty="0" smtClean="0"/>
              <a:t> на </a:t>
            </a:r>
            <a:r>
              <a:rPr lang="ru-RU" dirty="0" err="1" smtClean="0"/>
              <a:t>південному</a:t>
            </a:r>
            <a:r>
              <a:rPr lang="ru-RU" dirty="0" smtClean="0"/>
              <a:t> </a:t>
            </a:r>
            <a:r>
              <a:rPr lang="ru-RU" dirty="0" err="1" smtClean="0"/>
              <a:t>березіСередземномор'я</a:t>
            </a:r>
            <a:r>
              <a:rPr lang="ru-RU" dirty="0" smtClean="0"/>
              <a:t>, </a:t>
            </a:r>
            <a:r>
              <a:rPr lang="ru-RU" dirty="0" smtClean="0"/>
              <a:t>великий</a:t>
            </a:r>
            <a:r>
              <a:rPr lang="ru-RU" dirty="0" smtClean="0"/>
              <a:t> </a:t>
            </a:r>
            <a:r>
              <a:rPr lang="ru-RU" dirty="0" err="1" smtClean="0"/>
              <a:t>торговий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адміністративний</a:t>
            </a:r>
            <a:r>
              <a:rPr lang="ru-RU" dirty="0" smtClean="0"/>
              <a:t> центр</a:t>
            </a:r>
            <a:r>
              <a:rPr lang="ru-RU" dirty="0" smtClean="0"/>
              <a:t> </a:t>
            </a:r>
            <a:r>
              <a:rPr lang="ru-RU" dirty="0" err="1" smtClean="0"/>
              <a:t>епохи</a:t>
            </a:r>
            <a:r>
              <a:rPr lang="ru-RU" dirty="0" smtClean="0"/>
              <a:t> </a:t>
            </a:r>
            <a:r>
              <a:rPr lang="ru-RU" dirty="0" err="1" smtClean="0"/>
              <a:t>Древнього</a:t>
            </a:r>
            <a:r>
              <a:rPr lang="ru-RU" dirty="0" smtClean="0"/>
              <a:t> Карфагена </a:t>
            </a:r>
            <a:r>
              <a:rPr lang="ru-RU" dirty="0" err="1" smtClean="0"/>
              <a:t>Після</a:t>
            </a:r>
            <a:r>
              <a:rPr lang="ru-RU" dirty="0" smtClean="0"/>
              <a:t> перемоги </a:t>
            </a:r>
            <a:r>
              <a:rPr lang="ru-RU" dirty="0" err="1" smtClean="0"/>
              <a:t>Римув</a:t>
            </a:r>
            <a:r>
              <a:rPr lang="ru-RU" dirty="0" smtClean="0"/>
              <a:t> </a:t>
            </a:r>
            <a:r>
              <a:rPr lang="ru-RU" dirty="0" err="1" smtClean="0"/>
              <a:t>Пунічній</a:t>
            </a:r>
            <a:r>
              <a:rPr lang="ru-RU" dirty="0" smtClean="0"/>
              <a:t> </a:t>
            </a:r>
            <a:r>
              <a:rPr lang="ru-RU" dirty="0" err="1" smtClean="0"/>
              <a:t>війні</a:t>
            </a:r>
            <a:r>
              <a:rPr lang="ru-RU" dirty="0" smtClean="0"/>
              <a:t> </a:t>
            </a:r>
            <a:r>
              <a:rPr lang="ru-RU" dirty="0" err="1" smtClean="0"/>
              <a:t>перетворилася</a:t>
            </a:r>
            <a:r>
              <a:rPr lang="ru-RU" dirty="0" smtClean="0"/>
              <a:t> на </a:t>
            </a:r>
            <a:r>
              <a:rPr lang="ru-RU" dirty="0" err="1" smtClean="0"/>
              <a:t>стратегічний</a:t>
            </a:r>
            <a:r>
              <a:rPr lang="ru-RU" dirty="0" smtClean="0"/>
              <a:t> </a:t>
            </a:r>
            <a:r>
              <a:rPr lang="ru-RU" dirty="0" err="1" smtClean="0"/>
              <a:t>плацдармдля</a:t>
            </a:r>
            <a:r>
              <a:rPr lang="ru-RU" dirty="0" smtClean="0"/>
              <a:t> </a:t>
            </a:r>
            <a:r>
              <a:rPr lang="ru-RU" dirty="0" err="1" smtClean="0"/>
              <a:t>завоювання</a:t>
            </a:r>
            <a:r>
              <a:rPr lang="ru-RU" dirty="0" smtClean="0"/>
              <a:t> </a:t>
            </a:r>
            <a:r>
              <a:rPr lang="ru-RU" dirty="0" err="1" smtClean="0"/>
              <a:t>Мавританії</a:t>
            </a:r>
            <a:r>
              <a:rPr lang="ru-RU" dirty="0" smtClean="0"/>
              <a:t>. Тут </a:t>
            </a:r>
            <a:r>
              <a:rPr lang="ru-RU" dirty="0" err="1" smtClean="0"/>
              <a:t>можна</a:t>
            </a:r>
            <a:r>
              <a:rPr lang="ru-RU" dirty="0" smtClean="0"/>
              <a:t> </a:t>
            </a:r>
            <a:r>
              <a:rPr lang="ru-RU" dirty="0" err="1" smtClean="0"/>
              <a:t>побачитиунікальні</a:t>
            </a:r>
            <a:r>
              <a:rPr lang="ru-RU" dirty="0" smtClean="0"/>
              <a:t> твори </a:t>
            </a:r>
            <a:r>
              <a:rPr lang="ru-RU" dirty="0" err="1" smtClean="0"/>
              <a:t>фінікійської</a:t>
            </a:r>
            <a:r>
              <a:rPr lang="ru-RU" dirty="0" smtClean="0"/>
              <a:t>, </a:t>
            </a:r>
            <a:r>
              <a:rPr lang="ru-RU" dirty="0" err="1" smtClean="0"/>
              <a:t>католицької,старохристиянської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візантійської</a:t>
            </a:r>
            <a:r>
              <a:rPr lang="ru-RU" dirty="0" smtClean="0"/>
              <a:t> </a:t>
            </a:r>
            <a:r>
              <a:rPr lang="ru-RU" dirty="0" err="1" smtClean="0"/>
              <a:t>культури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Tipasa,_Alzh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372" y="3286124"/>
            <a:ext cx="3329936" cy="2497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Типас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272" y="3446060"/>
            <a:ext cx="4351664" cy="2554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загруженное (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3304" y="3357562"/>
            <a:ext cx="3134589" cy="234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Тімгад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08462" y="1643050"/>
            <a:ext cx="4000497" cy="4267200"/>
          </a:xfrm>
        </p:spPr>
        <p:txBody>
          <a:bodyPr/>
          <a:lstStyle/>
          <a:p>
            <a:r>
              <a:rPr lang="ru-RU" dirty="0" err="1" smtClean="0"/>
              <a:t>Тімгад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заснований</a:t>
            </a:r>
            <a:r>
              <a:rPr lang="ru-RU" dirty="0" smtClean="0"/>
              <a:t> в </a:t>
            </a:r>
            <a:r>
              <a:rPr lang="ru-RU" dirty="0" err="1" smtClean="0"/>
              <a:t>сотих</a:t>
            </a:r>
            <a:r>
              <a:rPr lang="ru-RU" dirty="0" smtClean="0"/>
              <a:t> роках </a:t>
            </a:r>
            <a:r>
              <a:rPr lang="ru-RU" dirty="0" err="1" smtClean="0"/>
              <a:t>нашої</a:t>
            </a:r>
            <a:r>
              <a:rPr lang="ru-RU" dirty="0" smtClean="0"/>
              <a:t> </a:t>
            </a:r>
            <a:r>
              <a:rPr lang="ru-RU" dirty="0" err="1" smtClean="0"/>
              <a:t>ери</a:t>
            </a:r>
            <a:r>
              <a:rPr lang="ru-RU" dirty="0" smtClean="0"/>
              <a:t> як </a:t>
            </a:r>
            <a:r>
              <a:rPr lang="ru-RU" dirty="0" err="1" smtClean="0"/>
              <a:t>військова</a:t>
            </a:r>
            <a:r>
              <a:rPr lang="ru-RU" dirty="0" smtClean="0"/>
              <a:t> </a:t>
            </a:r>
            <a:r>
              <a:rPr lang="ru-RU" dirty="0" err="1" smtClean="0"/>
              <a:t>колонія</a:t>
            </a:r>
            <a:r>
              <a:rPr lang="ru-RU" dirty="0" smtClean="0"/>
              <a:t> </a:t>
            </a:r>
            <a:r>
              <a:rPr lang="ru-RU" dirty="0" err="1" smtClean="0"/>
              <a:t>імператора</a:t>
            </a:r>
            <a:r>
              <a:rPr lang="ru-RU" dirty="0" smtClean="0"/>
              <a:t> </a:t>
            </a:r>
            <a:r>
              <a:rPr lang="ru-RU" dirty="0" err="1" smtClean="0"/>
              <a:t>Траджана</a:t>
            </a:r>
            <a:r>
              <a:rPr lang="ru-RU" dirty="0" smtClean="0"/>
              <a:t>. У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планування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квадрат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перпендикулярними</a:t>
            </a:r>
            <a:r>
              <a:rPr lang="ru-RU" dirty="0" smtClean="0"/>
              <a:t> </a:t>
            </a:r>
            <a:r>
              <a:rPr lang="ru-RU" dirty="0" err="1" smtClean="0"/>
              <a:t>вулицями</a:t>
            </a:r>
            <a:r>
              <a:rPr lang="ru-RU" dirty="0" smtClean="0"/>
              <a:t>.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являє</a:t>
            </a:r>
            <a:r>
              <a:rPr lang="ru-RU" dirty="0" smtClean="0"/>
              <a:t> собою </a:t>
            </a:r>
            <a:r>
              <a:rPr lang="ru-RU" dirty="0" err="1" smtClean="0"/>
              <a:t>чудовий</a:t>
            </a:r>
            <a:r>
              <a:rPr lang="ru-RU" dirty="0" smtClean="0"/>
              <a:t> приклад </a:t>
            </a:r>
            <a:r>
              <a:rPr lang="ru-RU" dirty="0" err="1" smtClean="0"/>
              <a:t>римського</a:t>
            </a:r>
            <a:r>
              <a:rPr lang="ru-RU" dirty="0" smtClean="0"/>
              <a:t> </a:t>
            </a:r>
            <a:r>
              <a:rPr lang="ru-RU" dirty="0" err="1" smtClean="0"/>
              <a:t>містобудівного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38" y="1500174"/>
            <a:ext cx="343527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9bf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86" y="4071942"/>
            <a:ext cx="3917225" cy="26098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114" y="4643446"/>
            <a:ext cx="3857652" cy="1928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6420112ca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6114" y="1412407"/>
            <a:ext cx="3623937" cy="2226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Тассилін-Аджер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248" y="1500174"/>
            <a:ext cx="9144000" cy="4267200"/>
          </a:xfrm>
        </p:spPr>
        <p:txBody>
          <a:bodyPr/>
          <a:lstStyle/>
          <a:p>
            <a:r>
              <a:rPr lang="ru-RU" dirty="0" err="1" smtClean="0"/>
              <a:t>Тассилін-Аджер</a:t>
            </a:r>
            <a:r>
              <a:rPr lang="ru-RU" dirty="0" smtClean="0"/>
              <a:t> - плато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незвичайним</a:t>
            </a:r>
            <a:r>
              <a:rPr lang="ru-RU" dirty="0" smtClean="0"/>
              <a:t> пейзажем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Тассилін-Аджера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</a:t>
            </a:r>
            <a:r>
              <a:rPr lang="ru-RU" dirty="0" err="1" smtClean="0"/>
              <a:t>найбільші</a:t>
            </a:r>
            <a:r>
              <a:rPr lang="ru-RU" dirty="0" smtClean="0"/>
              <a:t> </a:t>
            </a:r>
            <a:r>
              <a:rPr lang="ru-RU" dirty="0" err="1" smtClean="0"/>
              <a:t>групові</a:t>
            </a:r>
            <a:r>
              <a:rPr lang="ru-RU" dirty="0" smtClean="0"/>
              <a:t> </a:t>
            </a:r>
            <a:r>
              <a:rPr lang="ru-RU" dirty="0" err="1" smtClean="0"/>
              <a:t>доісторичні</a:t>
            </a:r>
            <a:r>
              <a:rPr lang="ru-RU" dirty="0" smtClean="0"/>
              <a:t> </a:t>
            </a:r>
            <a:r>
              <a:rPr lang="ru-RU" dirty="0" err="1" smtClean="0"/>
              <a:t>штучні</a:t>
            </a:r>
            <a:r>
              <a:rPr lang="ru-RU" dirty="0" smtClean="0"/>
              <a:t> </a:t>
            </a:r>
            <a:r>
              <a:rPr lang="ru-RU" dirty="0" err="1" smtClean="0"/>
              <a:t>печери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, на </a:t>
            </a:r>
            <a:r>
              <a:rPr lang="ru-RU" dirty="0" err="1" smtClean="0"/>
              <a:t>стінах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збереглося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15 000 </a:t>
            </a:r>
            <a:r>
              <a:rPr lang="ru-RU" dirty="0" err="1" smtClean="0"/>
              <a:t>малюнків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гравюр,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увічнюють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кліматичних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, </a:t>
            </a:r>
            <a:r>
              <a:rPr lang="ru-RU" dirty="0" err="1" smtClean="0"/>
              <a:t>міграції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еволюцію</a:t>
            </a:r>
            <a:r>
              <a:rPr lang="ru-RU" dirty="0" smtClean="0"/>
              <a:t> </a:t>
            </a:r>
            <a:r>
              <a:rPr lang="ru-RU" dirty="0" err="1" smtClean="0"/>
              <a:t>людського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в </a:t>
            </a:r>
            <a:r>
              <a:rPr lang="ru-RU" dirty="0" err="1" smtClean="0"/>
              <a:t>Сахарі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6000 року до н.е. до перших </a:t>
            </a:r>
            <a:r>
              <a:rPr lang="ru-RU" dirty="0" err="1" smtClean="0"/>
              <a:t>віків</a:t>
            </a:r>
            <a:r>
              <a:rPr lang="ru-RU" dirty="0" smtClean="0"/>
              <a:t> н.е. </a:t>
            </a:r>
            <a:r>
              <a:rPr lang="ru-RU" dirty="0" err="1" smtClean="0"/>
              <a:t>Розмитий</a:t>
            </a:r>
            <a:r>
              <a:rPr lang="ru-RU" dirty="0" smtClean="0"/>
              <a:t> </a:t>
            </a:r>
            <a:r>
              <a:rPr lang="ru-RU" dirty="0" err="1" smtClean="0"/>
              <a:t>піщаник</a:t>
            </a:r>
            <a:r>
              <a:rPr lang="ru-RU" dirty="0" smtClean="0"/>
              <a:t> </a:t>
            </a:r>
            <a:r>
              <a:rPr lang="ru-RU" dirty="0" err="1" smtClean="0"/>
              <a:t>Тассилін</a:t>
            </a:r>
            <a:r>
              <a:rPr lang="ru-RU" dirty="0" smtClean="0"/>
              <a:t> </a:t>
            </a:r>
            <a:r>
              <a:rPr lang="ru-RU" dirty="0" err="1" smtClean="0"/>
              <a:t>Аджера</a:t>
            </a:r>
            <a:r>
              <a:rPr lang="ru-RU" dirty="0" smtClean="0"/>
              <a:t> - </a:t>
            </a:r>
            <a:r>
              <a:rPr lang="ru-RU" dirty="0" err="1" smtClean="0"/>
              <a:t>унікальне</a:t>
            </a:r>
            <a:r>
              <a:rPr lang="ru-RU" dirty="0" smtClean="0"/>
              <a:t> </a:t>
            </a:r>
            <a:r>
              <a:rPr lang="ru-RU" dirty="0" err="1" smtClean="0"/>
              <a:t>природне</a:t>
            </a:r>
            <a:r>
              <a:rPr lang="ru-RU" dirty="0" smtClean="0"/>
              <a:t> </a:t>
            </a:r>
            <a:r>
              <a:rPr lang="ru-RU" dirty="0" err="1" smtClean="0"/>
              <a:t>явище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"</a:t>
            </a:r>
            <a:r>
              <a:rPr lang="ru-RU" dirty="0" err="1" smtClean="0"/>
              <a:t>ліси</a:t>
            </a:r>
            <a:r>
              <a:rPr lang="ru-RU" dirty="0" smtClean="0"/>
              <a:t> </a:t>
            </a:r>
            <a:r>
              <a:rPr lang="ru-RU" dirty="0" err="1" smtClean="0"/>
              <a:t>гір</a:t>
            </a:r>
            <a:r>
              <a:rPr lang="ru-RU" dirty="0" smtClean="0"/>
              <a:t>".</a:t>
            </a:r>
            <a:endParaRPr lang="ru-RU" dirty="0"/>
          </a:p>
        </p:txBody>
      </p:sp>
      <p:pic>
        <p:nvPicPr>
          <p:cNvPr id="4" name="Рисунок 3" descr="1_5759dd6137df5dae342db088c186604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34" y="4071942"/>
            <a:ext cx="3797158" cy="2528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tasil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900" y="4071942"/>
            <a:ext cx="3925554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загруженное (1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4742" y="4120520"/>
            <a:ext cx="3405194" cy="2266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uk-UA" dirty="0" smtClean="0"/>
              <a:t>Адміністративний поділ Алжиру</a:t>
            </a:r>
            <a:br>
              <a:rPr lang="uk-UA" dirty="0" smtClean="0"/>
            </a:br>
            <a:r>
              <a:rPr lang="ru-RU" dirty="0" smtClean="0"/>
              <a:t>Алжир </a:t>
            </a:r>
            <a:r>
              <a:rPr lang="ru-RU" dirty="0" err="1" smtClean="0"/>
              <a:t>поділяється</a:t>
            </a:r>
            <a:r>
              <a:rPr lang="ru-RU" dirty="0" smtClean="0"/>
              <a:t> на:</a:t>
            </a:r>
            <a:endParaRPr lang="ru-RU" sz="3600" b="0" i="0" dirty="0">
              <a:solidFill>
                <a:srgbClr val="652825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652825"/>
              </a:buClr>
              <a:buFont typeface="Wingdings"/>
              <a:buChar char="§"/>
            </a:pPr>
            <a:r>
              <a:rPr lang="ru-RU" dirty="0" smtClean="0"/>
              <a:t>48 </a:t>
            </a:r>
            <a:r>
              <a:rPr lang="ru-RU" u="sng" dirty="0" err="1" smtClean="0"/>
              <a:t>вілаєтів</a:t>
            </a:r>
            <a:endParaRPr lang="ru-RU" sz="2400" b="0" i="0" dirty="0" smtClean="0">
              <a:solidFill>
                <a:srgbClr val="652825"/>
              </a:solidFill>
              <a:latin typeface="Corbel"/>
              <a:ea typeface="+mn-ea"/>
              <a:cs typeface="+mn-cs"/>
            </a:endParaRPr>
          </a:p>
          <a:p>
            <a:pPr>
              <a:buClr>
                <a:srgbClr val="652825"/>
              </a:buClr>
              <a:buFont typeface="Wingdings"/>
              <a:buChar char="§"/>
            </a:pPr>
            <a:r>
              <a:rPr lang="ru-RU" dirty="0" smtClean="0"/>
              <a:t>553 </a:t>
            </a:r>
            <a:r>
              <a:rPr lang="ru-RU" u="sng" dirty="0" err="1" smtClean="0"/>
              <a:t>округів</a:t>
            </a:r>
            <a:endParaRPr lang="ru-RU" sz="2400" b="0" i="0" dirty="0" smtClean="0">
              <a:solidFill>
                <a:srgbClr val="652825"/>
              </a:solidFill>
              <a:latin typeface="Corbel"/>
              <a:ea typeface="+mn-ea"/>
              <a:cs typeface="+mn-cs"/>
            </a:endParaRPr>
          </a:p>
          <a:p>
            <a:r>
              <a:rPr lang="ru-RU" dirty="0" smtClean="0"/>
              <a:t>1541 </a:t>
            </a:r>
            <a:r>
              <a:rPr lang="ru-RU" dirty="0" err="1" smtClean="0"/>
              <a:t>комуну</a:t>
            </a:r>
            <a:endParaRPr lang="ru-RU" dirty="0" smtClean="0"/>
          </a:p>
          <a:p>
            <a:pPr>
              <a:buNone/>
            </a:pPr>
            <a:r>
              <a:rPr lang="ru-RU" b="1" dirty="0" err="1" smtClean="0"/>
              <a:t>Площа</a:t>
            </a:r>
            <a:r>
              <a:rPr lang="ru-RU" b="1" dirty="0" smtClean="0"/>
              <a:t> </a:t>
            </a:r>
            <a:r>
              <a:rPr lang="ru-RU" b="1" dirty="0" err="1" smtClean="0"/>
              <a:t>території</a:t>
            </a:r>
            <a:r>
              <a:rPr lang="ru-RU" b="1" dirty="0" smtClean="0"/>
              <a:t> - </a:t>
            </a:r>
            <a:r>
              <a:rPr lang="ru-RU" dirty="0" smtClean="0"/>
              <a:t>2 381 741 кв. км.</a:t>
            </a:r>
          </a:p>
          <a:p>
            <a:pPr>
              <a:buNone/>
            </a:pPr>
            <a:r>
              <a:rPr lang="ru-RU" b="1" dirty="0" err="1" smtClean="0"/>
              <a:t>Чисельність</a:t>
            </a:r>
            <a:r>
              <a:rPr lang="ru-RU" b="1" dirty="0" smtClean="0"/>
              <a:t> </a:t>
            </a:r>
            <a:r>
              <a:rPr lang="ru-RU" b="1" dirty="0" err="1" smtClean="0"/>
              <a:t>населення</a:t>
            </a:r>
            <a:r>
              <a:rPr lang="ru-RU" b="1" dirty="0" smtClean="0"/>
              <a:t> - </a:t>
            </a:r>
            <a:r>
              <a:rPr lang="ru-RU" dirty="0" smtClean="0"/>
              <a:t>38,7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 (2014).</a:t>
            </a:r>
          </a:p>
          <a:p>
            <a:pPr>
              <a:buClr>
                <a:srgbClr val="652825"/>
              </a:buClr>
              <a:buFont typeface="Wingdings"/>
              <a:buChar char="§"/>
            </a:pPr>
            <a:endParaRPr lang="ru-RU" sz="2400" b="0" i="0" dirty="0">
              <a:solidFill>
                <a:srgbClr val="652825"/>
              </a:solidFill>
              <a:latin typeface="Corbel"/>
              <a:ea typeface="+mn-ea"/>
              <a:cs typeface="+mn-cs"/>
            </a:endParaRPr>
          </a:p>
        </p:txBody>
      </p:sp>
      <p:pic>
        <p:nvPicPr>
          <p:cNvPr id="4" name="Рисунок 3" descr="1006304_algeri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172" y="1071546"/>
            <a:ext cx="4256775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11877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dirty="0" err="1" smtClean="0"/>
              <a:t>Географія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3600" b="0" i="0" dirty="0">
              <a:solidFill>
                <a:srgbClr val="652825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65058" y="1142984"/>
            <a:ext cx="7929618" cy="48577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Алжир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центральну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 </a:t>
            </a:r>
            <a:r>
              <a:rPr lang="ru-RU" dirty="0" err="1" smtClean="0"/>
              <a:t>Атлаських</a:t>
            </a:r>
            <a:r>
              <a:rPr lang="ru-RU" dirty="0" smtClean="0"/>
              <a:t> </a:t>
            </a:r>
            <a:r>
              <a:rPr lang="ru-RU" dirty="0" err="1" smtClean="0"/>
              <a:t>гір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пустелі</a:t>
            </a:r>
            <a:r>
              <a:rPr lang="ru-RU" dirty="0" smtClean="0"/>
              <a:t> Сахари, на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гори </a:t>
            </a:r>
            <a:r>
              <a:rPr lang="ru-RU" dirty="0" err="1" smtClean="0"/>
              <a:t>Хоггар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низовина</a:t>
            </a:r>
            <a:r>
              <a:rPr lang="ru-RU" dirty="0" smtClean="0"/>
              <a:t> </a:t>
            </a:r>
            <a:r>
              <a:rPr lang="ru-RU" dirty="0" err="1" smtClean="0"/>
              <a:t>Хотт</a:t>
            </a:r>
            <a:r>
              <a:rPr lang="ru-RU" dirty="0" smtClean="0"/>
              <a:t> </a:t>
            </a:r>
            <a:r>
              <a:rPr lang="ru-RU" dirty="0" err="1" smtClean="0"/>
              <a:t>Мерлір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Перша за </a:t>
            </a:r>
            <a:r>
              <a:rPr lang="ru-RU" dirty="0" err="1" smtClean="0"/>
              <a:t>розміром</a:t>
            </a:r>
            <a:r>
              <a:rPr lang="ru-RU" dirty="0" smtClean="0"/>
              <a:t> </a:t>
            </a:r>
            <a:r>
              <a:rPr lang="ru-RU" dirty="0" err="1" smtClean="0"/>
              <a:t>африканська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 (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відділення</a:t>
            </a:r>
            <a:r>
              <a:rPr lang="ru-RU" dirty="0" smtClean="0"/>
              <a:t> </a:t>
            </a:r>
            <a:r>
              <a:rPr lang="ru-RU" dirty="0" err="1" smtClean="0"/>
              <a:t>Південного</a:t>
            </a:r>
            <a:r>
              <a:rPr lang="ru-RU" dirty="0" smtClean="0"/>
              <a:t> Судану в 2011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 Судану).</a:t>
            </a:r>
          </a:p>
          <a:p>
            <a:r>
              <a:rPr lang="ru-RU" b="1" dirty="0" err="1" smtClean="0"/>
              <a:t>Довжина</a:t>
            </a:r>
            <a:r>
              <a:rPr lang="ru-RU" b="1" dirty="0" smtClean="0"/>
              <a:t> </a:t>
            </a:r>
            <a:r>
              <a:rPr lang="ru-RU" b="1" dirty="0" err="1" smtClean="0"/>
              <a:t>берегової</a:t>
            </a:r>
            <a:r>
              <a:rPr lang="ru-RU" b="1" dirty="0" smtClean="0"/>
              <a:t> </a:t>
            </a:r>
            <a:r>
              <a:rPr lang="ru-RU" b="1" dirty="0" err="1" smtClean="0"/>
              <a:t>лінії</a:t>
            </a:r>
            <a:r>
              <a:rPr lang="ru-RU" dirty="0" smtClean="0"/>
              <a:t> — 998 км.</a:t>
            </a:r>
          </a:p>
          <a:p>
            <a:r>
              <a:rPr lang="ru-RU" b="1" dirty="0" err="1" smtClean="0"/>
              <a:t>Клімат</a:t>
            </a:r>
            <a:r>
              <a:rPr lang="ru-RU" dirty="0" smtClean="0"/>
              <a:t> — </a:t>
            </a:r>
            <a:r>
              <a:rPr lang="ru-RU" dirty="0" err="1" smtClean="0"/>
              <a:t>сухий</a:t>
            </a:r>
            <a:r>
              <a:rPr lang="ru-RU" dirty="0" smtClean="0"/>
              <a:t> та </a:t>
            </a:r>
            <a:r>
              <a:rPr lang="ru-RU" dirty="0" err="1" smtClean="0"/>
              <a:t>напівсухий</a:t>
            </a:r>
            <a:r>
              <a:rPr lang="ru-RU" dirty="0" smtClean="0"/>
              <a:t>, </a:t>
            </a:r>
            <a:r>
              <a:rPr lang="ru-RU" dirty="0" err="1" smtClean="0"/>
              <a:t>м'який</a:t>
            </a:r>
            <a:r>
              <a:rPr lang="ru-RU" dirty="0" smtClean="0"/>
              <a:t>; </a:t>
            </a:r>
            <a:r>
              <a:rPr lang="ru-RU" dirty="0" err="1" smtClean="0"/>
              <a:t>волога</a:t>
            </a:r>
            <a:r>
              <a:rPr lang="ru-RU" dirty="0" smtClean="0"/>
              <a:t> зима та </a:t>
            </a:r>
            <a:r>
              <a:rPr lang="ru-RU" dirty="0" err="1" smtClean="0"/>
              <a:t>сухе</a:t>
            </a:r>
            <a:r>
              <a:rPr lang="ru-RU" dirty="0" smtClean="0"/>
              <a:t>, </a:t>
            </a:r>
            <a:r>
              <a:rPr lang="ru-RU" dirty="0" err="1" smtClean="0"/>
              <a:t>спекотне</a:t>
            </a:r>
            <a:r>
              <a:rPr lang="ru-RU" dirty="0" smtClean="0"/>
              <a:t> </a:t>
            </a:r>
            <a:r>
              <a:rPr lang="ru-RU" dirty="0" err="1" smtClean="0"/>
              <a:t>літо</a:t>
            </a:r>
            <a:r>
              <a:rPr lang="ru-RU" dirty="0" smtClean="0"/>
              <a:t> </a:t>
            </a:r>
            <a:r>
              <a:rPr lang="en-US" dirty="0" smtClean="0"/>
              <a:t>y </a:t>
            </a:r>
            <a:r>
              <a:rPr lang="ru-RU" dirty="0" err="1" smtClean="0"/>
              <a:t>берегових</a:t>
            </a:r>
            <a:r>
              <a:rPr lang="ru-RU" dirty="0" smtClean="0"/>
              <a:t> районах. Не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волога</a:t>
            </a:r>
            <a:r>
              <a:rPr lang="ru-RU" dirty="0" smtClean="0"/>
              <a:t> зима у </a:t>
            </a:r>
            <a:r>
              <a:rPr lang="ru-RU" dirty="0" err="1" smtClean="0"/>
              <a:t>високих</a:t>
            </a:r>
            <a:r>
              <a:rPr lang="ru-RU" dirty="0" smtClean="0"/>
              <a:t> </a:t>
            </a:r>
            <a:r>
              <a:rPr lang="ru-RU" dirty="0" err="1" smtClean="0"/>
              <a:t>плоскогір'ях</a:t>
            </a:r>
            <a:r>
              <a:rPr lang="ru-RU" dirty="0" smtClean="0"/>
              <a:t>. </a:t>
            </a:r>
            <a:r>
              <a:rPr lang="ru-RU" dirty="0" err="1" smtClean="0"/>
              <a:t>Влітку</a:t>
            </a:r>
            <a:r>
              <a:rPr lang="ru-RU" dirty="0" smtClean="0"/>
              <a:t> </a:t>
            </a:r>
            <a:r>
              <a:rPr lang="ru-RU" dirty="0" err="1" smtClean="0"/>
              <a:t>трапляється</a:t>
            </a:r>
            <a:r>
              <a:rPr lang="ru-RU" dirty="0" smtClean="0"/>
              <a:t> </a:t>
            </a:r>
            <a:r>
              <a:rPr lang="ru-RU" dirty="0" err="1" smtClean="0"/>
              <a:t>сіроко</a:t>
            </a:r>
            <a:r>
              <a:rPr lang="ru-RU" dirty="0" smtClean="0"/>
              <a:t> (</a:t>
            </a:r>
            <a:r>
              <a:rPr lang="ru-RU" dirty="0" err="1" smtClean="0"/>
              <a:t>гарячий</a:t>
            </a:r>
            <a:r>
              <a:rPr lang="ru-RU" dirty="0" smtClean="0"/>
              <a:t> </a:t>
            </a:r>
            <a:r>
              <a:rPr lang="ru-RU" dirty="0" err="1" smtClean="0"/>
              <a:t>вітер</a:t>
            </a:r>
            <a:r>
              <a:rPr lang="ru-RU" dirty="0" smtClean="0"/>
              <a:t>, </a:t>
            </a:r>
            <a:r>
              <a:rPr lang="ru-RU" dirty="0" err="1" smtClean="0"/>
              <a:t>змішаний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пилом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піском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Натуральні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</a:t>
            </a:r>
            <a:r>
              <a:rPr lang="ru-RU" dirty="0" err="1" smtClean="0"/>
              <a:t>включають</a:t>
            </a:r>
            <a:r>
              <a:rPr lang="ru-RU" dirty="0" smtClean="0"/>
              <a:t> </a:t>
            </a:r>
            <a:r>
              <a:rPr lang="ru-RU" dirty="0" err="1" smtClean="0"/>
              <a:t>нафту</a:t>
            </a:r>
            <a:r>
              <a:rPr lang="ru-RU" dirty="0" smtClean="0"/>
              <a:t>, газ, </a:t>
            </a:r>
            <a:r>
              <a:rPr lang="ru-RU" dirty="0" err="1" smtClean="0"/>
              <a:t>залізну</a:t>
            </a:r>
            <a:r>
              <a:rPr lang="ru-RU" dirty="0" smtClean="0"/>
              <a:t> руду, </a:t>
            </a:r>
            <a:r>
              <a:rPr lang="ru-RU" dirty="0" err="1" smtClean="0"/>
              <a:t>фосфати</a:t>
            </a:r>
            <a:r>
              <a:rPr lang="ru-RU" dirty="0" smtClean="0"/>
              <a:t>, </a:t>
            </a:r>
            <a:r>
              <a:rPr lang="ru-RU" dirty="0" err="1" smtClean="0"/>
              <a:t>уран,свинець</a:t>
            </a:r>
            <a:r>
              <a:rPr lang="ru-RU" dirty="0" smtClean="0"/>
              <a:t>, цинк 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" name="Рисунок 5" descr="260px-Tizi'n'Toubk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552" y="357166"/>
            <a:ext cx="3302000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5101266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800" y="3214686"/>
            <a:ext cx="3857652" cy="2893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0061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b="1" dirty="0" err="1" smtClean="0"/>
              <a:t>Проблеми</a:t>
            </a:r>
            <a:r>
              <a:rPr lang="ru-RU" b="1" dirty="0" smtClean="0"/>
              <a:t> </a:t>
            </a:r>
            <a:r>
              <a:rPr lang="ru-RU" b="1" dirty="0" err="1" smtClean="0"/>
              <a:t>довкілля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sz="3600" b="0" i="0" dirty="0">
              <a:solidFill>
                <a:srgbClr val="652825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93686" y="857232"/>
            <a:ext cx="10072727" cy="4957778"/>
          </a:xfrm>
        </p:spPr>
        <p:txBody>
          <a:bodyPr/>
          <a:lstStyle/>
          <a:p>
            <a:r>
              <a:rPr lang="ru-RU" dirty="0" err="1" smtClean="0"/>
              <a:t>Ерозія</a:t>
            </a:r>
            <a:r>
              <a:rPr lang="ru-RU" dirty="0" smtClean="0"/>
              <a:t> </a:t>
            </a:r>
            <a:r>
              <a:rPr lang="ru-RU" dirty="0" err="1" smtClean="0"/>
              <a:t>ґрунтів</a:t>
            </a:r>
            <a:r>
              <a:rPr lang="ru-RU" dirty="0" smtClean="0"/>
              <a:t> через </a:t>
            </a:r>
            <a:r>
              <a:rPr lang="ru-RU" dirty="0" err="1" smtClean="0"/>
              <a:t>необмежене</a:t>
            </a:r>
            <a:r>
              <a:rPr lang="ru-RU" dirty="0" smtClean="0"/>
              <a:t> </a:t>
            </a:r>
            <a:r>
              <a:rPr lang="ru-RU" dirty="0" err="1" smtClean="0"/>
              <a:t>годування</a:t>
            </a:r>
            <a:r>
              <a:rPr lang="ru-RU" dirty="0" smtClean="0"/>
              <a:t> </a:t>
            </a:r>
            <a:r>
              <a:rPr lang="ru-RU" dirty="0" err="1" smtClean="0"/>
              <a:t>рослинністю</a:t>
            </a:r>
            <a:r>
              <a:rPr lang="ru-RU" dirty="0" smtClean="0"/>
              <a:t> </a:t>
            </a:r>
            <a:r>
              <a:rPr lang="ru-RU" dirty="0" err="1" smtClean="0"/>
              <a:t>худоби</a:t>
            </a:r>
            <a:r>
              <a:rPr lang="ru-RU" dirty="0" smtClean="0"/>
              <a:t> та </a:t>
            </a:r>
            <a:r>
              <a:rPr lang="ru-RU" dirty="0" err="1" smtClean="0"/>
              <a:t>іншу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, </a:t>
            </a:r>
            <a:r>
              <a:rPr lang="ru-RU" dirty="0" err="1" smtClean="0"/>
              <a:t>зливання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 </a:t>
            </a:r>
            <a:r>
              <a:rPr lang="ru-RU" dirty="0" err="1" smtClean="0"/>
              <a:t>нафтопереробних</a:t>
            </a:r>
            <a:r>
              <a:rPr lang="ru-RU" dirty="0" smtClean="0"/>
              <a:t> </a:t>
            </a:r>
            <a:r>
              <a:rPr lang="ru-RU" dirty="0" err="1" smtClean="0"/>
              <a:t>заводів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шкідливих</a:t>
            </a:r>
            <a:r>
              <a:rPr lang="ru-RU" dirty="0" smtClean="0"/>
              <a:t> </a:t>
            </a:r>
            <a:r>
              <a:rPr lang="ru-RU" dirty="0" err="1" smtClean="0"/>
              <a:t>стоків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річок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берегових</a:t>
            </a:r>
            <a:r>
              <a:rPr lang="ru-RU" dirty="0" smtClean="0"/>
              <a:t> вод. </a:t>
            </a:r>
            <a:r>
              <a:rPr lang="ru-RU" dirty="0" err="1" smtClean="0"/>
              <a:t>Середземне</a:t>
            </a:r>
            <a:r>
              <a:rPr lang="ru-RU" dirty="0" smtClean="0"/>
              <a:t> море,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заслуговує</a:t>
            </a:r>
            <a:r>
              <a:rPr lang="ru-RU" dirty="0" smtClean="0"/>
              <a:t> </a:t>
            </a:r>
            <a:r>
              <a:rPr lang="ru-RU" dirty="0" err="1" smtClean="0"/>
              <a:t>особливої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, нещадно </a:t>
            </a:r>
            <a:r>
              <a:rPr lang="ru-RU" dirty="0" err="1" smtClean="0"/>
              <a:t>забруднюється</a:t>
            </a:r>
            <a:r>
              <a:rPr lang="ru-RU" dirty="0" smtClean="0"/>
              <a:t> </a:t>
            </a:r>
            <a:r>
              <a:rPr lang="ru-RU" dirty="0" err="1" smtClean="0"/>
              <a:t>нафтовими</a:t>
            </a:r>
            <a:r>
              <a:rPr lang="ru-RU" dirty="0" smtClean="0"/>
              <a:t> </a:t>
            </a:r>
            <a:r>
              <a:rPr lang="ru-RU" dirty="0" err="1" smtClean="0"/>
              <a:t>відходами</a:t>
            </a:r>
            <a:r>
              <a:rPr lang="ru-RU" dirty="0" smtClean="0"/>
              <a:t>, </a:t>
            </a:r>
            <a:r>
              <a:rPr lang="ru-RU" dirty="0" err="1" smtClean="0"/>
              <a:t>ґрунтовими</a:t>
            </a:r>
            <a:r>
              <a:rPr lang="ru-RU" dirty="0" smtClean="0"/>
              <a:t> та </a:t>
            </a:r>
            <a:r>
              <a:rPr lang="ru-RU" dirty="0" err="1" smtClean="0"/>
              <a:t>добривними</a:t>
            </a:r>
            <a:r>
              <a:rPr lang="ru-RU" dirty="0" smtClean="0"/>
              <a:t> стоками.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недостатній</a:t>
            </a:r>
            <a:r>
              <a:rPr lang="ru-RU" dirty="0" smtClean="0"/>
              <a:t> запас </a:t>
            </a:r>
            <a:r>
              <a:rPr lang="ru-RU" dirty="0" err="1" smtClean="0"/>
              <a:t>придатної</a:t>
            </a:r>
            <a:r>
              <a:rPr lang="ru-RU" dirty="0" smtClean="0"/>
              <a:t> для </a:t>
            </a:r>
            <a:r>
              <a:rPr lang="ru-RU" dirty="0" err="1" smtClean="0"/>
              <a:t>пиття</a:t>
            </a:r>
            <a:r>
              <a:rPr lang="ru-RU" dirty="0" smtClean="0"/>
              <a:t> води.</a:t>
            </a:r>
          </a:p>
          <a:p>
            <a:r>
              <a:rPr lang="ru-RU" dirty="0" err="1" smtClean="0"/>
              <a:t>Гірські</a:t>
            </a:r>
            <a:r>
              <a:rPr lang="ru-RU" dirty="0" smtClean="0"/>
              <a:t> </a:t>
            </a:r>
            <a:r>
              <a:rPr lang="ru-RU" dirty="0" err="1" smtClean="0"/>
              <a:t>райони</a:t>
            </a:r>
            <a:r>
              <a:rPr lang="ru-RU" dirty="0" smtClean="0"/>
              <a:t> </a:t>
            </a:r>
            <a:r>
              <a:rPr lang="ru-RU" dirty="0" err="1" smtClean="0"/>
              <a:t>потерпають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сильних</a:t>
            </a:r>
            <a:r>
              <a:rPr lang="ru-RU" dirty="0" smtClean="0"/>
              <a:t> </a:t>
            </a:r>
            <a:r>
              <a:rPr lang="ru-RU" dirty="0" err="1" smtClean="0"/>
              <a:t>землетрусів</a:t>
            </a:r>
            <a:r>
              <a:rPr lang="ru-RU" dirty="0" smtClean="0"/>
              <a:t>, </a:t>
            </a:r>
            <a:r>
              <a:rPr lang="ru-RU" dirty="0" err="1" smtClean="0"/>
              <a:t>небезпечних</a:t>
            </a:r>
            <a:r>
              <a:rPr lang="ru-RU" dirty="0" smtClean="0"/>
              <a:t> </a:t>
            </a:r>
            <a:r>
              <a:rPr lang="ru-RU" dirty="0" err="1" smtClean="0"/>
              <a:t>зсувів</a:t>
            </a:r>
            <a:r>
              <a:rPr lang="ru-RU" dirty="0" smtClean="0"/>
              <a:t> </a:t>
            </a:r>
            <a:r>
              <a:rPr lang="ru-RU" dirty="0" err="1" smtClean="0"/>
              <a:t>ґрунту</a:t>
            </a:r>
            <a:r>
              <a:rPr lang="ru-RU" dirty="0" smtClean="0"/>
              <a:t> та </a:t>
            </a:r>
            <a:r>
              <a:rPr lang="ru-RU" dirty="0" err="1" smtClean="0"/>
              <a:t>повеней</a:t>
            </a:r>
            <a:r>
              <a:rPr lang="ru-RU" dirty="0" smtClean="0"/>
              <a:t> в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дощів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7" name="Рисунок 6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7552" y="4071942"/>
            <a:ext cx="3750459" cy="2500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sahara-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5586" y="4143380"/>
            <a:ext cx="3714776" cy="2465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vvoz-zhvachnykh-zhivotnykh-iz-alzhi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58" y="4214818"/>
            <a:ext cx="381000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53661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b="1" dirty="0" err="1" smtClean="0"/>
              <a:t>Мови</a:t>
            </a:r>
            <a:r>
              <a:rPr lang="ru-RU" b="1" dirty="0" smtClean="0"/>
              <a:t> та </a:t>
            </a:r>
            <a:r>
              <a:rPr lang="ru-RU" b="1" dirty="0" err="1" smtClean="0"/>
              <a:t>населення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sz="3600" b="0" i="0" dirty="0">
              <a:solidFill>
                <a:srgbClr val="652825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51205" y="928670"/>
            <a:ext cx="8737619" cy="5786478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Арабська</a:t>
            </a:r>
            <a:r>
              <a:rPr lang="ru-RU" dirty="0" smtClean="0"/>
              <a:t> — </a:t>
            </a:r>
            <a:r>
              <a:rPr lang="ru-RU" dirty="0" err="1" smtClean="0"/>
              <a:t>офіційна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 </a:t>
            </a:r>
            <a:r>
              <a:rPr lang="ru-RU" dirty="0" err="1" smtClean="0"/>
              <a:t>країни</a:t>
            </a:r>
            <a:r>
              <a:rPr lang="ru-RU" dirty="0" smtClean="0"/>
              <a:t>; в </a:t>
            </a:r>
            <a:r>
              <a:rPr lang="ru-RU" dirty="0" err="1" smtClean="0"/>
              <a:t>користуванні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 </a:t>
            </a:r>
            <a:r>
              <a:rPr lang="ru-RU" dirty="0" err="1" smtClean="0"/>
              <a:t>французька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берберські</a:t>
            </a:r>
            <a:r>
              <a:rPr lang="ru-RU" dirty="0" smtClean="0"/>
              <a:t> (</a:t>
            </a:r>
            <a:r>
              <a:rPr lang="ru-RU" dirty="0" err="1" smtClean="0"/>
              <a:t>амазігхські</a:t>
            </a:r>
            <a:r>
              <a:rPr lang="ru-RU" dirty="0" smtClean="0"/>
              <a:t>) </a:t>
            </a:r>
            <a:r>
              <a:rPr lang="ru-RU" dirty="0" err="1" smtClean="0"/>
              <a:t>мови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належать до </a:t>
            </a:r>
            <a:r>
              <a:rPr lang="ru-RU" dirty="0" err="1" smtClean="0"/>
              <a:t>хамітської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мов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Арабською</a:t>
            </a:r>
            <a:r>
              <a:rPr lang="ru-RU" dirty="0" smtClean="0"/>
              <a:t> </a:t>
            </a:r>
            <a:r>
              <a:rPr lang="ru-RU" dirty="0" err="1" smtClean="0"/>
              <a:t>говорять</a:t>
            </a:r>
            <a:r>
              <a:rPr lang="ru-RU" dirty="0" smtClean="0"/>
              <a:t>, як </a:t>
            </a:r>
            <a:r>
              <a:rPr lang="ru-RU" dirty="0" err="1" smtClean="0"/>
              <a:t>рідною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 60% </a:t>
            </a:r>
            <a:r>
              <a:rPr lang="ru-RU" dirty="0" err="1" smtClean="0"/>
              <a:t>населення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понад</a:t>
            </a:r>
            <a:r>
              <a:rPr lang="ru-RU" dirty="0" smtClean="0"/>
              <a:t> 65% </a:t>
            </a:r>
            <a:r>
              <a:rPr lang="ru-RU" dirty="0" err="1" smtClean="0"/>
              <a:t>говорять</a:t>
            </a:r>
            <a:r>
              <a:rPr lang="ru-RU" dirty="0" smtClean="0"/>
              <a:t> </a:t>
            </a:r>
            <a:r>
              <a:rPr lang="ru-RU" dirty="0" err="1" smtClean="0"/>
              <a:t>арабською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 </a:t>
            </a:r>
            <a:r>
              <a:rPr lang="ru-RU" dirty="0" err="1" smtClean="0"/>
              <a:t>алжирського</a:t>
            </a:r>
            <a:r>
              <a:rPr lang="ru-RU" dirty="0" smtClean="0"/>
              <a:t> </a:t>
            </a:r>
            <a:r>
              <a:rPr lang="ru-RU" dirty="0" err="1" smtClean="0"/>
              <a:t>діалекту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11% </a:t>
            </a:r>
            <a:r>
              <a:rPr lang="ru-RU" dirty="0" err="1" smtClean="0"/>
              <a:t>арабським</a:t>
            </a:r>
            <a:r>
              <a:rPr lang="ru-RU" dirty="0" smtClean="0"/>
              <a:t> </a:t>
            </a:r>
            <a:r>
              <a:rPr lang="ru-RU" dirty="0" err="1" smtClean="0"/>
              <a:t>діалектом</a:t>
            </a:r>
            <a:r>
              <a:rPr lang="ru-RU" dirty="0" smtClean="0"/>
              <a:t> </a:t>
            </a:r>
            <a:r>
              <a:rPr lang="ru-RU" dirty="0" err="1" smtClean="0"/>
              <a:t>хасанія</a:t>
            </a:r>
            <a:r>
              <a:rPr lang="ru-RU" dirty="0" smtClean="0"/>
              <a:t>. </a:t>
            </a:r>
            <a:r>
              <a:rPr lang="ru-RU" dirty="0" err="1" smtClean="0"/>
              <a:t>Арабська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в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берберів</a:t>
            </a:r>
            <a:r>
              <a:rPr lang="ru-RU" dirty="0" smtClean="0"/>
              <a:t> Алжиру.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в </a:t>
            </a:r>
            <a:r>
              <a:rPr lang="ru-RU" dirty="0" err="1" smtClean="0"/>
              <a:t>засобах</a:t>
            </a:r>
            <a:r>
              <a:rPr lang="ru-RU" dirty="0" smtClean="0"/>
              <a:t> </a:t>
            </a:r>
            <a:r>
              <a:rPr lang="ru-RU" dirty="0" err="1" smtClean="0"/>
              <a:t>масової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та на </a:t>
            </a:r>
            <a:r>
              <a:rPr lang="ru-RU" dirty="0" err="1" smtClean="0"/>
              <a:t>офіційних</a:t>
            </a:r>
            <a:r>
              <a:rPr lang="ru-RU" dirty="0" smtClean="0"/>
              <a:t> заходах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 </a:t>
            </a:r>
            <a:r>
              <a:rPr lang="ru-RU" dirty="0" err="1" smtClean="0"/>
              <a:t>арабська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(стандарт). </a:t>
            </a:r>
          </a:p>
          <a:p>
            <a:pPr>
              <a:buClr>
                <a:srgbClr val="652825"/>
              </a:buClr>
              <a:buFont typeface="Wingdings"/>
              <a:buChar char="§"/>
            </a:pPr>
            <a:r>
              <a:rPr lang="ru-RU" dirty="0" err="1" smtClean="0"/>
              <a:t>Населення</a:t>
            </a:r>
            <a:endParaRPr lang="ru-RU" dirty="0" smtClean="0"/>
          </a:p>
          <a:p>
            <a:pPr>
              <a:buClr>
                <a:srgbClr val="652825"/>
              </a:buClr>
              <a:buFont typeface="Wingdings"/>
              <a:buChar char="§"/>
            </a:pPr>
            <a:r>
              <a:rPr lang="ru-RU" dirty="0" err="1" smtClean="0"/>
              <a:t>Чисельність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Алжиру 35190000 (станом на </a:t>
            </a:r>
            <a:r>
              <a:rPr lang="ru-RU" dirty="0" err="1" smtClean="0"/>
              <a:t>січень</a:t>
            </a:r>
            <a:r>
              <a:rPr lang="ru-RU" dirty="0" smtClean="0"/>
              <a:t> 2009 року). </a:t>
            </a:r>
            <a:r>
              <a:rPr lang="ru-RU" dirty="0" err="1" smtClean="0"/>
              <a:t>Близько</a:t>
            </a:r>
            <a:r>
              <a:rPr lang="ru-RU" dirty="0" smtClean="0"/>
              <a:t> 70% </a:t>
            </a:r>
            <a:r>
              <a:rPr lang="ru-RU" dirty="0" err="1" smtClean="0"/>
              <a:t>алжирців</a:t>
            </a:r>
            <a:r>
              <a:rPr lang="ru-RU" dirty="0" smtClean="0"/>
              <a:t> </a:t>
            </a:r>
            <a:r>
              <a:rPr lang="ru-RU" dirty="0" err="1" smtClean="0"/>
              <a:t>живуть</a:t>
            </a:r>
            <a:r>
              <a:rPr lang="ru-RU" dirty="0" smtClean="0"/>
              <a:t> у </a:t>
            </a:r>
            <a:r>
              <a:rPr lang="ru-RU" dirty="0" err="1" smtClean="0"/>
              <a:t>північній</a:t>
            </a:r>
            <a:r>
              <a:rPr lang="ru-RU" dirty="0" smtClean="0"/>
              <a:t>, </a:t>
            </a:r>
            <a:r>
              <a:rPr lang="ru-RU" dirty="0" err="1" smtClean="0"/>
              <a:t>прибережній</a:t>
            </a:r>
            <a:r>
              <a:rPr lang="ru-RU" dirty="0" smtClean="0"/>
              <a:t> </a:t>
            </a:r>
            <a:r>
              <a:rPr lang="ru-RU" dirty="0" err="1" smtClean="0"/>
              <a:t>зоні</a:t>
            </a:r>
            <a:r>
              <a:rPr lang="ru-RU" dirty="0" smtClean="0"/>
              <a:t> </a:t>
            </a:r>
            <a:r>
              <a:rPr lang="ru-RU" dirty="0" err="1" smtClean="0"/>
              <a:t>Середземного</a:t>
            </a:r>
            <a:r>
              <a:rPr lang="ru-RU" dirty="0" smtClean="0"/>
              <a:t> моря; </a:t>
            </a:r>
            <a:r>
              <a:rPr lang="ru-RU" dirty="0" err="1" smtClean="0"/>
              <a:t>менша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, </a:t>
            </a:r>
            <a:r>
              <a:rPr lang="ru-RU" dirty="0" err="1" smtClean="0"/>
              <a:t>мешкає</a:t>
            </a:r>
            <a:r>
              <a:rPr lang="ru-RU" dirty="0" smtClean="0"/>
              <a:t> </a:t>
            </a:r>
            <a:r>
              <a:rPr lang="ru-RU" dirty="0" err="1" smtClean="0"/>
              <a:t>впустелі</a:t>
            </a:r>
            <a:r>
              <a:rPr lang="ru-RU" dirty="0" smtClean="0"/>
              <a:t> Сахара, </a:t>
            </a:r>
            <a:r>
              <a:rPr lang="ru-RU" dirty="0" err="1" smtClean="0"/>
              <a:t>й</a:t>
            </a:r>
            <a:r>
              <a:rPr lang="ru-RU" dirty="0" smtClean="0"/>
              <a:t> в основному </a:t>
            </a:r>
            <a:r>
              <a:rPr lang="ru-RU" dirty="0" err="1" smtClean="0"/>
              <a:t>зосереджена</a:t>
            </a:r>
            <a:r>
              <a:rPr lang="ru-RU" dirty="0" smtClean="0"/>
              <a:t> в оазисах,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1,5 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чоловік</a:t>
            </a:r>
            <a:r>
              <a:rPr lang="ru-RU" dirty="0" smtClean="0"/>
              <a:t> </a:t>
            </a:r>
            <a:r>
              <a:rPr lang="ru-RU" dirty="0" err="1" smtClean="0"/>
              <a:t>залишаються</a:t>
            </a:r>
            <a:r>
              <a:rPr lang="ru-RU" dirty="0" smtClean="0"/>
              <a:t> </a:t>
            </a:r>
            <a:r>
              <a:rPr lang="ru-RU" dirty="0" err="1" smtClean="0"/>
              <a:t>кочовиками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частково</a:t>
            </a:r>
            <a:r>
              <a:rPr lang="ru-RU" dirty="0" smtClean="0"/>
              <a:t> </a:t>
            </a:r>
            <a:r>
              <a:rPr lang="ru-RU" dirty="0" err="1" smtClean="0"/>
              <a:t>кочівниками</a:t>
            </a:r>
            <a:r>
              <a:rPr lang="ru-RU" dirty="0" smtClean="0"/>
              <a:t>. </a:t>
            </a:r>
            <a:r>
              <a:rPr lang="ru-RU" dirty="0" err="1" smtClean="0"/>
              <a:t>Майже</a:t>
            </a:r>
            <a:r>
              <a:rPr lang="ru-RU" dirty="0" smtClean="0"/>
              <a:t> 30% </a:t>
            </a:r>
            <a:r>
              <a:rPr lang="ru-RU" dirty="0" err="1" smtClean="0"/>
              <a:t>алжирців</a:t>
            </a:r>
            <a:r>
              <a:rPr lang="ru-RU" dirty="0" smtClean="0"/>
              <a:t> до 15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  <a:endParaRPr lang="ru-RU" sz="2400" b="0" i="0" dirty="0">
              <a:solidFill>
                <a:srgbClr val="652825"/>
              </a:solidFill>
              <a:latin typeface="Corbel"/>
              <a:ea typeface="+mn-ea"/>
              <a:cs typeface="+mn-cs"/>
            </a:endParaRPr>
          </a:p>
        </p:txBody>
      </p:sp>
      <p:pic>
        <p:nvPicPr>
          <p:cNvPr id="6" name="Рисунок 5" descr="44006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58" y="1000108"/>
            <a:ext cx="3238523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42603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96" y="3929066"/>
            <a:ext cx="314327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33585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Релігія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9372" y="1142984"/>
            <a:ext cx="5559593" cy="5029216"/>
          </a:xfrm>
        </p:spPr>
        <p:txBody>
          <a:bodyPr>
            <a:normAutofit/>
          </a:bodyPr>
          <a:lstStyle/>
          <a:p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99 </a:t>
            </a:r>
            <a:r>
              <a:rPr lang="ru-RU" dirty="0" err="1" smtClean="0"/>
              <a:t>відсотків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чисельності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сповідують</a:t>
            </a:r>
            <a:r>
              <a:rPr lang="ru-RU" dirty="0" smtClean="0"/>
              <a:t> </a:t>
            </a:r>
            <a:r>
              <a:rPr lang="ru-RU" dirty="0" err="1" smtClean="0"/>
              <a:t>іслам</a:t>
            </a:r>
            <a:r>
              <a:rPr lang="ru-RU" dirty="0" smtClean="0"/>
              <a:t>.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належать до </a:t>
            </a:r>
            <a:r>
              <a:rPr lang="ru-RU" dirty="0" err="1" smtClean="0"/>
              <a:t>сунітської</a:t>
            </a:r>
            <a:r>
              <a:rPr lang="ru-RU" dirty="0" smtClean="0"/>
              <a:t> </a:t>
            </a:r>
            <a:r>
              <a:rPr lang="ru-RU" dirty="0" err="1" smtClean="0"/>
              <a:t>гілки</a:t>
            </a:r>
            <a:r>
              <a:rPr lang="ru-RU" dirty="0" smtClean="0"/>
              <a:t> </a:t>
            </a:r>
            <a:r>
              <a:rPr lang="ru-RU" dirty="0" err="1" smtClean="0"/>
              <a:t>ісламу</a:t>
            </a:r>
            <a:r>
              <a:rPr lang="ru-RU" dirty="0" smtClean="0"/>
              <a:t>, за </a:t>
            </a:r>
            <a:r>
              <a:rPr lang="ru-RU" dirty="0" err="1" smtClean="0"/>
              <a:t>винятком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200,000 </a:t>
            </a:r>
            <a:r>
              <a:rPr lang="ru-RU" dirty="0" err="1" smtClean="0"/>
              <a:t>ібадитів</a:t>
            </a:r>
            <a:r>
              <a:rPr lang="ru-RU" dirty="0" smtClean="0"/>
              <a:t> у </a:t>
            </a:r>
            <a:r>
              <a:rPr lang="ru-RU" dirty="0" err="1" smtClean="0"/>
              <a:t>долині</a:t>
            </a:r>
            <a:r>
              <a:rPr lang="ru-RU" dirty="0" smtClean="0"/>
              <a:t> </a:t>
            </a:r>
            <a:r>
              <a:rPr lang="ru-RU" dirty="0" err="1" smtClean="0"/>
              <a:t>Мзаб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у </a:t>
            </a:r>
            <a:r>
              <a:rPr lang="ru-RU" dirty="0" err="1" smtClean="0"/>
              <a:t>Алжирі</a:t>
            </a:r>
            <a:r>
              <a:rPr lang="ru-RU" dirty="0" smtClean="0"/>
              <a:t> </a:t>
            </a:r>
            <a:r>
              <a:rPr lang="ru-RU" dirty="0" err="1" smtClean="0"/>
              <a:t>проживають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250,000 </a:t>
            </a:r>
            <a:r>
              <a:rPr lang="ru-RU" dirty="0" err="1" smtClean="0"/>
              <a:t>християн</a:t>
            </a:r>
            <a:r>
              <a:rPr lang="ru-RU" dirty="0" smtClean="0"/>
              <a:t>, в тому </a:t>
            </a:r>
            <a:r>
              <a:rPr lang="ru-RU" dirty="0" err="1" smtClean="0"/>
              <a:t>числі</a:t>
            </a:r>
            <a:r>
              <a:rPr lang="ru-RU" dirty="0" smtClean="0"/>
              <a:t> 10 </a:t>
            </a:r>
            <a:r>
              <a:rPr lang="ru-RU" dirty="0" err="1" smtClean="0"/>
              <a:t>тисяч</a:t>
            </a:r>
            <a:r>
              <a:rPr lang="ru-RU" dirty="0" smtClean="0"/>
              <a:t> </a:t>
            </a:r>
            <a:r>
              <a:rPr lang="ru-RU" dirty="0" err="1" smtClean="0"/>
              <a:t>католиків</a:t>
            </a:r>
            <a:r>
              <a:rPr lang="ru-RU" dirty="0" smtClean="0"/>
              <a:t> та </a:t>
            </a:r>
            <a:r>
              <a:rPr lang="ru-RU" dirty="0" err="1" smtClean="0"/>
              <a:t>від</a:t>
            </a:r>
            <a:r>
              <a:rPr lang="ru-RU" dirty="0" smtClean="0"/>
              <a:t> 150,000 до 200,000 </a:t>
            </a:r>
            <a:r>
              <a:rPr lang="ru-RU" dirty="0" err="1" smtClean="0"/>
              <a:t>протестантів</a:t>
            </a:r>
            <a:r>
              <a:rPr lang="ru-RU" dirty="0" smtClean="0"/>
              <a:t>, </a:t>
            </a:r>
            <a:r>
              <a:rPr lang="ru-RU" dirty="0" err="1" smtClean="0"/>
              <a:t>переважно</a:t>
            </a:r>
            <a:r>
              <a:rPr lang="ru-RU" dirty="0" smtClean="0"/>
              <a:t> </a:t>
            </a:r>
            <a:r>
              <a:rPr lang="ru-RU" dirty="0" err="1" smtClean="0"/>
              <a:t>п'ятидесятників</a:t>
            </a:r>
            <a:r>
              <a:rPr lang="ru-RU" dirty="0" smtClean="0"/>
              <a:t>. </a:t>
            </a:r>
            <a:r>
              <a:rPr lang="ru-RU" dirty="0" err="1" smtClean="0"/>
              <a:t>Доволі</a:t>
            </a:r>
            <a:r>
              <a:rPr lang="ru-RU" dirty="0" smtClean="0"/>
              <a:t> </a:t>
            </a:r>
            <a:r>
              <a:rPr lang="ru-RU" dirty="0" err="1" smtClean="0"/>
              <a:t>значною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єврейська</a:t>
            </a:r>
            <a:r>
              <a:rPr lang="ru-RU" dirty="0" smtClean="0"/>
              <a:t> громада,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більша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емігрувала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здобуття</a:t>
            </a:r>
            <a:r>
              <a:rPr lang="ru-RU" dirty="0" smtClean="0"/>
              <a:t> </a:t>
            </a:r>
            <a:r>
              <a:rPr lang="ru-RU" dirty="0" err="1" smtClean="0"/>
              <a:t>країною</a:t>
            </a:r>
            <a:r>
              <a:rPr lang="ru-RU" dirty="0" smtClean="0"/>
              <a:t> </a:t>
            </a:r>
            <a:r>
              <a:rPr lang="ru-RU" dirty="0" err="1" smtClean="0"/>
              <a:t>незалежності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загруженное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23172" y="214290"/>
            <a:ext cx="3690945" cy="2456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451866" y="2714620"/>
            <a:ext cx="1490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долина </a:t>
            </a:r>
            <a:r>
              <a:rPr lang="ru-RU" dirty="0" err="1" smtClean="0"/>
              <a:t>Мзаб</a:t>
            </a:r>
            <a:endParaRPr lang="ru-RU" dirty="0"/>
          </a:p>
        </p:txBody>
      </p:sp>
      <p:pic>
        <p:nvPicPr>
          <p:cNvPr id="7" name="Рисунок 6" descr="oman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172" y="3286124"/>
            <a:ext cx="3524275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8737618" y="6000768"/>
            <a:ext cx="958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ібадити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9372" y="285728"/>
            <a:ext cx="9144000" cy="1144556"/>
          </a:xfrm>
        </p:spPr>
        <p:txBody>
          <a:bodyPr/>
          <a:lstStyle/>
          <a:p>
            <a:r>
              <a:rPr lang="ru-RU" dirty="0" err="1" smtClean="0"/>
              <a:t>Економіка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7934" y="1214422"/>
            <a:ext cx="6858048" cy="4857808"/>
          </a:xfrm>
        </p:spPr>
        <p:txBody>
          <a:bodyPr>
            <a:normAutofit/>
          </a:bodyPr>
          <a:lstStyle/>
          <a:p>
            <a:r>
              <a:rPr lang="ru-RU" dirty="0" smtClean="0"/>
              <a:t>Алжир — </a:t>
            </a:r>
            <a:r>
              <a:rPr lang="ru-RU" dirty="0" err="1" smtClean="0"/>
              <a:t>аграрна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розвинутою</a:t>
            </a:r>
            <a:r>
              <a:rPr lang="ru-RU" dirty="0" smtClean="0"/>
              <a:t> </a:t>
            </a:r>
            <a:r>
              <a:rPr lang="ru-RU" dirty="0" err="1" smtClean="0"/>
              <a:t>гірничодобувною</a:t>
            </a:r>
            <a:r>
              <a:rPr lang="ru-RU" dirty="0" smtClean="0"/>
              <a:t> </a:t>
            </a:r>
            <a:r>
              <a:rPr lang="ru-RU" dirty="0" err="1" smtClean="0"/>
              <a:t>промисловістю</a:t>
            </a:r>
            <a:r>
              <a:rPr lang="ru-RU" dirty="0" smtClean="0"/>
              <a:t>.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найрозвинутіших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Африки.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: </a:t>
            </a:r>
            <a:r>
              <a:rPr lang="ru-RU" dirty="0" err="1" smtClean="0"/>
              <a:t>нафтова</a:t>
            </a:r>
            <a:r>
              <a:rPr lang="ru-RU" dirty="0" smtClean="0"/>
              <a:t> та </a:t>
            </a:r>
            <a:r>
              <a:rPr lang="ru-RU" dirty="0" err="1" smtClean="0"/>
              <a:t>газова</a:t>
            </a:r>
            <a:r>
              <a:rPr lang="ru-RU" dirty="0" smtClean="0"/>
              <a:t>, легка </a:t>
            </a:r>
            <a:r>
              <a:rPr lang="ru-RU" dirty="0" err="1" smtClean="0"/>
              <a:t>промисловість</a:t>
            </a:r>
            <a:r>
              <a:rPr lang="ru-RU" dirty="0" smtClean="0"/>
              <a:t>, </a:t>
            </a:r>
            <a:r>
              <a:rPr lang="ru-RU" dirty="0" err="1" smtClean="0"/>
              <a:t>гірнича</a:t>
            </a:r>
            <a:r>
              <a:rPr lang="ru-RU" dirty="0" smtClean="0"/>
              <a:t>, </a:t>
            </a:r>
            <a:r>
              <a:rPr lang="ru-RU" dirty="0" err="1" smtClean="0"/>
              <a:t>електроенергетична</a:t>
            </a:r>
            <a:r>
              <a:rPr lang="ru-RU" dirty="0" smtClean="0"/>
              <a:t>, </a:t>
            </a:r>
            <a:r>
              <a:rPr lang="ru-RU" dirty="0" err="1" smtClean="0"/>
              <a:t>нафтохімічна</a:t>
            </a:r>
            <a:r>
              <a:rPr lang="ru-RU" dirty="0" smtClean="0"/>
              <a:t>, </a:t>
            </a:r>
            <a:r>
              <a:rPr lang="ru-RU" dirty="0" err="1" smtClean="0"/>
              <a:t>харчова</a:t>
            </a:r>
            <a:r>
              <a:rPr lang="ru-RU" dirty="0" smtClean="0"/>
              <a:t>. </a:t>
            </a:r>
            <a:r>
              <a:rPr lang="ru-RU" dirty="0" err="1" smtClean="0"/>
              <a:t>Осн</a:t>
            </a:r>
            <a:r>
              <a:rPr lang="ru-RU" dirty="0" smtClean="0"/>
              <a:t>. </a:t>
            </a:r>
            <a:r>
              <a:rPr lang="ru-RU" dirty="0" err="1" smtClean="0"/>
              <a:t>тр-т</a:t>
            </a:r>
            <a:r>
              <a:rPr lang="ru-RU" dirty="0" smtClean="0"/>
              <a:t> — </a:t>
            </a:r>
            <a:r>
              <a:rPr lang="ru-RU" dirty="0" err="1" smtClean="0"/>
              <a:t>залізничний</a:t>
            </a:r>
            <a:r>
              <a:rPr lang="ru-RU" dirty="0" smtClean="0"/>
              <a:t>, </a:t>
            </a:r>
            <a:r>
              <a:rPr lang="ru-RU" dirty="0" err="1" smtClean="0"/>
              <a:t>автомобільний</a:t>
            </a:r>
            <a:r>
              <a:rPr lang="ru-RU" dirty="0" smtClean="0"/>
              <a:t>, </a:t>
            </a:r>
            <a:r>
              <a:rPr lang="ru-RU" dirty="0" err="1" smtClean="0"/>
              <a:t>морський</a:t>
            </a:r>
            <a:r>
              <a:rPr lang="ru-RU" dirty="0" smtClean="0"/>
              <a:t>, </a:t>
            </a:r>
            <a:r>
              <a:rPr lang="ru-RU" dirty="0" err="1" smtClean="0"/>
              <a:t>повітряний</a:t>
            </a:r>
            <a:r>
              <a:rPr lang="ru-RU" dirty="0" smtClean="0"/>
              <a:t>. Гол. </a:t>
            </a:r>
            <a:r>
              <a:rPr lang="ru-RU" dirty="0" err="1" smtClean="0"/>
              <a:t>морські</a:t>
            </a:r>
            <a:r>
              <a:rPr lang="ru-RU" dirty="0" smtClean="0"/>
              <a:t> порти: </a:t>
            </a:r>
            <a:r>
              <a:rPr lang="ru-RU" dirty="0" err="1" smtClean="0"/>
              <a:t>Беджаія</a:t>
            </a:r>
            <a:r>
              <a:rPr lang="ru-RU" dirty="0" smtClean="0"/>
              <a:t>, </a:t>
            </a:r>
            <a:r>
              <a:rPr lang="ru-RU" dirty="0" err="1" smtClean="0"/>
              <a:t>Арзев</a:t>
            </a:r>
            <a:r>
              <a:rPr lang="ru-RU" dirty="0" smtClean="0"/>
              <a:t>, Алжир, </a:t>
            </a:r>
            <a:r>
              <a:rPr lang="ru-RU" dirty="0" err="1" smtClean="0"/>
              <a:t>Аннаба</a:t>
            </a:r>
            <a:r>
              <a:rPr lang="ru-RU" dirty="0" smtClean="0"/>
              <a:t>, Оран, </a:t>
            </a:r>
            <a:r>
              <a:rPr lang="ru-RU" dirty="0" err="1" smtClean="0"/>
              <a:t>Скікда</a:t>
            </a:r>
            <a:r>
              <a:rPr lang="ru-RU" dirty="0" smtClean="0"/>
              <a:t>. </a:t>
            </a:r>
            <a:r>
              <a:rPr lang="ru-RU" dirty="0" err="1" smtClean="0"/>
              <a:t>Найважливіші</a:t>
            </a:r>
            <a:r>
              <a:rPr lang="ru-RU" dirty="0" smtClean="0"/>
              <a:t> </a:t>
            </a:r>
            <a:r>
              <a:rPr lang="ru-RU" dirty="0" err="1" smtClean="0"/>
              <a:t>аеропорти</a:t>
            </a:r>
            <a:r>
              <a:rPr lang="ru-RU" dirty="0" smtClean="0"/>
              <a:t> </a:t>
            </a:r>
            <a:r>
              <a:rPr lang="ru-RU" dirty="0" err="1" smtClean="0"/>
              <a:t>розташовуються</a:t>
            </a:r>
            <a:r>
              <a:rPr lang="ru-RU" dirty="0" smtClean="0"/>
              <a:t> в </a:t>
            </a:r>
            <a:r>
              <a:rPr lang="ru-RU" dirty="0" err="1" smtClean="0"/>
              <a:t>Дар-ель-Бейде</a:t>
            </a:r>
            <a:r>
              <a:rPr lang="ru-RU" dirty="0" smtClean="0"/>
              <a:t>, </a:t>
            </a:r>
            <a:r>
              <a:rPr lang="ru-RU" dirty="0" err="1" smtClean="0"/>
              <a:t>Костянтині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Аннабе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" name="Рисунок 5" descr="140111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048" y="214290"/>
            <a:ext cx="400052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023370" y="3286124"/>
            <a:ext cx="14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Порт </a:t>
            </a:r>
            <a:r>
              <a:rPr lang="ru-RU" dirty="0" err="1" smtClean="0"/>
              <a:t>Аннаба</a:t>
            </a:r>
            <a:endParaRPr lang="ru-RU" dirty="0"/>
          </a:p>
        </p:txBody>
      </p:sp>
      <p:pic>
        <p:nvPicPr>
          <p:cNvPr id="8" name="Рисунок 7" descr="Port_de_Skik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486" y="3625454"/>
            <a:ext cx="3786214" cy="2839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8951932" y="6488668"/>
            <a:ext cx="1422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Порт </a:t>
            </a:r>
            <a:r>
              <a:rPr lang="ru-RU" dirty="0" err="1" smtClean="0"/>
              <a:t>Скікда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2031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667509"/>
          </a:xfrm>
        </p:spPr>
        <p:txBody>
          <a:bodyPr/>
          <a:lstStyle/>
          <a:p>
            <a:r>
              <a:rPr lang="ru-RU" b="1" dirty="0" err="1" smtClean="0"/>
              <a:t>Корисні</a:t>
            </a:r>
            <a:r>
              <a:rPr lang="ru-RU" b="1" dirty="0" smtClean="0"/>
              <a:t> </a:t>
            </a:r>
            <a:r>
              <a:rPr lang="ru-RU" b="1" dirty="0" err="1" smtClean="0"/>
              <a:t>копалини</a:t>
            </a:r>
            <a:r>
              <a:rPr lang="ru-RU" b="1" dirty="0" smtClean="0"/>
              <a:t> Алжиру.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0810" y="1071546"/>
            <a:ext cx="11215766" cy="52864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 За запасами </a:t>
            </a:r>
            <a:r>
              <a:rPr lang="ru-RU" dirty="0" err="1" smtClean="0"/>
              <a:t>цінної</a:t>
            </a:r>
            <a:r>
              <a:rPr lang="ru-RU" dirty="0" smtClean="0"/>
              <a:t> </a:t>
            </a:r>
            <a:r>
              <a:rPr lang="ru-RU" dirty="0" err="1" smtClean="0"/>
              <a:t>мінеральної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 Алжир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перших </a:t>
            </a:r>
            <a:r>
              <a:rPr lang="ru-RU" dirty="0" err="1" smtClean="0"/>
              <a:t>місць</a:t>
            </a:r>
            <a:r>
              <a:rPr lang="ru-RU" dirty="0" smtClean="0"/>
              <a:t> у </a:t>
            </a:r>
            <a:r>
              <a:rPr lang="ru-RU" dirty="0" err="1" smtClean="0"/>
              <a:t>Африці</a:t>
            </a:r>
            <a:r>
              <a:rPr lang="ru-RU" dirty="0" smtClean="0"/>
              <a:t>. У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відкриті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розвідані</a:t>
            </a:r>
            <a:r>
              <a:rPr lang="ru-RU" dirty="0" smtClean="0"/>
              <a:t> родов. </a:t>
            </a:r>
            <a:r>
              <a:rPr lang="ru-RU" dirty="0" err="1" smtClean="0"/>
              <a:t>нафти</a:t>
            </a:r>
            <a:r>
              <a:rPr lang="ru-RU" dirty="0" smtClean="0"/>
              <a:t>, природного газу, </a:t>
            </a:r>
            <a:r>
              <a:rPr lang="ru-RU" dirty="0" err="1" smtClean="0"/>
              <a:t>кам</a:t>
            </a:r>
            <a:r>
              <a:rPr lang="ru-RU" dirty="0" smtClean="0"/>
              <a:t>. </a:t>
            </a:r>
            <a:r>
              <a:rPr lang="ru-RU" dirty="0" err="1" smtClean="0"/>
              <a:t>вугілля</a:t>
            </a:r>
            <a:r>
              <a:rPr lang="ru-RU" dirty="0" smtClean="0"/>
              <a:t>, руд урану, </a:t>
            </a:r>
            <a:r>
              <a:rPr lang="ru-RU" dirty="0" err="1" smtClean="0"/>
              <a:t>заліза</a:t>
            </a:r>
            <a:r>
              <a:rPr lang="ru-RU" dirty="0" smtClean="0"/>
              <a:t>, </a:t>
            </a:r>
            <a:r>
              <a:rPr lang="ru-RU" dirty="0" err="1" smtClean="0"/>
              <a:t>марганцю</a:t>
            </a:r>
            <a:r>
              <a:rPr lang="ru-RU" dirty="0" smtClean="0"/>
              <a:t>, </a:t>
            </a:r>
            <a:r>
              <a:rPr lang="ru-RU" dirty="0" err="1" smtClean="0"/>
              <a:t>міді</a:t>
            </a:r>
            <a:r>
              <a:rPr lang="ru-RU" dirty="0" smtClean="0"/>
              <a:t>, </a:t>
            </a:r>
            <a:r>
              <a:rPr lang="ru-RU" dirty="0" err="1" smtClean="0"/>
              <a:t>свинцю</a:t>
            </a:r>
            <a:r>
              <a:rPr lang="ru-RU" dirty="0" smtClean="0"/>
              <a:t>, цинку, </a:t>
            </a:r>
            <a:r>
              <a:rPr lang="ru-RU" dirty="0" err="1" smtClean="0"/>
              <a:t>ртуті</a:t>
            </a:r>
            <a:r>
              <a:rPr lang="ru-RU" dirty="0" smtClean="0"/>
              <a:t>, </a:t>
            </a:r>
            <a:r>
              <a:rPr lang="ru-RU" dirty="0" err="1" smtClean="0"/>
              <a:t>стибію</a:t>
            </a:r>
            <a:r>
              <a:rPr lang="ru-RU" dirty="0" smtClean="0"/>
              <a:t>, золота, олова, вольфраму, а </a:t>
            </a:r>
            <a:r>
              <a:rPr lang="ru-RU" dirty="0" err="1" smtClean="0"/>
              <a:t>також</a:t>
            </a:r>
            <a:r>
              <a:rPr lang="ru-RU" dirty="0" smtClean="0"/>
              <a:t> </a:t>
            </a:r>
            <a:r>
              <a:rPr lang="ru-RU" dirty="0" err="1" smtClean="0"/>
              <a:t>фосфоритів</a:t>
            </a:r>
            <a:r>
              <a:rPr lang="ru-RU" dirty="0" smtClean="0"/>
              <a:t>, бариту 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Партнери</a:t>
            </a:r>
            <a:r>
              <a:rPr lang="ru-RU" b="1" dirty="0" smtClean="0"/>
              <a:t> в </a:t>
            </a:r>
            <a:r>
              <a:rPr lang="ru-RU" b="1" dirty="0" err="1" smtClean="0"/>
              <a:t>імпорті</a:t>
            </a:r>
            <a:r>
              <a:rPr lang="ru-RU" b="1" dirty="0" smtClean="0"/>
              <a:t> (2009):</a:t>
            </a:r>
            <a:endParaRPr lang="ru-RU" dirty="0" smtClean="0"/>
          </a:p>
          <a:p>
            <a:r>
              <a:rPr lang="ru-RU" dirty="0" err="1" smtClean="0"/>
              <a:t>Франція</a:t>
            </a:r>
            <a:r>
              <a:rPr lang="ru-RU" dirty="0" smtClean="0"/>
              <a:t> — 19,7%</a:t>
            </a:r>
          </a:p>
          <a:p>
            <a:r>
              <a:rPr lang="ru-RU" dirty="0" smtClean="0"/>
              <a:t>Китай— 11,72%</a:t>
            </a:r>
          </a:p>
          <a:p>
            <a:r>
              <a:rPr lang="ru-RU" dirty="0" err="1" smtClean="0"/>
              <a:t>Італія</a:t>
            </a:r>
            <a:r>
              <a:rPr lang="ru-RU" dirty="0" smtClean="0"/>
              <a:t>— 10,19%</a:t>
            </a:r>
          </a:p>
          <a:p>
            <a:r>
              <a:rPr lang="ru-RU" dirty="0" err="1" smtClean="0"/>
              <a:t>Іспанія</a:t>
            </a:r>
            <a:r>
              <a:rPr lang="ru-RU" dirty="0" smtClean="0"/>
              <a:t> — 8,13%</a:t>
            </a:r>
          </a:p>
          <a:p>
            <a:r>
              <a:rPr lang="ru-RU" dirty="0" err="1" smtClean="0"/>
              <a:t>Німеччина</a:t>
            </a:r>
            <a:r>
              <a:rPr lang="ru-RU" dirty="0" smtClean="0"/>
              <a:t> — 5,77%</a:t>
            </a:r>
          </a:p>
          <a:p>
            <a:r>
              <a:rPr lang="ru-RU" dirty="0" err="1" smtClean="0"/>
              <a:t>Туреччина</a:t>
            </a:r>
            <a:r>
              <a:rPr lang="ru-RU" dirty="0" smtClean="0"/>
              <a:t> — 5,05%</a:t>
            </a:r>
            <a:r>
              <a:rPr lang="ru-RU" b="1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" name="Рисунок 9" descr="загруженное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3304" y="2285992"/>
            <a:ext cx="2262190" cy="2115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загруженное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858" y="5000636"/>
            <a:ext cx="2790825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Chistka-olov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4280" y="2571744"/>
            <a:ext cx="2190752" cy="2015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78160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801065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D8BBA81-7B49-4987-A5B2-DF5B7D8F12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TS102801065</Template>
  <TotalTime>0</TotalTime>
  <Words>356</Words>
  <Application>Microsoft Office PowerPoint</Application>
  <PresentationFormat>Произвольный</PresentationFormat>
  <Paragraphs>81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TS102801065</vt:lpstr>
      <vt:lpstr>Алжирська Народна Демократична Республіка</vt:lpstr>
      <vt:lpstr>Слайд 2</vt:lpstr>
      <vt:lpstr>Адміністративний поділ Алжиру Алжир поділяється на:</vt:lpstr>
      <vt:lpstr>Географія </vt:lpstr>
      <vt:lpstr>Проблеми довкілля </vt:lpstr>
      <vt:lpstr>Мови та населення </vt:lpstr>
      <vt:lpstr>Релігія </vt:lpstr>
      <vt:lpstr>Економіка </vt:lpstr>
      <vt:lpstr>Корисні копалини Алжиру.</vt:lpstr>
      <vt:lpstr>Слайд 10</vt:lpstr>
      <vt:lpstr>Туризм</vt:lpstr>
      <vt:lpstr>Алжир</vt:lpstr>
      <vt:lpstr>Слайд 13</vt:lpstr>
      <vt:lpstr>Джемаа-аль-Джедід</vt:lpstr>
      <vt:lpstr>Місто Оран</vt:lpstr>
      <vt:lpstr>Слайд 16</vt:lpstr>
      <vt:lpstr>Батна </vt:lpstr>
      <vt:lpstr>Беджаія </vt:lpstr>
      <vt:lpstr>Бліда</vt:lpstr>
      <vt:lpstr>Сетіф</vt:lpstr>
      <vt:lpstr>Хамадід</vt:lpstr>
      <vt:lpstr>Типаса</vt:lpstr>
      <vt:lpstr>Тімгад</vt:lpstr>
      <vt:lpstr>Тассилін-Аджер</vt:lpstr>
      <vt:lpstr>Слайд 25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2014-05-07T13:43:08Z</dcterms:created>
  <dcterms:modified xsi:type="dcterms:W3CDTF">2014-05-10T14:20:25Z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