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58" r:id="rId5"/>
    <p:sldId id="261" r:id="rId6"/>
    <p:sldId id="260" r:id="rId7"/>
    <p:sldId id="262" r:id="rId8"/>
    <p:sldId id="263" r:id="rId9"/>
    <p:sldId id="264" r:id="rId10"/>
    <p:sldId id="266" r:id="rId11"/>
    <p:sldId id="268" r:id="rId12"/>
    <p:sldId id="269" r:id="rId13"/>
    <p:sldId id="272" r:id="rId14"/>
    <p:sldId id="273" r:id="rId15"/>
    <p:sldId id="274" r:id="rId16"/>
    <p:sldId id="275"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40000"/>
                    <a:lumOff val="60000"/>
                  </a:schemeClr>
                </a:solidFill>
              </a:defRPr>
            </a:lvl1pPr>
          </a:lstStyle>
          <a:p>
            <a:fld id="{5B106E36-FD25-4E2D-B0AA-010F637433A0}" type="datetimeFigureOut">
              <a:rPr lang="ru-RU" smtClean="0"/>
              <a:pPr/>
              <a:t>23.05.2014</a:t>
            </a:fld>
            <a:endParaRPr lang="ru-RU" dirty="0"/>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ru-RU"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25C68B6-61C2-468F-89AB-4B9F7531AA68}" type="slidenum">
              <a:rPr lang="ru-RU" smtClean="0"/>
              <a:pPr/>
              <a:t>‹#›</a:t>
            </a:fld>
            <a:endParaRPr lang="ru-RU"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198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249810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43054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19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021344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139490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90119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984545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83620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225617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68561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9403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514352" y="2861733"/>
            <a:ext cx="3816534"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495477" y="2861733"/>
            <a:ext cx="3816535"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3416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5807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12351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99383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68932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40000"/>
                    <a:lumOff val="60000"/>
                  </a:schemeClr>
                </a:solidFill>
              </a:defRPr>
            </a:lvl1pPr>
          </a:lstStyle>
          <a:p>
            <a:fld id="{5B106E36-FD25-4E2D-B0AA-010F637433A0}" type="datetimeFigureOut">
              <a:rPr lang="ru-RU" smtClean="0"/>
              <a:pPr/>
              <a:t>23.05.2014</a:t>
            </a:fld>
            <a:endParaRPr lang="ru-RU"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40000"/>
                    <a:lumOff val="60000"/>
                  </a:schemeClr>
                </a:solidFill>
              </a:defRPr>
            </a:lvl1pPr>
          </a:lstStyle>
          <a:p>
            <a:endParaRPr lang="ru-RU"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40000"/>
                    <a:lumOff val="60000"/>
                  </a:schemeClr>
                </a:solidFill>
              </a:defRPr>
            </a:lvl1p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12807633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1285963921_braziliya-peyzazh.jpg"/>
          <p:cNvPicPr>
            <a:picLocks noGrp="1" noChangeAspect="1"/>
          </p:cNvPicPr>
          <p:nvPr>
            <p:ph sz="quarter" idx="13"/>
          </p:nvPr>
        </p:nvPicPr>
        <p:blipFill>
          <a:blip r:embed="rId2" cstate="print"/>
          <a:stretch>
            <a:fillRect/>
          </a:stretch>
        </p:blipFill>
        <p:spPr>
          <a:xfrm>
            <a:off x="0" y="0"/>
            <a:ext cx="9164582" cy="6858000"/>
          </a:xfrm>
          <a:prstGeom prst="rect">
            <a:avLst/>
          </a:prstGeom>
          <a:ln>
            <a:noFill/>
          </a:ln>
          <a:effectLst>
            <a:softEdge rad="112500"/>
          </a:effectLst>
        </p:spPr>
      </p:pic>
      <p:sp>
        <p:nvSpPr>
          <p:cNvPr id="7" name="Прямоугольник 6"/>
          <p:cNvSpPr/>
          <p:nvPr/>
        </p:nvSpPr>
        <p:spPr>
          <a:xfrm>
            <a:off x="4479631"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Прямоугольник 7"/>
          <p:cNvSpPr/>
          <p:nvPr/>
        </p:nvSpPr>
        <p:spPr>
          <a:xfrm rot="21448322">
            <a:off x="279523" y="2504411"/>
            <a:ext cx="81496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96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Бразилія</a:t>
            </a:r>
            <a:endParaRPr lang="ru-RU" sz="96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Effect transition="in" filter="fade">
                                      <p:cBhvr>
                                        <p:cTn id="9" dur="1500"/>
                                        <p:tgtEl>
                                          <p:spTgt spid="8"/>
                                        </p:tgtEl>
                                      </p:cBhvr>
                                    </p:animEffect>
                                    <p:anim calcmode="lin" valueType="num">
                                      <p:cBhvr>
                                        <p:cTn id="10" dur="1500" fill="hold"/>
                                        <p:tgtEl>
                                          <p:spTgt spid="8"/>
                                        </p:tgtEl>
                                        <p:attrNameLst>
                                          <p:attrName>ppt_x</p:attrName>
                                        </p:attrNameLst>
                                      </p:cBhvr>
                                      <p:tavLst>
                                        <p:tav tm="0">
                                          <p:val>
                                            <p:fltVal val="0.5"/>
                                          </p:val>
                                        </p:tav>
                                        <p:tav tm="100000">
                                          <p:val>
                                            <p:strVal val="#ppt_x"/>
                                          </p:val>
                                        </p:tav>
                                      </p:tavLst>
                                    </p:anim>
                                    <p:anim calcmode="lin" valueType="num">
                                      <p:cBhvr>
                                        <p:cTn id="11" dur="1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3"/>
          </p:nvPr>
        </p:nvSpPr>
        <p:spPr>
          <a:xfrm>
            <a:off x="323528" y="476672"/>
            <a:ext cx="8668072" cy="5603453"/>
          </a:xfrm>
        </p:spPr>
        <p:style>
          <a:lnRef idx="3">
            <a:schemeClr val="lt1"/>
          </a:lnRef>
          <a:fillRef idx="1">
            <a:schemeClr val="dk1"/>
          </a:fillRef>
          <a:effectRef idx="1">
            <a:schemeClr val="dk1"/>
          </a:effectRef>
          <a:fontRef idx="minor">
            <a:schemeClr val="lt1"/>
          </a:fontRef>
        </p:style>
        <p:txBody>
          <a:bodyPr>
            <a:normAutofit/>
          </a:bodyPr>
          <a:lstStyle/>
          <a:p>
            <a:r>
              <a:rPr lang="uk-UA" sz="2800" dirty="0" smtClean="0"/>
              <a:t>Окрім міст та сел в  Бразилії є: два нагір</a:t>
            </a:r>
            <a:r>
              <a:rPr lang="uk-UA" sz="2800" dirty="0" smtClean="0">
                <a:latin typeface="Times New Roman"/>
                <a:cs typeface="Times New Roman"/>
              </a:rPr>
              <a:t>'</a:t>
            </a:r>
            <a:r>
              <a:rPr lang="uk-UA" sz="2800" dirty="0" smtClean="0"/>
              <a:t>я, Атлантична прибережна рівнина, Басейн Амазонки,а також чотири ліси, савана, каатинга, пантанал, прерії. Деякі з цих місць не придатні до життя, а деякі навпаки густо заселені людьми, які там видобувають корисні копалини та займаються господарством.</a:t>
            </a:r>
            <a:endParaRPr lang="ru-RU" sz="28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uk-UA" sz="40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Атлантична прибережна рівнина</a:t>
            </a:r>
            <a:endParaRPr lang="ru-RU" sz="40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179512" y="1196752"/>
            <a:ext cx="8812088" cy="4883373"/>
          </a:xfrm>
        </p:spPr>
        <p:txBody>
          <a:bodyPr>
            <a:normAutofit/>
          </a:bodyPr>
          <a:lstStyle/>
          <a:p>
            <a:r>
              <a:rPr lang="uk-UA" dirty="0" smtClean="0"/>
              <a:t>Уздовж Атлантичного узбережжя тягнеться прибережна рівнина. З боку океану берегова рівнина оточена піщаними пляжами, лагунами і болотами. Нечисленні зручні природні гавані знаходяться там, де гори підступають до самого берега. Наочним прикладом служить гавань Ріо-де-Жанейро — бухта Гуанабара. </a:t>
            </a:r>
            <a:endParaRPr lang="uk-UA"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45" y="332656"/>
            <a:ext cx="7797662" cy="115814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8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Басейн Амазонки</a:t>
            </a:r>
            <a:endParaRPr lang="ru-RU" sz="48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p:txBody>
          <a:bodyPr>
            <a:normAutofit lnSpcReduction="10000"/>
          </a:bodyPr>
          <a:lstStyle/>
          <a:p>
            <a:r>
              <a:rPr lang="uk-UA" dirty="0" smtClean="0"/>
              <a:t>Більшу частину північної Бразилії займає водозбірний басейн р. Амазонки.</a:t>
            </a:r>
          </a:p>
          <a:p>
            <a:r>
              <a:rPr lang="uk-UA" dirty="0" smtClean="0"/>
              <a:t>Амазонка судноплавна на всьому своєму протязі в межах Бразилії і далі вгору за течією до міста Ікітос в Перу, на відстані 3 700 км від Атлантичного океану.</a:t>
            </a:r>
            <a:endParaRPr lang="uk-UA" dirty="0"/>
          </a:p>
        </p:txBody>
      </p:sp>
      <p:pic>
        <p:nvPicPr>
          <p:cNvPr id="3075" name="Picture 3"/>
          <p:cNvPicPr>
            <a:picLocks noGrp="1" noChangeAspect="1" noChangeArrowheads="1"/>
          </p:cNvPicPr>
          <p:nvPr>
            <p:ph sz="quarter" idx="14"/>
          </p:nvPr>
        </p:nvPicPr>
        <p:blipFill>
          <a:blip r:embed="rId2" cstate="print"/>
          <a:srcRect/>
          <a:stretch>
            <a:fillRect/>
          </a:stretch>
        </p:blipFill>
        <p:spPr bwMode="auto">
          <a:xfrm>
            <a:off x="4355976" y="1700808"/>
            <a:ext cx="4788024" cy="3591018"/>
          </a:xfrm>
          <a:prstGeom prst="rect">
            <a:avLst/>
          </a:prstGeom>
          <a:ln>
            <a:noFill/>
          </a:ln>
          <a:effectLst>
            <a:softEdge rad="112500"/>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15"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p:cTn id="27" dur="1000" fill="hold"/>
                                        <p:tgtEl>
                                          <p:spTgt spid="3075"/>
                                        </p:tgtEl>
                                        <p:attrNameLst>
                                          <p:attrName>ppt_w</p:attrName>
                                        </p:attrNameLst>
                                      </p:cBhvr>
                                      <p:tavLst>
                                        <p:tav tm="0">
                                          <p:val>
                                            <p:fltVal val="0"/>
                                          </p:val>
                                        </p:tav>
                                        <p:tav tm="100000">
                                          <p:val>
                                            <p:strVal val="#ppt_w"/>
                                          </p:val>
                                        </p:tav>
                                      </p:tavLst>
                                    </p:anim>
                                    <p:anim calcmode="lin" valueType="num">
                                      <p:cBhvr>
                                        <p:cTn id="28" dur="1000" fill="hold"/>
                                        <p:tgtEl>
                                          <p:spTgt spid="3075"/>
                                        </p:tgtEl>
                                        <p:attrNameLst>
                                          <p:attrName>ppt_h</p:attrName>
                                        </p:attrNameLst>
                                      </p:cBhvr>
                                      <p:tavLst>
                                        <p:tav tm="0">
                                          <p:val>
                                            <p:fltVal val="0"/>
                                          </p:val>
                                        </p:tav>
                                        <p:tav tm="100000">
                                          <p:val>
                                            <p:strVal val="#ppt_h"/>
                                          </p:val>
                                        </p:tav>
                                      </p:tavLst>
                                    </p:anim>
                                    <p:anim calcmode="lin" valueType="num">
                                      <p:cBhvr>
                                        <p:cTn id="2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7797662" cy="115814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z="6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Каатинга</a:t>
            </a:r>
            <a:endParaRPr lang="uk-UA" sz="60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p:txBody>
          <a:bodyPr/>
          <a:lstStyle/>
          <a:p>
            <a:r>
              <a:rPr lang="uk-UA" dirty="0" smtClean="0"/>
              <a:t>На посушливому північному сході країни поширена каатинга — рідколісся, що складається з колючих листопадних дерев і чагарників</a:t>
            </a:r>
            <a:r>
              <a:rPr lang="ru-RU" dirty="0" smtClean="0"/>
              <a:t>.</a:t>
            </a:r>
            <a:endParaRPr lang="ru-RU" dirty="0"/>
          </a:p>
        </p:txBody>
      </p:sp>
      <p:pic>
        <p:nvPicPr>
          <p:cNvPr id="6146" name="Picture 2"/>
          <p:cNvPicPr>
            <a:picLocks noGrp="1" noChangeAspect="1" noChangeArrowheads="1"/>
          </p:cNvPicPr>
          <p:nvPr>
            <p:ph sz="quarter" idx="14"/>
          </p:nvPr>
        </p:nvPicPr>
        <p:blipFill>
          <a:blip r:embed="rId2" cstate="print"/>
          <a:srcRect/>
          <a:stretch>
            <a:fillRect/>
          </a:stretch>
        </p:blipFill>
        <p:spPr bwMode="auto">
          <a:xfrm>
            <a:off x="4355976" y="1700808"/>
            <a:ext cx="4788024" cy="3591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6146"/>
                                        </p:tgtEl>
                                        <p:attrNameLst>
                                          <p:attrName>style.visibility</p:attrName>
                                        </p:attrNameLst>
                                      </p:cBhvr>
                                      <p:to>
                                        <p:strVal val="visible"/>
                                      </p:to>
                                    </p:set>
                                    <p:anim calcmode="lin" valueType="num">
                                      <p:cBhvr>
                                        <p:cTn id="10" dur="1000" fill="hold"/>
                                        <p:tgtEl>
                                          <p:spTgt spid="6146"/>
                                        </p:tgtEl>
                                        <p:attrNameLst>
                                          <p:attrName>ppt_w</p:attrName>
                                        </p:attrNameLst>
                                      </p:cBhvr>
                                      <p:tavLst>
                                        <p:tav tm="0">
                                          <p:val>
                                            <p:fltVal val="0"/>
                                          </p:val>
                                        </p:tav>
                                        <p:tav tm="100000">
                                          <p:val>
                                            <p:strVal val="#ppt_w"/>
                                          </p:val>
                                        </p:tav>
                                      </p:tavLst>
                                    </p:anim>
                                    <p:anim calcmode="lin" valueType="num">
                                      <p:cBhvr>
                                        <p:cTn id="11" dur="1000" fill="hold"/>
                                        <p:tgtEl>
                                          <p:spTgt spid="6146"/>
                                        </p:tgtEl>
                                        <p:attrNameLst>
                                          <p:attrName>ppt_h</p:attrName>
                                        </p:attrNameLst>
                                      </p:cBhvr>
                                      <p:tavLst>
                                        <p:tav tm="0">
                                          <p:val>
                                            <p:fltVal val="0"/>
                                          </p:val>
                                        </p:tav>
                                        <p:tav tm="100000">
                                          <p:val>
                                            <p:strVal val="#ppt_h"/>
                                          </p:val>
                                        </p:tav>
                                      </p:tavLst>
                                    </p:anim>
                                    <p:anim calcmode="lin" valueType="num">
                                      <p:cBhvr>
                                        <p:cTn id="12" dur="1000" fill="hold"/>
                                        <p:tgtEl>
                                          <p:spTgt spid="6146"/>
                                        </p:tgtEl>
                                        <p:attrNameLst>
                                          <p:attrName>style.rotation</p:attrName>
                                        </p:attrNameLst>
                                      </p:cBhvr>
                                      <p:tavLst>
                                        <p:tav tm="0">
                                          <p:val>
                                            <p:fltVal val="90"/>
                                          </p:val>
                                        </p:tav>
                                        <p:tav tm="100000">
                                          <p:val>
                                            <p:fltVal val="0"/>
                                          </p:val>
                                        </p:tav>
                                      </p:tavLst>
                                    </p:anim>
                                    <p:animEffect transition="in" filter="fade">
                                      <p:cBhvr>
                                        <p:cTn id="1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60" y="0"/>
            <a:ext cx="7797662" cy="1158140"/>
          </a:xfrm>
        </p:spPr>
        <p:style>
          <a:lnRef idx="1">
            <a:schemeClr val="accent2"/>
          </a:lnRef>
          <a:fillRef idx="2">
            <a:schemeClr val="accent2"/>
          </a:fillRef>
          <a:effectRef idx="1">
            <a:schemeClr val="accent2"/>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uk-UA"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ПАНТАНАЛ</a:t>
            </a:r>
            <a:endParaRPr lang="ru-RU"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7170" name="Picture 2"/>
          <p:cNvPicPr>
            <a:picLocks noGrp="1" noChangeAspect="1" noChangeArrowheads="1"/>
          </p:cNvPicPr>
          <p:nvPr>
            <p:ph sz="quarter" idx="13"/>
          </p:nvPr>
        </p:nvPicPr>
        <p:blipFill>
          <a:blip r:embed="rId2" cstate="print"/>
          <a:stretch>
            <a:fillRect/>
          </a:stretch>
        </p:blipFill>
        <p:spPr bwMode="auto">
          <a:xfrm>
            <a:off x="0" y="1916832"/>
            <a:ext cx="4743735" cy="4104456"/>
          </a:xfrm>
          <a:prstGeom prst="rect">
            <a:avLst/>
          </a:prstGeom>
          <a:ln>
            <a:noFill/>
          </a:ln>
          <a:effectLst>
            <a:softEdge rad="112500"/>
          </a:effectLst>
        </p:spPr>
      </p:pic>
      <p:sp>
        <p:nvSpPr>
          <p:cNvPr id="4" name="Содержимое 3"/>
          <p:cNvSpPr>
            <a:spLocks noGrp="1"/>
          </p:cNvSpPr>
          <p:nvPr>
            <p:ph sz="quarter" idx="14"/>
          </p:nvPr>
        </p:nvSpPr>
        <p:spPr>
          <a:xfrm>
            <a:off x="4499992" y="1524513"/>
            <a:ext cx="3814904" cy="3311189"/>
          </a:xfrm>
        </p:spPr>
        <p:txBody>
          <a:bodyPr>
            <a:noAutofit/>
          </a:bodyPr>
          <a:lstStyle/>
          <a:p>
            <a:r>
              <a:rPr lang="uk-UA" sz="1800" dirty="0" smtClean="0"/>
              <a:t>Найбільша заболочена територія у світі — Пантанал. Він розташований на південь від амазонської сельви і на північний захід від серрадо, та підвергається впливу обох екосистем. Відмінною рисою Пантаналу є повені, які під час сезону дощів затоплюють 80 % його території. Ця екосистема має найбільшу різноманітність водних рослин та загалом найвищу концентрацію флори і фауни у світі.</a:t>
            </a:r>
            <a:endParaRPr lang="uk-UA" sz="18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par>
                                <p:cTn id="15" presetID="35"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2000"/>
                                        <p:tgtEl>
                                          <p:spTgt spid="7170"/>
                                        </p:tgtEl>
                                      </p:cBhvr>
                                    </p:animEffect>
                                    <p:anim calcmode="lin" valueType="num">
                                      <p:cBhvr>
                                        <p:cTn id="18" dur="2000" fill="hold"/>
                                        <p:tgtEl>
                                          <p:spTgt spid="7170"/>
                                        </p:tgtEl>
                                        <p:attrNameLst>
                                          <p:attrName>style.rotation</p:attrName>
                                        </p:attrNameLst>
                                      </p:cBhvr>
                                      <p:tavLst>
                                        <p:tav tm="0">
                                          <p:val>
                                            <p:fltVal val="720"/>
                                          </p:val>
                                        </p:tav>
                                        <p:tav tm="100000">
                                          <p:val>
                                            <p:fltVal val="0"/>
                                          </p:val>
                                        </p:tav>
                                      </p:tavLst>
                                    </p:anim>
                                    <p:anim calcmode="lin" valueType="num">
                                      <p:cBhvr>
                                        <p:cTn id="19" dur="2000" fill="hold"/>
                                        <p:tgtEl>
                                          <p:spTgt spid="7170"/>
                                        </p:tgtEl>
                                        <p:attrNameLst>
                                          <p:attrName>ppt_h</p:attrName>
                                        </p:attrNameLst>
                                      </p:cBhvr>
                                      <p:tavLst>
                                        <p:tav tm="0">
                                          <p:val>
                                            <p:fltVal val="0"/>
                                          </p:val>
                                        </p:tav>
                                        <p:tav tm="100000">
                                          <p:val>
                                            <p:strVal val="#ppt_h"/>
                                          </p:val>
                                        </p:tav>
                                      </p:tavLst>
                                    </p:anim>
                                    <p:anim calcmode="lin" valueType="num">
                                      <p:cBhvr>
                                        <p:cTn id="20" dur="2000" fill="hold"/>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8888"/>
            <a:ext cx="7797662" cy="115814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z="54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Прерії</a:t>
            </a:r>
            <a:endParaRPr lang="ru-RU" sz="54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8194" name="Picture 2"/>
          <p:cNvPicPr>
            <a:picLocks noGrp="1" noChangeAspect="1" noChangeArrowheads="1"/>
          </p:cNvPicPr>
          <p:nvPr>
            <p:ph sz="quarter" idx="13"/>
          </p:nvPr>
        </p:nvPicPr>
        <p:blipFill>
          <a:blip r:embed="rId2" cstate="print"/>
          <a:srcRect/>
          <a:stretch>
            <a:fillRect/>
          </a:stretch>
        </p:blipFill>
        <p:spPr bwMode="auto">
          <a:xfrm>
            <a:off x="-1" y="1628800"/>
            <a:ext cx="4992555" cy="3744416"/>
          </a:xfrm>
          <a:prstGeom prst="rect">
            <a:avLst/>
          </a:prstGeom>
          <a:ln>
            <a:noFill/>
          </a:ln>
          <a:effectLst>
            <a:softEdge rad="112500"/>
          </a:effectLst>
        </p:spPr>
      </p:pic>
      <p:sp>
        <p:nvSpPr>
          <p:cNvPr id="4" name="Содержимое 3"/>
          <p:cNvSpPr>
            <a:spLocks noGrp="1"/>
          </p:cNvSpPr>
          <p:nvPr>
            <p:ph sz="quarter" idx="14"/>
          </p:nvPr>
        </p:nvSpPr>
        <p:spPr>
          <a:xfrm>
            <a:off x="4860032" y="1660823"/>
            <a:ext cx="3814904" cy="3311189"/>
          </a:xfrm>
        </p:spPr>
        <p:txBody>
          <a:bodyPr>
            <a:normAutofit fontScale="92500" lnSpcReduction="20000"/>
          </a:bodyPr>
          <a:lstStyle/>
          <a:p>
            <a:r>
              <a:rPr lang="uk-UA" dirty="0" smtClean="0"/>
              <a:t>На високих плато чотирьох південних штатів Бразилії зустрічаються ділянки злакових прерій або пампасів, характерних для помірних широт. Їх площа збільшується на півдні штату Ріу-Ґранді-ду-Сул, де дерева виростають тільки в долинах, а межиріччя покриті хвилястим килимом степових трав.</a:t>
            </a:r>
            <a:endParaRPr lang="uk-UA"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2000"/>
                                        <p:tgtEl>
                                          <p:spTgt spid="8194"/>
                                        </p:tgtEl>
                                      </p:cBhvr>
                                    </p:animEffect>
                                    <p:anim calcmode="lin" valueType="num">
                                      <p:cBhvr>
                                        <p:cTn id="14" dur="2000" fill="hold"/>
                                        <p:tgtEl>
                                          <p:spTgt spid="8194"/>
                                        </p:tgtEl>
                                        <p:attrNameLst>
                                          <p:attrName>style.rotation</p:attrName>
                                        </p:attrNameLst>
                                      </p:cBhvr>
                                      <p:tavLst>
                                        <p:tav tm="0">
                                          <p:val>
                                            <p:fltVal val="720"/>
                                          </p:val>
                                        </p:tav>
                                        <p:tav tm="100000">
                                          <p:val>
                                            <p:fltVal val="0"/>
                                          </p:val>
                                        </p:tav>
                                      </p:tavLst>
                                    </p:anim>
                                    <p:anim calcmode="lin" valueType="num">
                                      <p:cBhvr>
                                        <p:cTn id="15" dur="2000" fill="hold"/>
                                        <p:tgtEl>
                                          <p:spTgt spid="8194"/>
                                        </p:tgtEl>
                                        <p:attrNameLst>
                                          <p:attrName>ppt_h</p:attrName>
                                        </p:attrNameLst>
                                      </p:cBhvr>
                                      <p:tavLst>
                                        <p:tav tm="0">
                                          <p:val>
                                            <p:fltVal val="0"/>
                                          </p:val>
                                        </p:tav>
                                        <p:tav tm="100000">
                                          <p:val>
                                            <p:strVal val="#ppt_h"/>
                                          </p:val>
                                        </p:tav>
                                      </p:tavLst>
                                    </p:anim>
                                    <p:anim calcmode="lin" valueType="num">
                                      <p:cBhvr>
                                        <p:cTn id="16" dur="2000" fill="hold"/>
                                        <p:tgtEl>
                                          <p:spTgt spid="8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797662" cy="1151965"/>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4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Екологічні проблеми Бразилії</a:t>
            </a:r>
            <a:endParaRPr lang="ru-RU" sz="44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323528" y="1340059"/>
            <a:ext cx="8686800" cy="5303838"/>
          </a:xfrm>
        </p:spPr>
        <p:txBody>
          <a:bodyPr>
            <a:normAutofit fontScale="85000" lnSpcReduction="20000"/>
          </a:bodyPr>
          <a:lstStyle/>
          <a:p>
            <a:r>
              <a:rPr lang="uk-UA" sz="1800" dirty="0" smtClean="0">
                <a:latin typeface="Times New Roman" pitchFamily="18" charset="0"/>
                <a:cs typeface="Times New Roman" pitchFamily="18" charset="0"/>
              </a:rPr>
              <a:t>Знищення лісів в Амазонії — поза сумнівом найбільша проблема, яка в 1980-х привернула міжнародну увагу до Бразилії. Серед латиноамериканських країн, Бразилія все ще має найбільшу частину (66 %) території вкриту лісами, але вирубка і спалювання лісів у 1980-х все ще продовжувалися тривожними темпами. Більша частина вирубки проводилася силами великих корпоративних господарств і лише незначна — дрібними фермерами. У областях, де сільське господарство інтенсивне і розвинене, виникають серйозні проблеми ерозії ґрунту, замулення і седиментації в річках і забруднення пестицидами. У частинах саван, де поширене виробництво сої, значно пошкоджений водний стіл. Розширення пасовищ для рогатої худоби скоротило число видів диких тварин в саванах, особливо в штаті Санта-Катаріна. В найбільших містах типові високі рівні забруднення повітря. В той же час екологічні проблеми пов'язані з недостачею санітарії ще існують в деяких районах Бразилії, особливо в середніх і малих містах. </a:t>
            </a:r>
          </a:p>
          <a:p>
            <a:endParaRPr lang="uk-UA" sz="1800" dirty="0" smtClean="0">
              <a:latin typeface="Times New Roman" pitchFamily="18" charset="0"/>
              <a:cs typeface="Times New Roman" pitchFamily="18" charset="0"/>
            </a:endParaRPr>
          </a:p>
          <a:p>
            <a:r>
              <a:rPr lang="uk-UA" sz="1800" dirty="0" smtClean="0">
                <a:latin typeface="Times New Roman" pitchFamily="18" charset="0"/>
                <a:cs typeface="Times New Roman" pitchFamily="18" charset="0"/>
              </a:rPr>
              <a:t>Але все ж таки лишається іще багато значних проблем, які потребують негайного вирішення, зокрема бідність та </a:t>
            </a:r>
            <a:r>
              <a:rPr lang="uk-UA" sz="1800" dirty="0" err="1" smtClean="0">
                <a:latin typeface="Times New Roman" pitchFamily="18" charset="0"/>
                <a:cs typeface="Times New Roman" pitchFamily="18" charset="0"/>
              </a:rPr>
              <a:t>неосвідченість</a:t>
            </a:r>
            <a:r>
              <a:rPr lang="uk-UA" sz="1800" dirty="0" smtClean="0">
                <a:latin typeface="Times New Roman" pitchFamily="18" charset="0"/>
                <a:cs typeface="Times New Roman" pitchFamily="18" charset="0"/>
              </a:rPr>
              <a:t> населення, неповне освоєння деяких регіонів країни, несприятливий стан екології. Проте шляхи вирішення названих проблем уже проектуються!</a:t>
            </a:r>
            <a:endParaRPr lang="uk-UA" sz="1800"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p:txBody>
          <a:bodyPr/>
          <a:lstStyle/>
          <a:p>
            <a:endParaRPr lang="uk-UA"/>
          </a:p>
        </p:txBody>
      </p:sp>
      <p:pic>
        <p:nvPicPr>
          <p:cNvPr id="1026" name="Picture 2" descr="http://www.ayda.ru/images/countries/Braz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62"/>
            <a:ext cx="9118359" cy="676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9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260648"/>
            <a:ext cx="7797662" cy="1158140"/>
          </a:xfrm>
          <a:effectLst>
            <a:softEdge rad="63500"/>
          </a:effectLst>
        </p:spPr>
        <p:style>
          <a:lnRef idx="1">
            <a:schemeClr val="accent1"/>
          </a:lnRef>
          <a:fillRef idx="2">
            <a:schemeClr val="accent1"/>
          </a:fillRef>
          <a:effectRef idx="1">
            <a:schemeClr val="accent1"/>
          </a:effectRef>
          <a:fontRef idx="minor">
            <a:schemeClr val="dk1"/>
          </a:fontRef>
        </p:style>
        <p:txBody>
          <a:bodyPr/>
          <a:lstStyle/>
          <a:p>
            <a:r>
              <a:rPr lang="uk-UA" dirty="0" smtClean="0"/>
              <a:t>          </a:t>
            </a:r>
            <a:r>
              <a:rPr lang="uk-UA" b="1" i="1" dirty="0" smtClean="0">
                <a:latin typeface="Times New Roman" pitchFamily="18" charset="0"/>
                <a:cs typeface="Times New Roman" pitchFamily="18" charset="0"/>
              </a:rPr>
              <a:t>Географічне положення</a:t>
            </a:r>
            <a:endParaRPr lang="ru-RU" b="1" i="1" dirty="0">
              <a:latin typeface="Times New Roman" pitchFamily="18" charset="0"/>
              <a:cs typeface="Times New Roman" pitchFamily="18" charset="0"/>
            </a:endParaRPr>
          </a:p>
        </p:txBody>
      </p:sp>
      <p:sp>
        <p:nvSpPr>
          <p:cNvPr id="3" name="Содержимое 2"/>
          <p:cNvSpPr>
            <a:spLocks noGrp="1"/>
          </p:cNvSpPr>
          <p:nvPr>
            <p:ph sz="quarter" idx="13"/>
          </p:nvPr>
        </p:nvSpPr>
        <p:spPr>
          <a:xfrm>
            <a:off x="514350" y="2063396"/>
            <a:ext cx="3816536" cy="3813876"/>
          </a:xfrm>
        </p:spPr>
        <p:style>
          <a:lnRef idx="1">
            <a:schemeClr val="accent3"/>
          </a:lnRef>
          <a:fillRef idx="2">
            <a:schemeClr val="accent3"/>
          </a:fillRef>
          <a:effectRef idx="1">
            <a:schemeClr val="accent3"/>
          </a:effectRef>
          <a:fontRef idx="minor">
            <a:schemeClr val="dk1"/>
          </a:fontRef>
        </p:style>
        <p:txBody>
          <a:bodyPr>
            <a:noAutofit/>
          </a:bodyPr>
          <a:lstStyle/>
          <a:p>
            <a:r>
              <a:rPr lang="uk-UA" sz="1800" dirty="0" smtClean="0"/>
              <a:t>Бразилія — найбільша держава Латинської Америки. На півночі межує з Венесуелою, Гайаною, Суринамом, Французькою Гвіаною. На півночі і сході омивається водами Атлантичного океану. Територія — 8511,996 тис. кв. км., що становить 5,7 % від усієї суші світу. Бразилія — п'ята за величиною країна світу.</a:t>
            </a:r>
            <a:endParaRPr lang="uk-UA" sz="1800" dirty="0"/>
          </a:p>
        </p:txBody>
      </p:sp>
      <p:pic>
        <p:nvPicPr>
          <p:cNvPr id="1026" name="Picture 2"/>
          <p:cNvPicPr>
            <a:picLocks noGrp="1" noChangeAspect="1" noChangeArrowheads="1"/>
          </p:cNvPicPr>
          <p:nvPr>
            <p:ph sz="quarter" idx="14"/>
          </p:nvPr>
        </p:nvPicPr>
        <p:blipFill>
          <a:blip r:embed="rId2" cstate="print"/>
          <a:stretch>
            <a:fillRect/>
          </a:stretch>
        </p:blipFill>
        <p:spPr bwMode="auto">
          <a:xfrm>
            <a:off x="4860563" y="2063750"/>
            <a:ext cx="3085237" cy="3311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0"/>
                            </p:stCondLst>
                            <p:childTnLst>
                              <p:par>
                                <p:cTn id="16" presetID="19" presetClass="entr" presetSubtype="10" fill="hold" nodeType="afterEffect">
                                  <p:stCondLst>
                                    <p:cond delay="25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7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7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729350" y="584876"/>
            <a:ext cx="3591317" cy="679994"/>
          </a:xfrm>
        </p:spPr>
        <p:txBody>
          <a:bodyPr>
            <a:noAutofit/>
          </a:bodyPr>
          <a:lstStyle/>
          <a:p>
            <a:r>
              <a:rPr lang="uk-UA" sz="6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Прапор</a:t>
            </a:r>
            <a:endParaRPr lang="ru-RU" sz="6000" b="1" i="1" dirty="0">
              <a:latin typeface="Times New Roman" pitchFamily="18" charset="0"/>
              <a:cs typeface="Times New Roman" pitchFamily="18" charset="0"/>
            </a:endParaRPr>
          </a:p>
        </p:txBody>
      </p:sp>
      <p:pic>
        <p:nvPicPr>
          <p:cNvPr id="7" name="Picture 4"/>
          <p:cNvPicPr>
            <a:picLocks noGrp="1" noChangeAspect="1" noChangeArrowheads="1"/>
          </p:cNvPicPr>
          <p:nvPr>
            <p:ph sz="quarter" idx="13"/>
          </p:nvPr>
        </p:nvPicPr>
        <p:blipFill>
          <a:blip r:embed="rId2" cstate="print"/>
          <a:srcRect/>
          <a:stretch>
            <a:fillRect/>
          </a:stretch>
        </p:blipFill>
        <p:spPr bwMode="auto">
          <a:xfrm>
            <a:off x="307910" y="1944864"/>
            <a:ext cx="4104456" cy="3622628"/>
          </a:xfrm>
          <a:prstGeom prst="rect">
            <a:avLst/>
          </a:prstGeom>
          <a:ln>
            <a:noFill/>
          </a:ln>
          <a:effectLst>
            <a:softEdge rad="112500"/>
          </a:effectLst>
        </p:spPr>
      </p:pic>
      <p:sp>
        <p:nvSpPr>
          <p:cNvPr id="4" name="Текст 3"/>
          <p:cNvSpPr>
            <a:spLocks noGrp="1"/>
          </p:cNvSpPr>
          <p:nvPr>
            <p:ph type="body" sz="quarter" idx="3"/>
          </p:nvPr>
        </p:nvSpPr>
        <p:spPr>
          <a:xfrm>
            <a:off x="4932040" y="1510109"/>
            <a:ext cx="3596671" cy="679994"/>
          </a:xfrm>
        </p:spPr>
        <p:txBody>
          <a:bodyPr>
            <a:noAutofit/>
          </a:bodyPr>
          <a:lstStyle/>
          <a:p>
            <a:r>
              <a:rPr lang="uk-UA" sz="6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Герб</a:t>
            </a:r>
            <a:endParaRPr lang="ru-RU" sz="6000" b="1" i="1" dirty="0">
              <a:latin typeface="Times New Roman" pitchFamily="18" charset="0"/>
              <a:cs typeface="Times New Roman" pitchFamily="18" charset="0"/>
            </a:endParaRPr>
          </a:p>
        </p:txBody>
      </p:sp>
      <p:pic>
        <p:nvPicPr>
          <p:cNvPr id="3074" name="Picture 2"/>
          <p:cNvPicPr>
            <a:picLocks noGrp="1" noChangeAspect="1" noChangeArrowheads="1"/>
          </p:cNvPicPr>
          <p:nvPr>
            <p:ph sz="quarter" idx="14"/>
          </p:nvPr>
        </p:nvPicPr>
        <p:blipFill>
          <a:blip r:embed="rId3" cstate="print"/>
          <a:stretch>
            <a:fillRect/>
          </a:stretch>
        </p:blipFill>
        <p:spPr bwMode="auto">
          <a:xfrm>
            <a:off x="5148064" y="2708920"/>
            <a:ext cx="2506666" cy="251301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style.rotation</p:attrName>
                                        </p:attrNameLst>
                                      </p:cBhvr>
                                      <p:tavLst>
                                        <p:tav tm="0">
                                          <p:val>
                                            <p:fltVal val="720"/>
                                          </p:val>
                                        </p:tav>
                                        <p:tav tm="100000">
                                          <p:val>
                                            <p:fltVal val="0"/>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 calcmode="lin" valueType="num">
                                      <p:cBhvr>
                                        <p:cTn id="14" dur="2000" fill="hold"/>
                                        <p:tgtEl>
                                          <p:spTgt spid="7"/>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6" presetClass="entr" presetSubtype="26" fill="hold" grpId="0" nodeType="afterEffect">
                                  <p:stCondLst>
                                    <p:cond delay="5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Horizontal)">
                                      <p:cBhvr>
                                        <p:cTn id="18" dur="500"/>
                                        <p:tgtEl>
                                          <p:spTgt spid="4">
                                            <p:txEl>
                                              <p:pRg st="0" end="0"/>
                                            </p:txEl>
                                          </p:spTgt>
                                        </p:tgtEl>
                                      </p:cBhvr>
                                    </p:animEffect>
                                  </p:childTnLst>
                                </p:cTn>
                              </p:par>
                              <p:par>
                                <p:cTn id="19" presetID="35" presetClass="entr" presetSubtype="0" fill="hold" nodeType="withEffect">
                                  <p:stCondLst>
                                    <p:cond delay="50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2000"/>
                                        <p:tgtEl>
                                          <p:spTgt spid="3074"/>
                                        </p:tgtEl>
                                      </p:cBhvr>
                                    </p:animEffect>
                                    <p:anim calcmode="lin" valueType="num">
                                      <p:cBhvr>
                                        <p:cTn id="22" dur="2000" fill="hold"/>
                                        <p:tgtEl>
                                          <p:spTgt spid="3074"/>
                                        </p:tgtEl>
                                        <p:attrNameLst>
                                          <p:attrName>style.rotation</p:attrName>
                                        </p:attrNameLst>
                                      </p:cBhvr>
                                      <p:tavLst>
                                        <p:tav tm="0">
                                          <p:val>
                                            <p:fltVal val="720"/>
                                          </p:val>
                                        </p:tav>
                                        <p:tav tm="100000">
                                          <p:val>
                                            <p:fltVal val="0"/>
                                          </p:val>
                                        </p:tav>
                                      </p:tavLst>
                                    </p:anim>
                                    <p:anim calcmode="lin" valueType="num">
                                      <p:cBhvr>
                                        <p:cTn id="23" dur="2000" fill="hold"/>
                                        <p:tgtEl>
                                          <p:spTgt spid="3074"/>
                                        </p:tgtEl>
                                        <p:attrNameLst>
                                          <p:attrName>ppt_h</p:attrName>
                                        </p:attrNameLst>
                                      </p:cBhvr>
                                      <p:tavLst>
                                        <p:tav tm="0">
                                          <p:val>
                                            <p:fltVal val="0"/>
                                          </p:val>
                                        </p:tav>
                                        <p:tav tm="100000">
                                          <p:val>
                                            <p:strVal val="#ppt_h"/>
                                          </p:val>
                                        </p:tav>
                                      </p:tavLst>
                                    </p:anim>
                                    <p:anim calcmode="lin" valueType="num">
                                      <p:cBhvr>
                                        <p:cTn id="24" dur="20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67" y="188640"/>
            <a:ext cx="7797662" cy="1158140"/>
          </a:xfrm>
        </p:spPr>
        <p:style>
          <a:lnRef idx="1">
            <a:schemeClr val="accent6"/>
          </a:lnRef>
          <a:fillRef idx="2">
            <a:schemeClr val="accent6"/>
          </a:fillRef>
          <a:effectRef idx="1">
            <a:schemeClr val="accent6"/>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uk-UA" sz="54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Населення</a:t>
            </a:r>
            <a:endParaRPr lang="ru-RU" sz="54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395536" y="1700808"/>
            <a:ext cx="3816536" cy="3311189"/>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uk-UA" dirty="0" smtClean="0"/>
              <a:t>Населення Бразилії на 2011 рік складало</a:t>
            </a:r>
            <a:r>
              <a:rPr lang="en-US" dirty="0" smtClean="0"/>
              <a:t> :</a:t>
            </a:r>
            <a:r>
              <a:rPr lang="uk-UA" dirty="0" smtClean="0"/>
              <a:t> 192 376 496 осіб, густота населення 22/км².</a:t>
            </a:r>
          </a:p>
          <a:p>
            <a:r>
              <a:rPr lang="uk-UA" dirty="0" smtClean="0"/>
              <a:t>У Бразилії спостерігається постійний процес змішування різних рас. Терпимість португальських бразильців і офіційна політика пом’якшують міжетнічні конфлікти</a:t>
            </a:r>
            <a:r>
              <a:rPr lang="ru-RU" dirty="0" smtClean="0"/>
              <a:t>.</a:t>
            </a:r>
            <a:endParaRPr lang="ru-RU" dirty="0"/>
          </a:p>
        </p:txBody>
      </p:sp>
      <p:sp>
        <p:nvSpPr>
          <p:cNvPr id="4" name="Содержимое 3"/>
          <p:cNvSpPr>
            <a:spLocks noGrp="1"/>
          </p:cNvSpPr>
          <p:nvPr>
            <p:ph sz="quarter" idx="14"/>
          </p:nvPr>
        </p:nvSpPr>
        <p:spPr>
          <a:xfrm>
            <a:off x="4473724" y="1704256"/>
            <a:ext cx="3814904" cy="3311189"/>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uk-UA" dirty="0" smtClean="0"/>
              <a:t>Головним об’єднавчим фактором є португальська мова і римсько-католицька церква. Спостерігаються процеси асиміляції населення, це сприймається як вибір населення, що тут проживає, а не як урядова політика або результат протистояння етнічних громад.</a:t>
            </a:r>
            <a:endParaRPr lang="uk-UA"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bg/>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Picture 10" descr="F:\ELENA\PowerPoint\Materiali dla prezentacij\men.JPG"/>
          <p:cNvPicPr>
            <a:picLocks noGrp="1" noChangeAspect="1" noChangeArrowheads="1"/>
          </p:cNvPicPr>
          <p:nvPr>
            <p:ph sz="quarter" idx="14"/>
          </p:nvPr>
        </p:nvPicPr>
        <p:blipFill>
          <a:blip r:embed="rId2" cstate="print"/>
          <a:srcRect/>
          <a:stretch>
            <a:fillRect/>
          </a:stretch>
        </p:blipFill>
        <p:spPr bwMode="auto">
          <a:xfrm>
            <a:off x="3966048" y="-55634"/>
            <a:ext cx="5244352" cy="3429000"/>
          </a:xfrm>
          <a:prstGeom prst="rect">
            <a:avLst/>
          </a:prstGeom>
          <a:noFill/>
        </p:spPr>
      </p:pic>
      <p:pic>
        <p:nvPicPr>
          <p:cNvPr id="6" name="Picture 9" descr="F:\ELENA\PowerPoint\Materiali dla prezentacij\kids.JPG"/>
          <p:cNvPicPr>
            <a:picLocks noChangeAspect="1" noChangeArrowheads="1"/>
          </p:cNvPicPr>
          <p:nvPr/>
        </p:nvPicPr>
        <p:blipFill>
          <a:blip r:embed="rId3" cstate="print"/>
          <a:srcRect/>
          <a:stretch>
            <a:fillRect/>
          </a:stretch>
        </p:blipFill>
        <p:spPr bwMode="auto">
          <a:xfrm>
            <a:off x="6588224" y="3373366"/>
            <a:ext cx="2555776" cy="3484634"/>
          </a:xfrm>
          <a:prstGeom prst="rect">
            <a:avLst/>
          </a:prstGeom>
          <a:noFill/>
        </p:spPr>
      </p:pic>
      <p:pic>
        <p:nvPicPr>
          <p:cNvPr id="7" name="Picture 6" descr="_______ __ ______________ _Large_"/>
          <p:cNvPicPr>
            <a:picLocks noChangeAspect="1" noChangeArrowheads="1"/>
          </p:cNvPicPr>
          <p:nvPr/>
        </p:nvPicPr>
        <p:blipFill>
          <a:blip r:embed="rId4" cstate="print"/>
          <a:srcRect/>
          <a:stretch>
            <a:fillRect/>
          </a:stretch>
        </p:blipFill>
        <p:spPr>
          <a:xfrm>
            <a:off x="2016224" y="3457550"/>
            <a:ext cx="4572000" cy="3429000"/>
          </a:xfrm>
          <a:prstGeom prst="rect">
            <a:avLst/>
          </a:prstGeom>
          <a:noFill/>
          <a:ln/>
        </p:spPr>
      </p:pic>
      <p:sp>
        <p:nvSpPr>
          <p:cNvPr id="3" name="Содержимое 2"/>
          <p:cNvSpPr>
            <a:spLocks noGrp="1"/>
          </p:cNvSpPr>
          <p:nvPr>
            <p:ph sz="quarter" idx="13"/>
          </p:nvPr>
        </p:nvSpPr>
        <p:spPr>
          <a:xfrm>
            <a:off x="0" y="0"/>
            <a:ext cx="3966048" cy="3373366"/>
          </a:xfrm>
        </p:spPr>
        <p:style>
          <a:lnRef idx="1">
            <a:schemeClr val="accent1"/>
          </a:lnRef>
          <a:fillRef idx="3">
            <a:schemeClr val="accent1"/>
          </a:fillRef>
          <a:effectRef idx="2">
            <a:schemeClr val="accent1"/>
          </a:effectRef>
          <a:fontRef idx="minor">
            <a:schemeClr val="lt1"/>
          </a:fontRef>
        </p:style>
        <p:txBody>
          <a:bodyPr>
            <a:noAutofit/>
          </a:bodyPr>
          <a:lstStyle/>
          <a:p>
            <a:r>
              <a:rPr lang="uk-UA" sz="2400" dirty="0" smtClean="0"/>
              <a:t>Більшість жителів сучасної Бразилії це індійці і нащадки тих, що приплили туди багато-багато років назад. Говорять в Бразилії на португальській мові. </a:t>
            </a:r>
          </a:p>
          <a:p>
            <a:endParaRPr lang="ru-RU"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31" presetClass="entr" presetSubtype="0" fill="hold" nodeType="withEffect">
                                  <p:stCondLst>
                                    <p:cond delay="1500"/>
                                  </p:stCondLst>
                                  <p:iterate type="lt">
                                    <p:tmPct val="5000"/>
                                  </p:iterate>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nodeType="withEffect">
                                  <p:stCondLst>
                                    <p:cond delay="1000"/>
                                  </p:stCondLst>
                                  <p:iterate type="lt">
                                    <p:tmPct val="5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31" presetClass="entr" presetSubtype="0" fill="hold" nodeType="withEffect">
                                  <p:stCondLst>
                                    <p:cond delay="2000"/>
                                  </p:stCondLst>
                                  <p:iterate type="lt">
                                    <p:tmPct val="5000"/>
                                  </p:iterate>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02627"/>
            <a:ext cx="7042086" cy="1158140"/>
          </a:xfrm>
        </p:spPr>
        <p:style>
          <a:lnRef idx="1">
            <a:schemeClr val="accent3"/>
          </a:lnRef>
          <a:fillRef idx="3">
            <a:schemeClr val="accent3"/>
          </a:fillRef>
          <a:effectRef idx="2">
            <a:schemeClr val="accent3"/>
          </a:effectRef>
          <a:fontRef idx="minor">
            <a:schemeClr val="lt1"/>
          </a:fontRef>
        </p:style>
        <p:txBody>
          <a:bodyPr>
            <a:normAutofit/>
          </a:bodyPr>
          <a:lstStyle/>
          <a:p>
            <a:r>
              <a:rPr lang="uk-UA" dirty="0" smtClean="0">
                <a:latin typeface="Times New Roman" pitchFamily="18" charset="0"/>
                <a:cs typeface="Times New Roman" pitchFamily="18" charset="0"/>
              </a:rPr>
              <a:t>                     </a:t>
            </a:r>
            <a:r>
              <a:rPr lang="uk-UA" sz="6000" b="1" i="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Економіка</a:t>
            </a:r>
            <a:endParaRPr lang="ru-RU" sz="6000" b="1" i="1" dirty="0">
              <a:latin typeface="Times New Roman" pitchFamily="18" charset="0"/>
              <a:cs typeface="Times New Roman" pitchFamily="18" charset="0"/>
            </a:endParaRPr>
          </a:p>
        </p:txBody>
      </p:sp>
      <p:sp>
        <p:nvSpPr>
          <p:cNvPr id="3" name="Содержимое 2"/>
          <p:cNvSpPr>
            <a:spLocks noGrp="1"/>
          </p:cNvSpPr>
          <p:nvPr>
            <p:ph sz="quarter" idx="13"/>
          </p:nvPr>
        </p:nvSpPr>
        <p:spPr>
          <a:xfrm>
            <a:off x="251520" y="1700808"/>
            <a:ext cx="3816536" cy="3311189"/>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r>
              <a:rPr lang="uk-UA" dirty="0" smtClean="0"/>
              <a:t>Бразилія — найбільша за економічним потенціалом країна Південної Америки. Економіка Бразилії має хронічні проблеми. Серед найголовніших слід назвати високі темпи інфляції, значну зовнішню заборгованість, глибоку майнову поляризацію суспільства. Ці та інші проблеми стримують економічний розвиток країни, загострюють соціальні проблеми.</a:t>
            </a:r>
            <a:endParaRPr lang="uk-UA" dirty="0"/>
          </a:p>
        </p:txBody>
      </p:sp>
      <p:pic>
        <p:nvPicPr>
          <p:cNvPr id="1026" name="Picture 2"/>
          <p:cNvPicPr>
            <a:picLocks noGrp="1" noChangeAspect="1" noChangeArrowheads="1"/>
          </p:cNvPicPr>
          <p:nvPr>
            <p:ph sz="quarter" idx="14"/>
          </p:nvPr>
        </p:nvPicPr>
        <p:blipFill>
          <a:blip r:embed="rId2" cstate="print"/>
          <a:srcRect/>
          <a:stretch>
            <a:fillRect/>
          </a:stretch>
        </p:blipFill>
        <p:spPr bwMode="auto">
          <a:xfrm>
            <a:off x="4355976" y="1523883"/>
            <a:ext cx="4788024" cy="3207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4283968" y="4869160"/>
            <a:ext cx="4572000" cy="9233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uk-UA" i="1" dirty="0" smtClean="0">
                <a:solidFill>
                  <a:srgbClr val="FF0000"/>
                </a:solidFill>
              </a:rPr>
              <a:t>Пляжі штату Пернамбуку, центр туризму, який грає значну роль у бразильській економіці.</a:t>
            </a:r>
            <a:endParaRPr lang="uk-UA"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7" presetClass="entr" presetSubtype="4" fill="hold" nodeType="withEffect">
                                  <p:stCondLst>
                                    <p:cond delay="50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38" presetClass="entr" presetSubtype="0" accel="50000" fill="hold" nodeType="withEffect">
                                  <p:stCondLst>
                                    <p:cond delay="500"/>
                                  </p:stCondLst>
                                  <p:iterate type="lt">
                                    <p:tmPct val="50000"/>
                                  </p:iterate>
                                  <p:childTnLst>
                                    <p:set>
                                      <p:cBhvr>
                                        <p:cTn id="26" dur="1" fill="hold">
                                          <p:stCondLst>
                                            <p:cond delay="0"/>
                                          </p:stCondLst>
                                        </p:cTn>
                                        <p:tgtEl>
                                          <p:spTgt spid="1026"/>
                                        </p:tgtEl>
                                        <p:attrNameLst>
                                          <p:attrName>style.visibility</p:attrName>
                                        </p:attrNameLst>
                                      </p:cBhvr>
                                      <p:to>
                                        <p:strVal val="visible"/>
                                      </p:to>
                                    </p:set>
                                    <p:set>
                                      <p:cBhvr>
                                        <p:cTn id="27" dur="455" fill="hold">
                                          <p:stCondLst>
                                            <p:cond delay="0"/>
                                          </p:stCondLst>
                                        </p:cTn>
                                        <p:tgtEl>
                                          <p:spTgt spid="1026"/>
                                        </p:tgtEl>
                                        <p:attrNameLst>
                                          <p:attrName>style.rotation</p:attrName>
                                        </p:attrNameLst>
                                      </p:cBhvr>
                                      <p:to>
                                        <p:strVal val="-45.0"/>
                                      </p:to>
                                    </p:set>
                                    <p:anim calcmode="lin" valueType="num">
                                      <p:cBhvr>
                                        <p:cTn id="28" dur="455" fill="hold">
                                          <p:stCondLst>
                                            <p:cond delay="455"/>
                                          </p:stCondLst>
                                        </p:cTn>
                                        <p:tgtEl>
                                          <p:spTgt spid="1026"/>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1026"/>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1026"/>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1026"/>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3500"/>
                            </p:stCondLst>
                            <p:childTnLst>
                              <p:par>
                                <p:cTn id="33" presetID="35" presetClass="entr" presetSubtype="0" fill="hold" grpId="0" nodeType="afterEffect">
                                  <p:stCondLst>
                                    <p:cond delay="5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style.rotation</p:attrName>
                                        </p:attrNameLst>
                                      </p:cBhvr>
                                      <p:tavLst>
                                        <p:tav tm="0">
                                          <p:val>
                                            <p:fltVal val="720"/>
                                          </p:val>
                                        </p:tav>
                                        <p:tav tm="100000">
                                          <p:val>
                                            <p:fltVal val="0"/>
                                          </p:val>
                                        </p:tav>
                                      </p:tavLst>
                                    </p:anim>
                                    <p:anim calcmode="lin" valueType="num">
                                      <p:cBhvr>
                                        <p:cTn id="37" dur="2000" fill="hold"/>
                                        <p:tgtEl>
                                          <p:spTgt spid="6"/>
                                        </p:tgtEl>
                                        <p:attrNameLst>
                                          <p:attrName>ppt_h</p:attrName>
                                        </p:attrNameLst>
                                      </p:cBhvr>
                                      <p:tavLst>
                                        <p:tav tm="0">
                                          <p:val>
                                            <p:fltVal val="0"/>
                                          </p:val>
                                        </p:tav>
                                        <p:tav tm="100000">
                                          <p:val>
                                            <p:strVal val="#ppt_h"/>
                                          </p:val>
                                        </p:tav>
                                      </p:tavLst>
                                    </p:anim>
                                    <p:anim calcmode="lin" valueType="num">
                                      <p:cBhvr>
                                        <p:cTn id="3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836" y="245305"/>
            <a:ext cx="7797662" cy="115814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8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Природні Ресурси</a:t>
            </a:r>
            <a:endParaRPr lang="ru-RU" sz="48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p:txBody>
          <a:bodyPr>
            <a:normAutofit fontScale="62500" lnSpcReduction="20000"/>
          </a:bodyPr>
          <a:lstStyle/>
          <a:p>
            <a:r>
              <a:rPr lang="uk-UA" sz="2000" dirty="0" smtClean="0">
                <a:latin typeface="Times New Roman" pitchFamily="18" charset="0"/>
                <a:cs typeface="Times New Roman" pitchFamily="18" charset="0"/>
              </a:rPr>
              <a:t>Бразилія багата природними ресурсами. Серед них головне місце належить лісовим ресурсам - вологим екваторіальним лісах, що займають 2/3 території країни і активно використовується в даний час.</a:t>
            </a:r>
          </a:p>
          <a:p>
            <a:r>
              <a:rPr lang="uk-UA" sz="2000" dirty="0" smtClean="0">
                <a:latin typeface="Times New Roman" pitchFamily="18" charset="0"/>
                <a:cs typeface="Times New Roman" pitchFamily="18" charset="0"/>
              </a:rPr>
              <a:t>Водні ресурси представлені величезною кількістю річок, головна з яких - Амазонка. У неї самий великий басейн і велика кількість приток. Ріки Бразильського плоскогір'я володіють значним гідроенергетичний потенціал</a:t>
            </a:r>
            <a:r>
              <a:rPr lang="uk-UA" sz="1600" dirty="0" smtClean="0">
                <a:latin typeface="Times New Roman" pitchFamily="18" charset="0"/>
                <a:cs typeface="Times New Roman" pitchFamily="18" charset="0"/>
              </a:rPr>
              <a:t>.</a:t>
            </a:r>
          </a:p>
        </p:txBody>
      </p:sp>
      <p:pic>
        <p:nvPicPr>
          <p:cNvPr id="5" name="Picture 6" descr="p195_38"/>
          <p:cNvPicPr>
            <a:picLocks noGrp="1" noChangeAspect="1" noChangeArrowheads="1"/>
          </p:cNvPicPr>
          <p:nvPr>
            <p:ph sz="quarter" idx="14"/>
          </p:nvPr>
        </p:nvPicPr>
        <p:blipFill>
          <a:blip r:embed="rId2" cstate="print"/>
          <a:srcRect/>
          <a:stretch>
            <a:fillRect/>
          </a:stretch>
        </p:blipFill>
        <p:spPr>
          <a:xfrm>
            <a:off x="4243667" y="1556792"/>
            <a:ext cx="4900334" cy="3672408"/>
          </a:xfrm>
          <a:prstGeom prst="rect">
            <a:avLst/>
          </a:prstGeom>
          <a:ln>
            <a:noFill/>
          </a:ln>
          <a:effectLst>
            <a:softEdge rad="1125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sz="quarter" idx="13"/>
          </p:nvPr>
        </p:nvSpPr>
        <p:spPr>
          <a:xfrm>
            <a:off x="251520" y="0"/>
            <a:ext cx="4191000" cy="4724400"/>
          </a:xfrm>
        </p:spPr>
        <p:txBody>
          <a:bodyPr>
            <a:normAutofit fontScale="92500" lnSpcReduction="10000"/>
          </a:bodyPr>
          <a:lstStyle/>
          <a:p>
            <a:r>
              <a:rPr lang="uk-UA" dirty="0" smtClean="0">
                <a:latin typeface="Times New Roman" pitchFamily="18" charset="0"/>
                <a:cs typeface="Times New Roman" pitchFamily="18" charset="0"/>
              </a:rPr>
              <a:t>У Бразилії видобувають близько 50 видів мінеральної сировини. Це залізні, марганцеві руди, боксити і руди кольорових металів. Основні запаси зосереджені в східній частині країни. У Бразилії є нафта і калійні солі. Великі запаси агрокліматичних, грунтових ресурсів. Бразилія має величезні площі оброблюваних земель</a:t>
            </a:r>
          </a:p>
          <a:p>
            <a:endParaRPr lang="ru-RU" dirty="0"/>
          </a:p>
        </p:txBody>
      </p:sp>
      <p:pic>
        <p:nvPicPr>
          <p:cNvPr id="2050" name="Picture 2"/>
          <p:cNvPicPr>
            <a:picLocks noGrp="1" noChangeAspect="1" noChangeArrowheads="1"/>
          </p:cNvPicPr>
          <p:nvPr>
            <p:ph sz="quarter" idx="14"/>
          </p:nvPr>
        </p:nvPicPr>
        <p:blipFill>
          <a:blip r:embed="rId2" cstate="print"/>
          <a:srcRect/>
          <a:stretch>
            <a:fillRect/>
          </a:stretch>
        </p:blipFill>
        <p:spPr bwMode="auto">
          <a:xfrm>
            <a:off x="1907704" y="4005064"/>
            <a:ext cx="6588224" cy="2511759"/>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15"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720" y="21183"/>
            <a:ext cx="7797662" cy="115814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uk-UA"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uk-UA"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53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Проблеми освоєння території</a:t>
            </a:r>
            <a:endParaRPr lang="uk-UA" sz="53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quarter" idx="13"/>
          </p:nvPr>
        </p:nvSpPr>
        <p:spPr>
          <a:xfrm>
            <a:off x="251520" y="1556792"/>
            <a:ext cx="4195192" cy="4767808"/>
          </a:xfrm>
        </p:spPr>
        <p:txBody>
          <a:bodyPr>
            <a:normAutofit/>
          </a:bodyPr>
          <a:lstStyle/>
          <a:p>
            <a:r>
              <a:rPr lang="uk-UA" dirty="0" smtClean="0"/>
              <a:t>Центр й південні частини Бразилії займає Бразильське плоскогір’я (найвища точка — г. Башкира, 2890 м); на півночі — Амазонська низовина й відроги Гвіанського плоскогір’я. На крайньому півдні — Лаплатська низовина</a:t>
            </a:r>
          </a:p>
          <a:p>
            <a:endParaRPr lang="uk-UA" dirty="0"/>
          </a:p>
        </p:txBody>
      </p:sp>
      <p:sp>
        <p:nvSpPr>
          <p:cNvPr id="4" name="Содержимое 3"/>
          <p:cNvSpPr>
            <a:spLocks noGrp="1"/>
          </p:cNvSpPr>
          <p:nvPr>
            <p:ph sz="quarter" idx="14"/>
          </p:nvPr>
        </p:nvSpPr>
        <p:spPr>
          <a:xfrm>
            <a:off x="4644008" y="1412776"/>
            <a:ext cx="4246952" cy="3888432"/>
          </a:xfrm>
        </p:spPr>
        <p:txBody>
          <a:bodyPr>
            <a:normAutofit fontScale="85000" lnSpcReduction="10000"/>
          </a:bodyPr>
          <a:lstStyle/>
          <a:p>
            <a:r>
              <a:rPr lang="uk-UA" dirty="0" smtClean="0"/>
              <a:t>Попри значну територію, країна має обмежені можливості для розширення площ орних земель. За підрахунками, їм може бути відведено лише 7% території країни. Протягом останніх десятиліть першочергову увагу приділяли розвиткові промисловості. Це призвело до зростання імпорту продовольчих товарів. Все ж таки бразильське сільське господарство залишається великомасштабним, у ньому зайнято 35% населення.</a:t>
            </a:r>
          </a:p>
          <a:p>
            <a:endParaRPr lang="ru-RU"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TC104033927[[fn=Главное мероприятие]]</Template>
  <TotalTime>599</TotalTime>
  <Words>898</Words>
  <Application>Microsoft Office PowerPoint</Application>
  <PresentationFormat>Экран (4:3)</PresentationFormat>
  <Paragraphs>37</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Impact</vt:lpstr>
      <vt:lpstr>Times New Roman</vt:lpstr>
      <vt:lpstr>Главное мероприятие</vt:lpstr>
      <vt:lpstr>Презентация PowerPoint</vt:lpstr>
      <vt:lpstr>          Географічне положення</vt:lpstr>
      <vt:lpstr>Презентация PowerPoint</vt:lpstr>
      <vt:lpstr>                        Населення</vt:lpstr>
      <vt:lpstr>Презентация PowerPoint</vt:lpstr>
      <vt:lpstr>                     Економіка</vt:lpstr>
      <vt:lpstr>           Природні Ресурси</vt:lpstr>
      <vt:lpstr> </vt:lpstr>
      <vt:lpstr> Проблеми освоєння території</vt:lpstr>
      <vt:lpstr>Презентация PowerPoint</vt:lpstr>
      <vt:lpstr>Атлантична прибережна рівнина</vt:lpstr>
      <vt:lpstr>         Басейн Амазонки</vt:lpstr>
      <vt:lpstr>              Каатинга</vt:lpstr>
      <vt:lpstr>                      ПАНТАНАЛ</vt:lpstr>
      <vt:lpstr>                 Прерії</vt:lpstr>
      <vt:lpstr>Екологічні проблеми Бразилії</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Аня</dc:creator>
  <cp:lastModifiedBy>Маша</cp:lastModifiedBy>
  <cp:revision>77</cp:revision>
  <dcterms:created xsi:type="dcterms:W3CDTF">2012-09-06T17:27:01Z</dcterms:created>
  <dcterms:modified xsi:type="dcterms:W3CDTF">2014-05-23T04:35:20Z</dcterms:modified>
</cp:coreProperties>
</file>