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0688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Державний дендрологічний парк</a:t>
            </a:r>
            <a:endParaRPr lang="uk-UA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3933056"/>
            <a:ext cx="53640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«Тростянець»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65313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Роботу виконали </a:t>
            </a:r>
          </a:p>
          <a:p>
            <a:r>
              <a:rPr lang="uk-UA" dirty="0" smtClean="0"/>
              <a:t>у</a:t>
            </a:r>
            <a:r>
              <a:rPr lang="uk-UA" dirty="0" smtClean="0"/>
              <a:t>чні 11-Б класу</a:t>
            </a:r>
          </a:p>
          <a:p>
            <a:r>
              <a:rPr lang="uk-UA" dirty="0" smtClean="0"/>
              <a:t>ДПМЛ</a:t>
            </a:r>
          </a:p>
          <a:p>
            <a:r>
              <a:rPr lang="uk-UA" dirty="0" smtClean="0"/>
              <a:t>Боян Святослав та </a:t>
            </a:r>
            <a:r>
              <a:rPr lang="uk-UA" dirty="0" err="1" smtClean="0"/>
              <a:t>Теренчин</a:t>
            </a:r>
            <a:r>
              <a:rPr lang="uk-UA" dirty="0" smtClean="0"/>
              <a:t> Богдан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 1886 році було проведено першу інвентаризацію насаджень парку і складено топографічний план. За її підсумками площа парку становила 170 га, видовий склад налічував 623 види та форми, з низ 161 — хвойних, 462 — листяних, у тому числі дуба — 50 видів і форм, клена — 60, ясена — 37, ільмових — 34, липи — 27, берези — 16, тополі — 18</a:t>
            </a:r>
            <a:r>
              <a:rPr lang="uk-UA" sz="2000" dirty="0" smtClean="0"/>
              <a:t>, горобини</a:t>
            </a:r>
            <a:r>
              <a:rPr lang="uk-UA" sz="2000" dirty="0" smtClean="0"/>
              <a:t> — 17, ялини та ялиці — 51, сосни — 22, туї — 32, ялівцю — 25 видів та форм. Взагалі за цей період ландшафт парку був практично сформований: захисні насадження займали площу 180 га, формування рельєфу безпосередньо на території парку закінчено, прокладено доріжки, встановлено кам'яні та дерев'яні лави й альтанки</a:t>
            </a:r>
            <a:r>
              <a:rPr lang="uk-UA" sz="2000" dirty="0" smtClean="0"/>
              <a:t>, скульптури,  </a:t>
            </a:r>
            <a:r>
              <a:rPr lang="uk-UA" sz="2000" dirty="0" smtClean="0"/>
              <a:t>побудовані малі архітектурні форми, </a:t>
            </a:r>
            <a:r>
              <a:rPr lang="uk-UA" sz="2000" dirty="0" smtClean="0"/>
              <a:t> греблі</a:t>
            </a:r>
            <a:r>
              <a:rPr lang="uk-UA" sz="2000" dirty="0" smtClean="0"/>
              <a:t> та мости.</a:t>
            </a:r>
            <a:endParaRPr lang="uk-UA" sz="2000" dirty="0"/>
          </a:p>
        </p:txBody>
      </p:sp>
      <p:pic>
        <p:nvPicPr>
          <p:cNvPr id="21506" name="Picture 2" descr="http://turson.at.ua/SOFIEVKA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10238"/>
            <a:ext cx="3816424" cy="2540307"/>
          </a:xfrm>
          <a:prstGeom prst="rect">
            <a:avLst/>
          </a:prstGeom>
          <a:noFill/>
        </p:spPr>
      </p:pic>
      <p:pic>
        <p:nvPicPr>
          <p:cNvPr id="21508" name="Picture 4" descr="http://paristour.kiev.ua/media/content/images/holiday/ekskursiya-v-uman-/um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475252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84784"/>
            <a:ext cx="2808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Тепер у «Тростянці» росте понад 400 видів і форм дерев та кущів, у тому числі </a:t>
            </a:r>
            <a:r>
              <a:rPr lang="uk-UA" sz="2000" dirty="0" err="1" smtClean="0"/>
              <a:t>бл</a:t>
            </a:r>
            <a:r>
              <a:rPr lang="uk-UA" sz="2000" dirty="0" smtClean="0"/>
              <a:t>. 75 шпилькових (серед них рідкісні — смерека </a:t>
            </a:r>
            <a:r>
              <a:rPr lang="uk-UA" sz="2000" dirty="0" smtClean="0"/>
              <a:t>Фразера,</a:t>
            </a:r>
            <a:r>
              <a:rPr lang="uk-UA" sz="2000" dirty="0" smtClean="0"/>
              <a:t> </a:t>
            </a:r>
            <a:r>
              <a:rPr lang="uk-UA" sz="2000" dirty="0" smtClean="0"/>
              <a:t>смерека </a:t>
            </a:r>
            <a:r>
              <a:rPr lang="uk-UA" sz="2000" dirty="0" smtClean="0"/>
              <a:t>каліфорнійська, </a:t>
            </a:r>
            <a:r>
              <a:rPr lang="uk-UA" sz="2000" dirty="0" smtClean="0"/>
              <a:t> ялина </a:t>
            </a:r>
            <a:r>
              <a:rPr lang="uk-UA" sz="2000" dirty="0" smtClean="0"/>
              <a:t>канадська</a:t>
            </a:r>
            <a:r>
              <a:rPr lang="uk-UA" sz="2000" dirty="0" smtClean="0"/>
              <a:t>, </a:t>
            </a:r>
            <a:r>
              <a:rPr lang="uk-UA" sz="2000" dirty="0" smtClean="0"/>
              <a:t> туя </a:t>
            </a:r>
            <a:r>
              <a:rPr lang="uk-UA" sz="2000" dirty="0" smtClean="0"/>
              <a:t>велетенська та </a:t>
            </a:r>
            <a:r>
              <a:rPr lang="uk-UA" sz="2000" dirty="0" smtClean="0"/>
              <a:t>інші) і велика колекція листяних (зокрема дубів — понад 15 видів, кленів — понад 20, лип — 9).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6000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Рослинність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http://www.litopys.com.ua/upload/medialibrary/b13/b13ab7087287ce42197cdab3b3578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567977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431" y="476672"/>
            <a:ext cx="7672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парку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484784"/>
            <a:ext cx="4499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Як свідчать матеріали систематичних інвентаризацій, існує помітна тенденція до зміни видового складу насаджень, що особливо виражено у змішаних групах, до складу яких входять інтродуковані та місцеві види. Інтенсивна динаміка зміни видового складу характерна також для насаджень, які досягають, або вже досягли, критичного віку: в них відбувається прогресуюче зменшення кількості </a:t>
            </a:r>
            <a:r>
              <a:rPr lang="uk-UA" sz="2000" dirty="0" err="1" smtClean="0"/>
              <a:t>інтродуцентів</a:t>
            </a:r>
            <a:r>
              <a:rPr lang="uk-UA" sz="2000" dirty="0" smtClean="0"/>
              <a:t> і збільшення кількості місцевих видів, таких як: </a:t>
            </a:r>
            <a:r>
              <a:rPr lang="uk-UA" sz="2000" dirty="0" smtClean="0"/>
              <a:t>береза, клен,</a:t>
            </a:r>
            <a:r>
              <a:rPr lang="uk-UA" sz="2000" dirty="0" smtClean="0"/>
              <a:t> ясен, липа та інші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9458" name="Picture 2" descr="http://www.litopys.com.ua/upload/medialibrary/be0/be08d8b3ac08c3b1f293ab5eeeedac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4857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Не менш активною проблемою парку є відновлення та реконструкція ландшафтів, що є типовою практично для всіх старовинних парків. Причиною цього є те, що з плином часу в насадженнях з'явилось багато екземплярів дерев, які вже пережили свій оптимальний декоративний вік, досягли критичної вікової межі і практично втратили своє декоративне значення. Кількість таких дерев неухильно збільшується і загальна тенденція стає загрозливою.</a:t>
            </a:r>
            <a:endParaRPr lang="uk-UA" sz="2000" dirty="0"/>
          </a:p>
        </p:txBody>
      </p:sp>
      <p:pic>
        <p:nvPicPr>
          <p:cNvPr id="18434" name="Picture 2" descr="http://ichn-park.in.ua/wp-content/uploads/2010/10/P4130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088566" cy="3816424"/>
          </a:xfrm>
          <a:prstGeom prst="rect">
            <a:avLst/>
          </a:prstGeom>
          <a:noFill/>
        </p:spPr>
      </p:pic>
      <p:pic>
        <p:nvPicPr>
          <p:cNvPr id="18436" name="Picture 4" descr="http://ukrainaincognita.com/sites/default/files/vl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5910" y="692696"/>
            <a:ext cx="508856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Дендрологі́чний парк «Тростяне́ць»</a:t>
            </a:r>
            <a:r>
              <a:rPr lang="vi-VN" sz="2000" dirty="0" smtClean="0"/>
              <a:t> — дендрологічний парк НАН України (до 1983 року — Державний дендрологічний заповідник «Тростянець» НАН УРСР), пам'ятка садово-паркової архітектури середини </a:t>
            </a:r>
            <a:r>
              <a:rPr lang="en-US" sz="2000" dirty="0" smtClean="0"/>
              <a:t>XIX </a:t>
            </a:r>
            <a:r>
              <a:rPr lang="vi-VN" sz="2000" dirty="0" smtClean="0"/>
              <a:t>століття. </a:t>
            </a:r>
            <a:r>
              <a:rPr lang="en-US" sz="2000" dirty="0" smtClean="0"/>
              <a:t>C</a:t>
            </a:r>
            <a:r>
              <a:rPr lang="vi-VN" sz="2000" dirty="0" smtClean="0"/>
              <a:t>творений завдяки зусиллям і коштом Івана Михайловича Скоропадського.</a:t>
            </a:r>
            <a:endParaRPr lang="uk-UA" sz="2000" dirty="0"/>
          </a:p>
        </p:txBody>
      </p:sp>
      <p:pic>
        <p:nvPicPr>
          <p:cNvPr id="4100" name="Picture 4" descr="http://www.litopys.com.ua/upload/medialibrary/49b/49be51a6b1d0b80e7bdd992efba2bd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916832"/>
            <a:ext cx="5952661" cy="4464496"/>
          </a:xfrm>
          <a:prstGeom prst="rect">
            <a:avLst/>
          </a:prstGeom>
          <a:noFill/>
        </p:spPr>
      </p:pic>
      <p:pic>
        <p:nvPicPr>
          <p:cNvPr id="4102" name="Picture 6" descr="http://tour-collection.com.ua/wp-content/uploads/2013/07/11185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12034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Парк розташований у південно-східній частині Чернігівської області, в селищі Тростянець Ічнянського району, у загалом сприятливих для розвитку деревної рослинності кліматичних умовах. Навколо нього простягаються лісозахисні смуги площею близько 350 га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Площа 204,7 га. Розпорядженням Уряду України № 73 від 11 </a:t>
            </a:r>
            <a:r>
              <a:rPr lang="uk-UA" sz="2000" dirty="0" smtClean="0"/>
              <a:t>лютого 2004</a:t>
            </a:r>
            <a:r>
              <a:rPr lang="uk-UA" sz="2000" dirty="0" smtClean="0"/>
              <a:t> року колекції </a:t>
            </a:r>
            <a:r>
              <a:rPr lang="uk-UA" sz="2000" dirty="0" err="1" smtClean="0"/>
              <a:t>інтродуцентів</a:t>
            </a:r>
            <a:r>
              <a:rPr lang="uk-UA" sz="2000" dirty="0" smtClean="0"/>
              <a:t> рослин, які є основою ландшафтних насаджень, надано статус «Національного надбання України»</a:t>
            </a:r>
            <a:endParaRPr lang="uk-UA" sz="2000" dirty="0"/>
          </a:p>
        </p:txBody>
      </p:sp>
      <p:pic>
        <p:nvPicPr>
          <p:cNvPr id="3074" name="Picture 2" descr="Державний дендрологічний парк «Тростянець» НАН України (Чернігівська область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746" y="1052736"/>
            <a:ext cx="432873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917912"/>
            <a:ext cx="4067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Місцевість, вибрана для створення дендропарку, на початку </a:t>
            </a:r>
            <a:r>
              <a:rPr lang="en-US" sz="2000" dirty="0" smtClean="0"/>
              <a:t>XIX </a:t>
            </a:r>
            <a:r>
              <a:rPr lang="uk-UA" sz="2000" dirty="0" smtClean="0"/>
              <a:t>століття була типовою для Лівобережного лісостепу </a:t>
            </a:r>
            <a:r>
              <a:rPr lang="uk-UA" sz="2000" dirty="0" smtClean="0"/>
              <a:t>відкритою рівниною</a:t>
            </a:r>
            <a:r>
              <a:rPr lang="uk-UA" sz="2000" dirty="0" smtClean="0"/>
              <a:t>, що розсікалась численними </a:t>
            </a:r>
            <a:r>
              <a:rPr lang="uk-UA" sz="2000" dirty="0" err="1" smtClean="0"/>
              <a:t>незалісненими</a:t>
            </a:r>
            <a:r>
              <a:rPr lang="uk-UA" sz="2000" dirty="0" smtClean="0"/>
              <a:t> </a:t>
            </a:r>
            <a:r>
              <a:rPr lang="uk-UA" sz="2000" dirty="0" smtClean="0"/>
              <a:t>заболоченими балками</a:t>
            </a:r>
            <a:r>
              <a:rPr lang="uk-UA" sz="2000" dirty="0" smtClean="0"/>
              <a:t>. На південній частині цієї території зростав дубовий гай, частина дерев якого, посаджених у кінці </a:t>
            </a:r>
            <a:r>
              <a:rPr lang="en-US" sz="2000" dirty="0" smtClean="0"/>
              <a:t>XVIII </a:t>
            </a:r>
            <a:r>
              <a:rPr lang="uk-UA" sz="2000" dirty="0" smtClean="0"/>
              <a:t>і на початку </a:t>
            </a:r>
            <a:r>
              <a:rPr lang="en-US" sz="2000" dirty="0" smtClean="0"/>
              <a:t>XIX </a:t>
            </a:r>
            <a:r>
              <a:rPr lang="uk-UA" sz="2000" dirty="0" smtClean="0"/>
              <a:t>століття, збереглися і входять до складу паркових ландшафтів. Решта вибраної території використовувалась як сільськогосподарські угіддя.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5043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створення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http://serg-klymenko.narod.ru/Other_World/Photo/Ukraine.Trostianets/IMG_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6765"/>
            <a:ext cx="4392488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Садиба, яка включала великий дерев'яний будинок з баштами та чотири флігелі, була споруджена у 1833 році поблизу </a:t>
            </a:r>
            <a:r>
              <a:rPr lang="uk-UA" sz="2000" dirty="0" smtClean="0"/>
              <a:t>струмка</a:t>
            </a:r>
            <a:r>
              <a:rPr lang="uk-UA" sz="2000" dirty="0" smtClean="0"/>
              <a:t> </a:t>
            </a:r>
            <a:r>
              <a:rPr lang="uk-UA" sz="2000" dirty="0" smtClean="0"/>
              <a:t>Тростянець</a:t>
            </a:r>
            <a:r>
              <a:rPr lang="uk-UA" sz="2000" dirty="0" smtClean="0"/>
              <a:t>, що був використаний для створення системи ставків. Шляхом поглиблення балок і насипання гребель було </a:t>
            </a:r>
            <a:r>
              <a:rPr lang="uk-UA" sz="2000" dirty="0" err="1" smtClean="0"/>
              <a:t>створено</a:t>
            </a:r>
            <a:r>
              <a:rPr lang="uk-UA" sz="2000" b="1" dirty="0" err="1" smtClean="0"/>
              <a:t>Великий</a:t>
            </a:r>
            <a:r>
              <a:rPr lang="uk-UA" sz="2000" b="1" dirty="0" smtClean="0"/>
              <a:t> став</a:t>
            </a:r>
            <a:r>
              <a:rPr lang="uk-UA" sz="2000" dirty="0" smtClean="0"/>
              <a:t>, завдовжки 1,3 км і завширшки біля греблі майже 100 м. Він розділив парк посередині з півночі на південь і став його композиційною віссю. З різних сторін біля ставу було створено два менших за розмірами — </a:t>
            </a:r>
            <a:r>
              <a:rPr lang="uk-UA" sz="2000" b="1" dirty="0" smtClean="0"/>
              <a:t>Лебединий</a:t>
            </a:r>
            <a:r>
              <a:rPr lang="uk-UA" sz="2000" dirty="0" smtClean="0"/>
              <a:t> і </a:t>
            </a:r>
            <a:r>
              <a:rPr lang="uk-UA" sz="2000" b="1" dirty="0" err="1" smtClean="0"/>
              <a:t>Куциха</a:t>
            </a:r>
            <a:r>
              <a:rPr lang="uk-UA" sz="2000" dirty="0" smtClean="0"/>
              <a:t>, з якими загальна водна поверхня парку перевищила 10 га.</a:t>
            </a:r>
            <a:endParaRPr lang="uk-UA" sz="2000" dirty="0"/>
          </a:p>
        </p:txBody>
      </p:sp>
      <p:pic>
        <p:nvPicPr>
          <p:cNvPr id="1026" name="Picture 2" descr="http://www.autoexpert.in.ua/files/trevel/sokyryntsi/sokyryntzi_27_03_10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286250" cy="2857500"/>
          </a:xfrm>
          <a:prstGeom prst="rect">
            <a:avLst/>
          </a:prstGeom>
          <a:noFill/>
        </p:spPr>
      </p:pic>
      <p:pic>
        <p:nvPicPr>
          <p:cNvPr id="1028" name="Picture 4" descr="http://serg-klymenko.narod.ru/Other_World/Photo/Ukraine.Trostianets/IMG_0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646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 1834 році по берегах ставків на площі </a:t>
            </a:r>
            <a:r>
              <a:rPr lang="uk-UA" sz="2000" dirty="0" err="1" smtClean="0"/>
              <a:t>бл</a:t>
            </a:r>
            <a:r>
              <a:rPr lang="uk-UA" sz="2000" dirty="0" smtClean="0"/>
              <a:t>. 20 га зроблені перші посадки деревних рослин </a:t>
            </a:r>
            <a:r>
              <a:rPr lang="uk-UA" sz="2000" dirty="0" err="1" smtClean="0"/>
              <a:t>крупномірними</a:t>
            </a:r>
            <a:r>
              <a:rPr lang="uk-UA" sz="2000" dirty="0" smtClean="0"/>
              <a:t> саджанцями ялини </a:t>
            </a:r>
            <a:r>
              <a:rPr lang="uk-UA" sz="2000" dirty="0" smtClean="0"/>
              <a:t>європейської, тополі та </a:t>
            </a:r>
            <a:r>
              <a:rPr lang="uk-UA" sz="2000" dirty="0" smtClean="0"/>
              <a:t>інших місцевих видів. Згодом почали висаджувати також саджанці берези, </a:t>
            </a:r>
            <a:r>
              <a:rPr lang="uk-UA" sz="2000" dirty="0" smtClean="0"/>
              <a:t> липи, </a:t>
            </a:r>
            <a:r>
              <a:rPr lang="uk-UA" sz="2000" dirty="0" smtClean="0"/>
              <a:t> клена</a:t>
            </a:r>
            <a:r>
              <a:rPr lang="uk-UA" sz="2000" dirty="0" smtClean="0"/>
              <a:t>, </a:t>
            </a:r>
            <a:r>
              <a:rPr lang="uk-UA" sz="2000" dirty="0" smtClean="0"/>
              <a:t> дуба, які використовували в сусідніх лісонасадженнях. Ці рослини з часом практично повністю загинули, крім тих, які були висаджені безпосередньо біля води. Такі результати перших посадок спонукали Скоропадського до створення власного розсадника на території парку. У балці </a:t>
            </a:r>
            <a:r>
              <a:rPr lang="uk-UA" sz="2000" dirty="0" err="1" smtClean="0"/>
              <a:t>Богівщина</a:t>
            </a:r>
            <a:r>
              <a:rPr lang="uk-UA" sz="2000" dirty="0" smtClean="0"/>
              <a:t> в значній кількості почали вирощувати посадковий матеріал як місцевих видів, так і завезених з інших районів. За наявності достатньої кількості посадкового матеріалу посадки почали здійснювати великими суцільними ділянками, які межували із </a:t>
            </a:r>
            <a:r>
              <a:rPr lang="uk-UA" sz="2000" dirty="0" err="1" smtClean="0"/>
              <a:t>сінокосними</a:t>
            </a:r>
            <a:r>
              <a:rPr lang="uk-UA" sz="2000" dirty="0" smtClean="0"/>
              <a:t> галявинами</a:t>
            </a:r>
            <a:r>
              <a:rPr lang="uk-UA" sz="2000" dirty="0" smtClean="0"/>
              <a:t>. Це дало досить позитивні результати.</a:t>
            </a:r>
            <a:endParaRPr lang="uk-UA" sz="2000" dirty="0"/>
          </a:p>
        </p:txBody>
      </p:sp>
      <p:pic>
        <p:nvPicPr>
          <p:cNvPr id="25602" name="Picture 2" descr="http://upload.wikimedia.org/wikipedia/commons/thumb/1/15/%D0%94%D0%B5%D0%BD%D0%B4%D1%80%D0%BE%D0%BB%D0%BE%D0%B3%D1%96%D1%87%D0%BD%D0%B8%D0%B9_%D0%BF%D0%B0%D1%80%D0%BA_%D0%A2%D1%80%D0%BE%D1%81%D1%82%D1%8F%D0%BD%D0%B5%D1%86%D1%8C_18.jpg/300px-%D0%94%D0%B5%D0%BD%D0%B4%D1%80%D0%BE%D0%BB%D0%BE%D0%B3%D1%96%D1%87%D0%BD%D0%B8%D0%B9_%D0%BF%D0%B0%D1%80%D0%BA_%D0%A2%D1%80%D0%BE%D1%81%D1%82%D1%8F%D0%BD%D0%B5%D1%86%D1%8C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032448" cy="2456914"/>
          </a:xfrm>
          <a:prstGeom prst="rect">
            <a:avLst/>
          </a:prstGeom>
          <a:noFill/>
        </p:spPr>
      </p:pic>
      <p:pic>
        <p:nvPicPr>
          <p:cNvPr id="25604" name="Picture 4" descr="http://novyny.ostriv.in.ua/images/publications/4/6050/content/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64574"/>
            <a:ext cx="3749402" cy="2479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474345"/>
            <a:ext cx="50760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Наприкінці першої половини </a:t>
            </a:r>
            <a:r>
              <a:rPr lang="en-US" sz="2000" dirty="0" smtClean="0"/>
              <a:t>XIX </a:t>
            </a:r>
            <a:r>
              <a:rPr lang="uk-UA" sz="2000" dirty="0" smtClean="0"/>
              <a:t>століття в насадження почали вводити екзотичні види, саджанці яких доставляли </a:t>
            </a:r>
            <a:r>
              <a:rPr lang="uk-UA" sz="2000" dirty="0" smtClean="0"/>
              <a:t>із Риги</a:t>
            </a:r>
            <a:r>
              <a:rPr lang="uk-UA" sz="2000" dirty="0" smtClean="0"/>
              <a:t>, Петербурга, Парижа, Києва, </a:t>
            </a:r>
            <a:r>
              <a:rPr lang="uk-UA" sz="2000" dirty="0" err="1" smtClean="0"/>
              <a:t>Нікітського</a:t>
            </a:r>
            <a:r>
              <a:rPr lang="uk-UA" sz="2000" dirty="0" smtClean="0"/>
              <a:t> ботанічного саду, акліматизаційного саду </a:t>
            </a:r>
            <a:r>
              <a:rPr lang="uk-UA" sz="2000" dirty="0" err="1" smtClean="0"/>
              <a:t>Каразіна</a:t>
            </a:r>
            <a:r>
              <a:rPr lang="uk-UA" sz="2000" dirty="0" smtClean="0"/>
              <a:t> та інших місць. Не всі вони приживались у нових умовах, але це сприяло для удосконалення акліматизаційної роботи і застосуванню нових засобів, у тому числі шляхом щеплення екзотів на місцеві види — південних дубів на місцевому дубі, кедра сибірського на сосні звичайній тощо. Це дало позитивні результати: паркові насадження почали швидко збагачуватись новими оригінальними формами з незвичайними декоративними властивостями.</a:t>
            </a:r>
            <a:endParaRPr lang="uk-UA" sz="2000" dirty="0"/>
          </a:p>
        </p:txBody>
      </p:sp>
      <p:pic>
        <p:nvPicPr>
          <p:cNvPr id="24580" name="Picture 4" descr="http://upload.wikimedia.org/wikipedia/commons/5/5e/%D0%94%D0%B5%D0%BD%D0%B4%D1%80%D0%BE%D0%BB%D0%BE%D0%B3%D1%96%D1%87%D0%BD%D0%B8%D0%B9_%D0%BF%D0%B0%D1%80%D0%BA_%D0%A2%D1%80%D0%BE%D1%81%D1%82%D1%8F%D0%BD%D0%B5%D1%86%D1%8C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6004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Одночасно з розвитком паркових ландшафтів виникла необхідність створення захисних насаджень. Це здійснювалось шляхом заліснення </a:t>
            </a:r>
            <a:r>
              <a:rPr lang="uk-UA" sz="2000" dirty="0" smtClean="0"/>
              <a:t>степових ділянок </a:t>
            </a:r>
            <a:r>
              <a:rPr lang="uk-UA" sz="2000" dirty="0" smtClean="0"/>
              <a:t>розміром від 0,5 до 15 га за межами паркової території. Насадження розміщувались смугами чи компактними галявинами навкруги парку на відстані до 2 км від нього, створюючи захисну зону, розширену з боку переважного напрямку вітрів. Як правило, у більшості цих насаджень домінував якийсь один вид, наприклад сосна</a:t>
            </a:r>
            <a:r>
              <a:rPr lang="uk-UA" sz="2000" dirty="0" smtClean="0"/>
              <a:t>, </a:t>
            </a:r>
            <a:r>
              <a:rPr lang="uk-UA" sz="2000" dirty="0" smtClean="0"/>
              <a:t> береза, </a:t>
            </a:r>
            <a:r>
              <a:rPr lang="uk-UA" sz="2000" dirty="0" smtClean="0"/>
              <a:t> ялина, дуб</a:t>
            </a:r>
            <a:r>
              <a:rPr lang="uk-UA" sz="2000" dirty="0" smtClean="0"/>
              <a:t>, але були і змішані насадження, де до місцевих видів додавались екзоти, запас саджанців яких створювався у розсаднику. Так площу захисних насаджень було доведено до 155 га, з яких 100 га займали хвойні види.</a:t>
            </a:r>
            <a:endParaRPr lang="uk-UA" sz="2000" dirty="0"/>
          </a:p>
        </p:txBody>
      </p:sp>
      <p:pic>
        <p:nvPicPr>
          <p:cNvPr id="23554" name="Picture 2" descr="http://upload.wikimedia.org/wikipedia/commons/0/03/%D0%94%D0%B5%D0%BD%D0%B4%D1%80%D0%BE%D0%BB%D0%BE%D0%B3%D1%96%D1%87%D0%BD%D0%B8%D0%B9_%D0%BF%D0%B0%D1%80%D0%BA_%C2%AB%D0%A2%D1%80%D0%BE%D1%81%D1%82%D1%8F%D0%BD%D0%B5%D1%86%D1%8C%C2%B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3066"/>
            <a:ext cx="3779912" cy="2834934"/>
          </a:xfrm>
          <a:prstGeom prst="rect">
            <a:avLst/>
          </a:prstGeom>
          <a:noFill/>
        </p:spPr>
      </p:pic>
      <p:pic>
        <p:nvPicPr>
          <p:cNvPr id="23556" name="Picture 4" descr="http://zolotapidkova.net/uploads/posts/2013-10/1381924535_6271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3807041"/>
            <a:ext cx="4067944" cy="3050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87901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 </a:t>
            </a:r>
            <a:r>
              <a:rPr lang="ru-RU" sz="2000" dirty="0" smtClean="0"/>
              <a:t>1858</a:t>
            </a:r>
            <a:r>
              <a:rPr lang="ru-RU" sz="2000" dirty="0" smtClean="0"/>
              <a:t> року </a:t>
            </a:r>
            <a:r>
              <a:rPr lang="ru-RU" sz="2000" dirty="0" err="1" smtClean="0"/>
              <a:t>почався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</a:t>
            </a:r>
            <a:r>
              <a:rPr lang="ru-RU" sz="2000" dirty="0" smtClean="0"/>
              <a:t> у </a:t>
            </a:r>
            <a:r>
              <a:rPr lang="ru-RU" sz="2000" dirty="0" err="1" smtClean="0"/>
              <a:t>будівництві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Тростянецького</a:t>
            </a:r>
            <a:r>
              <a:rPr lang="ru-RU" sz="2000" dirty="0" smtClean="0"/>
              <a:t> парку — </a:t>
            </a:r>
            <a:r>
              <a:rPr lang="ru-RU" sz="2000" dirty="0" err="1" smtClean="0"/>
              <a:t>перетворення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місцевості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рельєфний</a:t>
            </a:r>
            <a:r>
              <a:rPr lang="ru-RU" sz="2000" dirty="0" smtClean="0"/>
              <a:t> ландшафт.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здійснювались</a:t>
            </a:r>
            <a:r>
              <a:rPr lang="ru-RU" sz="2000" dirty="0" smtClean="0"/>
              <a:t> на 5 га, а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розширено</a:t>
            </a:r>
            <a:r>
              <a:rPr lang="ru-RU" sz="2000" dirty="0" smtClean="0"/>
              <a:t> до 30 га по </a:t>
            </a:r>
            <a:r>
              <a:rPr lang="ru-RU" sz="2000" dirty="0" err="1" smtClean="0"/>
              <a:t>обох</a:t>
            </a:r>
            <a:r>
              <a:rPr lang="ru-RU" sz="2000" dirty="0" smtClean="0"/>
              <a:t> боках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Великого ставу. </a:t>
            </a:r>
            <a:r>
              <a:rPr lang="ru-RU" sz="2000" dirty="0" err="1" smtClean="0"/>
              <a:t>Керував</a:t>
            </a:r>
            <a:r>
              <a:rPr lang="ru-RU" sz="2000" dirty="0" smtClean="0"/>
              <a:t> роботами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садівник</a:t>
            </a:r>
            <a:r>
              <a:rPr lang="ru-RU" sz="2000" dirty="0" smtClean="0"/>
              <a:t> К. Д. </a:t>
            </a:r>
            <a:r>
              <a:rPr lang="ru-RU" sz="2000" dirty="0" err="1" smtClean="0"/>
              <a:t>Шлінглоф</a:t>
            </a:r>
            <a:r>
              <a:rPr lang="ru-RU" sz="2000" dirty="0" smtClean="0"/>
              <a:t>. З метою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рельєфу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відведених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ділянках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вирубували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насадження</a:t>
            </a:r>
            <a:r>
              <a:rPr lang="ru-RU" sz="2000" dirty="0" smtClean="0"/>
              <a:t>, а в </a:t>
            </a:r>
            <a:r>
              <a:rPr lang="ru-RU" sz="2000" dirty="0" err="1" smtClean="0"/>
              <a:t>місцях</a:t>
            </a:r>
            <a:r>
              <a:rPr lang="ru-RU" sz="2000" dirty="0" smtClean="0"/>
              <a:t>, де </a:t>
            </a:r>
            <a:r>
              <a:rPr lang="ru-RU" sz="2000" dirty="0" err="1" smtClean="0"/>
              <a:t>створювали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гірки</a:t>
            </a:r>
            <a:r>
              <a:rPr lang="ru-RU" sz="2000" dirty="0" smtClean="0"/>
              <a:t>, вони ставали каркасом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засипались</a:t>
            </a:r>
            <a:r>
              <a:rPr lang="ru-RU" sz="2000" dirty="0" smtClean="0"/>
              <a:t> землею. 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проводили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30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створено </a:t>
            </a:r>
            <a:r>
              <a:rPr lang="ru-RU" sz="2000" dirty="0" err="1" smtClean="0"/>
              <a:t>гористий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рельєф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висота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гірок</a:t>
            </a:r>
            <a:r>
              <a:rPr lang="ru-RU" sz="2000" dirty="0" smtClean="0"/>
              <a:t> </a:t>
            </a:r>
            <a:r>
              <a:rPr lang="ru-RU" sz="2000" dirty="0" err="1" smtClean="0"/>
              <a:t>сягала</a:t>
            </a:r>
            <a:r>
              <a:rPr lang="ru-RU" sz="2000" dirty="0" smtClean="0"/>
              <a:t> 35 </a:t>
            </a:r>
            <a:r>
              <a:rPr lang="ru-RU" sz="2000" dirty="0" err="1" smtClean="0"/>
              <a:t>метрів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Гірки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обсаджували</a:t>
            </a:r>
            <a:r>
              <a:rPr lang="ru-RU" sz="2000" dirty="0" smtClean="0"/>
              <a:t> деревами,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соснами та </a:t>
            </a:r>
            <a:r>
              <a:rPr lang="ru-RU" sz="2000" dirty="0" err="1" smtClean="0"/>
              <a:t>кущовими</a:t>
            </a:r>
            <a:r>
              <a:rPr lang="ru-RU" sz="2000" dirty="0" smtClean="0"/>
              <a:t> видами.</a:t>
            </a:r>
            <a:endParaRPr lang="uk-UA" sz="2000" dirty="0"/>
          </a:p>
        </p:txBody>
      </p:sp>
      <p:pic>
        <p:nvPicPr>
          <p:cNvPr id="22530" name="Picture 2" descr="http://serg-klymenko.narod.ru/Other_World/Photo/Ukraine.Trostianets/STx_0591-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14565" cy="240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233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 One</dc:creator>
  <cp:lastModifiedBy>Aspire One</cp:lastModifiedBy>
  <cp:revision>1</cp:revision>
  <dcterms:created xsi:type="dcterms:W3CDTF">2014-12-16T14:08:12Z</dcterms:created>
  <dcterms:modified xsi:type="dcterms:W3CDTF">2014-12-16T15:30:11Z</dcterms:modified>
</cp:coreProperties>
</file>