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85" r:id="rId2"/>
    <p:sldId id="257" r:id="rId3"/>
    <p:sldId id="258" r:id="rId4"/>
    <p:sldId id="259" r:id="rId5"/>
    <p:sldId id="260" r:id="rId6"/>
    <p:sldId id="262" r:id="rId7"/>
    <p:sldId id="261" r:id="rId8"/>
    <p:sldId id="264" r:id="rId9"/>
    <p:sldId id="265" r:id="rId10"/>
    <p:sldId id="266" r:id="rId11"/>
    <p:sldId id="267" r:id="rId12"/>
    <p:sldId id="268" r:id="rId13"/>
    <p:sldId id="269" r:id="rId14"/>
    <p:sldId id="270" r:id="rId15"/>
    <p:sldId id="271" r:id="rId16"/>
    <p:sldId id="286" r:id="rId17"/>
    <p:sldId id="272" r:id="rId18"/>
    <p:sldId id="273" r:id="rId19"/>
    <p:sldId id="274" r:id="rId20"/>
    <p:sldId id="287" r:id="rId21"/>
    <p:sldId id="288" r:id="rId22"/>
    <p:sldId id="275" r:id="rId23"/>
    <p:sldId id="276" r:id="rId24"/>
    <p:sldId id="290" r:id="rId25"/>
    <p:sldId id="278" r:id="rId26"/>
    <p:sldId id="279" r:id="rId27"/>
    <p:sldId id="280" r:id="rId28"/>
    <p:sldId id="281" r:id="rId29"/>
    <p:sldId id="282" r:id="rId30"/>
    <p:sldId id="283" r:id="rId31"/>
    <p:sldId id="284" r:id="rId32"/>
    <p:sldId id="2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7" d="100"/>
          <a:sy n="77" d="100"/>
        </p:scale>
        <p:origin x="-9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C3877E-C2C3-4940-8403-C4BF438C0C15}" type="datetimeFigureOut">
              <a:rPr lang="uk-UA" smtClean="0"/>
              <a:t>10.11.2013</a:t>
            </a:fld>
            <a:endParaRPr lang="uk-UA"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1818D-1394-4399-918B-62F585656914}" type="slidenum">
              <a:rPr lang="uk-UA" smtClean="0"/>
              <a:t>‹#›</a:t>
            </a:fld>
            <a:endParaRPr lang="uk-UA" dirty="0"/>
          </a:p>
        </p:txBody>
      </p:sp>
    </p:spTree>
    <p:extLst>
      <p:ext uri="{BB962C8B-B14F-4D97-AF65-F5344CB8AC3E}">
        <p14:creationId xmlns:p14="http://schemas.microsoft.com/office/powerpoint/2010/main" val="303747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10.11.2013</a:t>
            </a:fld>
            <a:endParaRPr lang="ru-RU" dirty="0"/>
          </a:p>
        </p:txBody>
      </p:sp>
      <p:sp>
        <p:nvSpPr>
          <p:cNvPr id="5" name="Footer Placeholder 4"/>
          <p:cNvSpPr>
            <a:spLocks noGrp="1"/>
          </p:cNvSpPr>
          <p:nvPr>
            <p:ph type="ftr" sz="quarter" idx="11"/>
          </p:nvPr>
        </p:nvSpPr>
        <p:spPr bwMode="white"/>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10.11.2013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10.11.2013</a:t>
            </a:fld>
            <a:endParaRPr lang="ru-R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2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2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g"/><Relationship Id="rId1" Type="http://schemas.openxmlformats.org/officeDocument/2006/relationships/slideLayout" Target="../slideLayouts/slideLayout7.xml"/><Relationship Id="rId4" Type="http://schemas.openxmlformats.org/officeDocument/2006/relationships/image" Target="../media/image66.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620688"/>
            <a:ext cx="6400800" cy="1295400"/>
          </a:xfrm>
        </p:spPr>
        <p:txBody>
          <a:bodyPr/>
          <a:lstStyle/>
          <a:p>
            <a:r>
              <a:rPr lang="en-US" dirty="0" smtClean="0">
                <a:latin typeface="Imprint MT Shadow" panose="04020605060303030202" pitchFamily="82" charset="0"/>
              </a:rPr>
              <a:t>Presentation</a:t>
            </a:r>
            <a:endParaRPr lang="uk-UA" dirty="0"/>
          </a:p>
        </p:txBody>
      </p:sp>
      <p:sp>
        <p:nvSpPr>
          <p:cNvPr id="3" name="Подзаголовок 2"/>
          <p:cNvSpPr>
            <a:spLocks noGrp="1"/>
          </p:cNvSpPr>
          <p:nvPr>
            <p:ph type="subTitle" idx="1"/>
          </p:nvPr>
        </p:nvSpPr>
        <p:spPr>
          <a:xfrm>
            <a:off x="611560" y="1916832"/>
            <a:ext cx="7776864" cy="4176464"/>
          </a:xfrm>
        </p:spPr>
        <p:txBody>
          <a:bodyPr>
            <a:normAutofit fontScale="62500" lnSpcReduction="20000"/>
          </a:bodyPr>
          <a:lstStyle/>
          <a:p>
            <a:r>
              <a:rPr lang="en-US" sz="5100" i="0" dirty="0" smtClean="0"/>
              <a:t>Country Study</a:t>
            </a:r>
          </a:p>
          <a:p>
            <a:r>
              <a:rPr lang="en-US" sz="4500" b="1" i="0" dirty="0">
                <a:solidFill>
                  <a:schemeClr val="tx1"/>
                </a:solidFill>
              </a:rPr>
              <a:t>Film production companies of the United </a:t>
            </a:r>
            <a:r>
              <a:rPr lang="en-US" sz="4500" b="1" i="0" dirty="0" smtClean="0">
                <a:solidFill>
                  <a:schemeClr val="tx1"/>
                </a:solidFill>
              </a:rPr>
              <a:t>States</a:t>
            </a:r>
          </a:p>
          <a:p>
            <a:r>
              <a:rPr lang="en-US" sz="4000" i="0" dirty="0" err="1" smtClean="0">
                <a:solidFill>
                  <a:schemeClr val="tx1">
                    <a:lumMod val="75000"/>
                    <a:lumOff val="25000"/>
                  </a:schemeClr>
                </a:solidFill>
              </a:rPr>
              <a:t>Compailed</a:t>
            </a:r>
            <a:r>
              <a:rPr lang="en-US" sz="4000" i="0" dirty="0" smtClean="0">
                <a:solidFill>
                  <a:schemeClr val="tx1">
                    <a:lumMod val="75000"/>
                    <a:lumOff val="25000"/>
                  </a:schemeClr>
                </a:solidFill>
              </a:rPr>
              <a:t> by </a:t>
            </a:r>
            <a:r>
              <a:rPr lang="en-US" sz="4000" i="0" dirty="0" err="1" smtClean="0">
                <a:solidFill>
                  <a:schemeClr val="tx1">
                    <a:lumMod val="75000"/>
                    <a:lumOff val="25000"/>
                  </a:schemeClr>
                </a:solidFill>
              </a:rPr>
              <a:t>Iryna</a:t>
            </a:r>
            <a:r>
              <a:rPr lang="en-US" sz="4000" i="0" dirty="0" smtClean="0">
                <a:solidFill>
                  <a:schemeClr val="tx1">
                    <a:lumMod val="75000"/>
                    <a:lumOff val="25000"/>
                  </a:schemeClr>
                </a:solidFill>
              </a:rPr>
              <a:t> </a:t>
            </a:r>
            <a:r>
              <a:rPr lang="en-US" sz="4000" i="0" dirty="0" err="1" smtClean="0">
                <a:solidFill>
                  <a:schemeClr val="tx1">
                    <a:lumMod val="75000"/>
                    <a:lumOff val="25000"/>
                  </a:schemeClr>
                </a:solidFill>
              </a:rPr>
              <a:t>Napadiy</a:t>
            </a:r>
            <a:r>
              <a:rPr lang="en-US" sz="4000" i="0" dirty="0" smtClean="0">
                <a:solidFill>
                  <a:schemeClr val="tx1">
                    <a:lumMod val="75000"/>
                    <a:lumOff val="25000"/>
                  </a:schemeClr>
                </a:solidFill>
              </a:rPr>
              <a:t> and Marta </a:t>
            </a:r>
            <a:r>
              <a:rPr lang="en-US" sz="4000" i="0" dirty="0" err="1" smtClean="0">
                <a:solidFill>
                  <a:schemeClr val="tx1">
                    <a:lumMod val="75000"/>
                    <a:lumOff val="25000"/>
                  </a:schemeClr>
                </a:solidFill>
              </a:rPr>
              <a:t>Dombrovska</a:t>
            </a:r>
            <a:endParaRPr lang="en-US" sz="4000" i="0" dirty="0" smtClean="0">
              <a:solidFill>
                <a:schemeClr val="tx1">
                  <a:lumMod val="75000"/>
                  <a:lumOff val="25000"/>
                </a:schemeClr>
              </a:solidFill>
            </a:endParaRPr>
          </a:p>
          <a:p>
            <a:r>
              <a:rPr lang="en-US" sz="4000" i="0" dirty="0" smtClean="0">
                <a:solidFill>
                  <a:schemeClr val="tx1">
                    <a:lumMod val="75000"/>
                    <a:lumOff val="25000"/>
                  </a:schemeClr>
                </a:solidFill>
              </a:rPr>
              <a:t>Form VII (11)-A</a:t>
            </a:r>
          </a:p>
          <a:p>
            <a:r>
              <a:rPr lang="en-US" sz="4000" i="0" dirty="0" smtClean="0">
                <a:solidFill>
                  <a:schemeClr val="tx1">
                    <a:lumMod val="75000"/>
                    <a:lumOff val="25000"/>
                  </a:schemeClr>
                </a:solidFill>
              </a:rPr>
              <a:t>LUGH</a:t>
            </a:r>
          </a:p>
          <a:p>
            <a:r>
              <a:rPr lang="en-US" sz="4000" i="0" dirty="0" smtClean="0">
                <a:solidFill>
                  <a:schemeClr val="tx1">
                    <a:lumMod val="75000"/>
                    <a:lumOff val="25000"/>
                  </a:schemeClr>
                </a:solidFill>
              </a:rPr>
              <a:t>Teacher N. </a:t>
            </a:r>
            <a:r>
              <a:rPr lang="en-US" sz="4000" i="0" dirty="0" err="1" smtClean="0">
                <a:solidFill>
                  <a:schemeClr val="tx1">
                    <a:lumMod val="75000"/>
                    <a:lumOff val="25000"/>
                  </a:schemeClr>
                </a:solidFill>
              </a:rPr>
              <a:t>Stakhnyak</a:t>
            </a:r>
            <a:endParaRPr lang="uk-UA" sz="4000" i="0" dirty="0">
              <a:solidFill>
                <a:schemeClr val="tx1">
                  <a:lumMod val="75000"/>
                  <a:lumOff val="25000"/>
                </a:schemeClr>
              </a:solidFill>
            </a:endParaRPr>
          </a:p>
        </p:txBody>
      </p:sp>
    </p:spTree>
    <p:extLst>
      <p:ext uri="{BB962C8B-B14F-4D97-AF65-F5344CB8AC3E}">
        <p14:creationId xmlns:p14="http://schemas.microsoft.com/office/powerpoint/2010/main" val="3456596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124744"/>
            <a:ext cx="6048672" cy="1384995"/>
          </a:xfrm>
          <a:prstGeom prst="rect">
            <a:avLst/>
          </a:prstGeom>
          <a:noFill/>
        </p:spPr>
        <p:txBody>
          <a:bodyPr wrap="square" rtlCol="0">
            <a:spAutoFit/>
          </a:bodyPr>
          <a:lstStyle/>
          <a:p>
            <a:pPr algn="ctr"/>
            <a:r>
              <a:rPr lang="en-US" sz="2800" dirty="0" smtClean="0"/>
              <a:t>The most famous movie of this studio is “TOM AND JERRY”</a:t>
            </a:r>
          </a:p>
          <a:p>
            <a:pPr algn="ctr"/>
            <a:r>
              <a:rPr lang="en-US" sz="2800" dirty="0" smtClean="0"/>
              <a:t>1940-1957</a:t>
            </a:r>
            <a:endParaRPr lang="uk-UA"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0816" y="2509739"/>
            <a:ext cx="4395440" cy="3171710"/>
          </a:xfrm>
          <a:prstGeom prst="rect">
            <a:avLst/>
          </a:prstGeom>
        </p:spPr>
      </p:pic>
    </p:spTree>
    <p:extLst>
      <p:ext uri="{BB962C8B-B14F-4D97-AF65-F5344CB8AC3E}">
        <p14:creationId xmlns:p14="http://schemas.microsoft.com/office/powerpoint/2010/main" val="94512646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7" y="2465588"/>
            <a:ext cx="3739901" cy="280492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465588"/>
            <a:ext cx="3356316" cy="2866854"/>
          </a:xfrm>
          <a:prstGeom prst="rect">
            <a:avLst/>
          </a:prstGeom>
        </p:spPr>
      </p:pic>
      <p:sp>
        <p:nvSpPr>
          <p:cNvPr id="6" name="TextBox 5"/>
          <p:cNvSpPr txBox="1"/>
          <p:nvPr/>
        </p:nvSpPr>
        <p:spPr>
          <a:xfrm>
            <a:off x="2123727" y="1164252"/>
            <a:ext cx="5040560" cy="1138773"/>
          </a:xfrm>
          <a:prstGeom prst="rect">
            <a:avLst/>
          </a:prstGeom>
          <a:noFill/>
        </p:spPr>
        <p:txBody>
          <a:bodyPr wrap="square" rtlCol="0">
            <a:spAutoFit/>
          </a:bodyPr>
          <a:lstStyle/>
          <a:p>
            <a:pPr algn="ctr"/>
            <a:r>
              <a:rPr lang="en-US" sz="2800" dirty="0" smtClean="0">
                <a:latin typeface="Imprint MT Shadow" panose="04020605060303030202" pitchFamily="82" charset="0"/>
              </a:rPr>
              <a:t>Cartoon hero</a:t>
            </a:r>
          </a:p>
          <a:p>
            <a:pPr algn="ctr"/>
            <a:r>
              <a:rPr lang="en-US" sz="4000" dirty="0" smtClean="0">
                <a:latin typeface="Imprint MT Shadow" panose="04020605060303030202" pitchFamily="82" charset="0"/>
              </a:rPr>
              <a:t>“Mammy </a:t>
            </a:r>
            <a:r>
              <a:rPr lang="en-US" sz="4000" dirty="0">
                <a:latin typeface="Imprint MT Shadow" panose="04020605060303030202" pitchFamily="82" charset="0"/>
              </a:rPr>
              <a:t>Two </a:t>
            </a:r>
            <a:r>
              <a:rPr lang="en-US" sz="4000" dirty="0" smtClean="0">
                <a:latin typeface="Imprint MT Shadow" panose="04020605060303030202" pitchFamily="82" charset="0"/>
              </a:rPr>
              <a:t>Shoes’’</a:t>
            </a:r>
            <a:endParaRPr lang="uk-UA" sz="4000" dirty="0"/>
          </a:p>
        </p:txBody>
      </p:sp>
    </p:spTree>
    <p:extLst>
      <p:ext uri="{BB962C8B-B14F-4D97-AF65-F5344CB8AC3E}">
        <p14:creationId xmlns:p14="http://schemas.microsoft.com/office/powerpoint/2010/main" val="21089965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Imprint MT Shadow" panose="04020605060303030202" pitchFamily="82" charset="0"/>
              </a:rPr>
              <a:t>Paramount Pictures</a:t>
            </a:r>
            <a:endParaRPr lang="uk-UA"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442895"/>
            <a:ext cx="6912768" cy="2880320"/>
          </a:xfrm>
          <a:prstGeom prst="rect">
            <a:avLst/>
          </a:prstGeom>
        </p:spPr>
      </p:pic>
    </p:spTree>
    <p:extLst>
      <p:ext uri="{BB962C8B-B14F-4D97-AF65-F5344CB8AC3E}">
        <p14:creationId xmlns:p14="http://schemas.microsoft.com/office/powerpoint/2010/main" val="224444685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1079290"/>
            <a:ext cx="2644176" cy="792088"/>
          </a:xfrm>
          <a:prstGeom prst="rect">
            <a:avLst/>
          </a:prstGeom>
        </p:spPr>
      </p:pic>
      <p:sp>
        <p:nvSpPr>
          <p:cNvPr id="4" name="TextBox 3"/>
          <p:cNvSpPr txBox="1"/>
          <p:nvPr/>
        </p:nvSpPr>
        <p:spPr>
          <a:xfrm>
            <a:off x="971600" y="1927018"/>
            <a:ext cx="7272808" cy="3416320"/>
          </a:xfrm>
          <a:prstGeom prst="rect">
            <a:avLst/>
          </a:prstGeom>
          <a:noFill/>
        </p:spPr>
        <p:txBody>
          <a:bodyPr wrap="square" rtlCol="0">
            <a:spAutoFit/>
          </a:bodyPr>
          <a:lstStyle/>
          <a:p>
            <a:r>
              <a:rPr lang="en-US" dirty="0"/>
              <a:t>Paramount is the fifth oldest surviving film </a:t>
            </a:r>
            <a:endParaRPr lang="en-US" dirty="0" smtClean="0"/>
          </a:p>
          <a:p>
            <a:r>
              <a:rPr lang="en-US" dirty="0" smtClean="0"/>
              <a:t>studio </a:t>
            </a:r>
            <a:r>
              <a:rPr lang="en-US" dirty="0"/>
              <a:t>in the </a:t>
            </a:r>
            <a:r>
              <a:rPr lang="en-US" dirty="0" smtClean="0"/>
              <a:t>world. It </a:t>
            </a:r>
            <a:r>
              <a:rPr lang="en-US" dirty="0"/>
              <a:t>is </a:t>
            </a:r>
            <a:r>
              <a:rPr lang="en-US" dirty="0" smtClean="0"/>
              <a:t>one </a:t>
            </a:r>
            <a:r>
              <a:rPr lang="en-US" dirty="0"/>
              <a:t>of the largest </a:t>
            </a:r>
            <a:endParaRPr lang="en-US" dirty="0" smtClean="0"/>
          </a:p>
          <a:p>
            <a:r>
              <a:rPr lang="en-US" dirty="0" smtClean="0"/>
              <a:t>(</a:t>
            </a:r>
            <a:r>
              <a:rPr lang="en-US" dirty="0"/>
              <a:t>top-grossing) film </a:t>
            </a:r>
            <a:r>
              <a:rPr lang="en-US" dirty="0" smtClean="0"/>
              <a:t>studios and one of the </a:t>
            </a:r>
          </a:p>
          <a:p>
            <a:r>
              <a:rPr lang="en-US" dirty="0" smtClean="0"/>
              <a:t>most</a:t>
            </a:r>
            <a:r>
              <a:rPr lang="en-US" dirty="0"/>
              <a:t> </a:t>
            </a:r>
            <a:r>
              <a:rPr lang="en-US" dirty="0" smtClean="0"/>
              <a:t>major film studios</a:t>
            </a:r>
            <a:r>
              <a:rPr lang="en-US" dirty="0"/>
              <a:t> </a:t>
            </a:r>
            <a:r>
              <a:rPr lang="en-US" dirty="0" smtClean="0"/>
              <a:t>in</a:t>
            </a:r>
            <a:r>
              <a:rPr lang="en-US" dirty="0"/>
              <a:t> </a:t>
            </a:r>
            <a:r>
              <a:rPr lang="en-US" dirty="0" smtClean="0"/>
              <a:t>Hollywood</a:t>
            </a:r>
            <a:r>
              <a:rPr lang="en-US" dirty="0"/>
              <a:t> </a:t>
            </a:r>
            <a:r>
              <a:rPr lang="en-US" dirty="0" smtClean="0"/>
              <a:t>district</a:t>
            </a:r>
          </a:p>
          <a:p>
            <a:r>
              <a:rPr lang="en-US" dirty="0" smtClean="0"/>
              <a:t> </a:t>
            </a:r>
            <a:r>
              <a:rPr lang="en-US" dirty="0"/>
              <a:t>of </a:t>
            </a:r>
            <a:r>
              <a:rPr lang="en-US" dirty="0" smtClean="0"/>
              <a:t>LA. The </a:t>
            </a:r>
            <a:r>
              <a:rPr lang="en-US" dirty="0"/>
              <a:t>Studios at Paramount has almost </a:t>
            </a:r>
            <a:endParaRPr lang="en-US" dirty="0" smtClean="0"/>
          </a:p>
          <a:p>
            <a:r>
              <a:rPr lang="en-US" dirty="0" smtClean="0"/>
              <a:t>a </a:t>
            </a:r>
            <a:r>
              <a:rPr lang="en-US" dirty="0"/>
              <a:t>century of experience providing the </a:t>
            </a:r>
            <a:r>
              <a:rPr lang="en-US" dirty="0" smtClean="0"/>
              <a:t>best </a:t>
            </a:r>
          </a:p>
          <a:p>
            <a:r>
              <a:rPr lang="en-US" dirty="0" smtClean="0"/>
              <a:t>production </a:t>
            </a:r>
            <a:r>
              <a:rPr lang="en-US" dirty="0"/>
              <a:t>services from </a:t>
            </a:r>
            <a:r>
              <a:rPr lang="en-US" dirty="0" smtClean="0"/>
              <a:t>development </a:t>
            </a:r>
            <a:r>
              <a:rPr lang="en-US" dirty="0"/>
              <a:t>through post production</a:t>
            </a:r>
            <a:r>
              <a:rPr lang="en-US" dirty="0" smtClean="0"/>
              <a:t>. The Studio </a:t>
            </a:r>
            <a:r>
              <a:rPr lang="en-US" dirty="0"/>
              <a:t>won the very first Academy Award for Best Picture in </a:t>
            </a:r>
            <a:r>
              <a:rPr lang="en-US" dirty="0" smtClean="0"/>
              <a:t>1927. Along </a:t>
            </a:r>
            <a:r>
              <a:rPr lang="en-US" dirty="0"/>
              <a:t>the way, </a:t>
            </a:r>
            <a:r>
              <a:rPr lang="en-US" dirty="0" smtClean="0"/>
              <a:t>they’ve </a:t>
            </a:r>
            <a:r>
              <a:rPr lang="en-US" dirty="0"/>
              <a:t>only become better at everything </a:t>
            </a:r>
            <a:r>
              <a:rPr lang="en-US" dirty="0" smtClean="0"/>
              <a:t>they </a:t>
            </a:r>
            <a:r>
              <a:rPr lang="en-US" dirty="0"/>
              <a:t>do. Today, </a:t>
            </a:r>
            <a:r>
              <a:rPr lang="en-US" dirty="0" smtClean="0"/>
              <a:t>they’ve </a:t>
            </a:r>
            <a:r>
              <a:rPr lang="en-US" dirty="0"/>
              <a:t>emerged as an international leader in the production of film and TV entertainment. </a:t>
            </a:r>
            <a:r>
              <a:rPr lang="en-US" dirty="0" smtClean="0"/>
              <a:t>They </a:t>
            </a:r>
            <a:r>
              <a:rPr lang="en-US" dirty="0"/>
              <a:t>engineer partnerships with projects large and small in a ceaseless effort to create celebrated movies, television shows, and commercials.</a:t>
            </a:r>
            <a:endParaRPr lang="uk-UA" dirty="0"/>
          </a:p>
        </p:txBody>
      </p:sp>
      <p:pic>
        <p:nvPicPr>
          <p:cNvPr id="1026" name="Picture 2" descr="https://encrypted-tbn1.gstatic.com/images?q=tbn:ANd9GcR3IlpA1E5yk3ZClwVV25NeB0LWMZN8gfiRma7yfkpb4woHc7aD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981874"/>
            <a:ext cx="2952328" cy="165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2001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591342"/>
            <a:ext cx="7213054" cy="3215180"/>
          </a:xfrm>
          <a:prstGeom prst="rect">
            <a:avLst/>
          </a:prstGeom>
        </p:spPr>
      </p:pic>
      <p:sp>
        <p:nvSpPr>
          <p:cNvPr id="3" name="TextBox 2"/>
          <p:cNvSpPr txBox="1"/>
          <p:nvPr/>
        </p:nvSpPr>
        <p:spPr>
          <a:xfrm>
            <a:off x="1409775" y="1268760"/>
            <a:ext cx="6336704" cy="1384995"/>
          </a:xfrm>
          <a:prstGeom prst="rect">
            <a:avLst/>
          </a:prstGeom>
          <a:noFill/>
        </p:spPr>
        <p:txBody>
          <a:bodyPr wrap="square" rtlCol="0">
            <a:spAutoFit/>
          </a:bodyPr>
          <a:lstStyle/>
          <a:p>
            <a:pPr algn="ctr"/>
            <a:r>
              <a:rPr lang="en-US" sz="2800" dirty="0"/>
              <a:t>The year </a:t>
            </a:r>
            <a:r>
              <a:rPr lang="en-US" sz="2800" b="1" dirty="0"/>
              <a:t>2012</a:t>
            </a:r>
            <a:r>
              <a:rPr lang="en-US" sz="2800" dirty="0"/>
              <a:t> marks an exceptional milestone for Paramount Pictures - </a:t>
            </a:r>
            <a:r>
              <a:rPr lang="en-US" sz="2800" b="1" dirty="0" smtClean="0"/>
              <a:t>100th </a:t>
            </a:r>
            <a:r>
              <a:rPr lang="en-US" sz="2800" dirty="0"/>
              <a:t>year in show business.</a:t>
            </a:r>
            <a:endParaRPr lang="uk-UA" sz="2800" dirty="0"/>
          </a:p>
        </p:txBody>
      </p:sp>
    </p:spTree>
    <p:extLst>
      <p:ext uri="{BB962C8B-B14F-4D97-AF65-F5344CB8AC3E}">
        <p14:creationId xmlns:p14="http://schemas.microsoft.com/office/powerpoint/2010/main" val="304952770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794" y="1124744"/>
            <a:ext cx="6233758" cy="954107"/>
          </a:xfrm>
          <a:prstGeom prst="rect">
            <a:avLst/>
          </a:prstGeom>
          <a:noFill/>
        </p:spPr>
        <p:txBody>
          <a:bodyPr wrap="none" rtlCol="0">
            <a:spAutoFit/>
          </a:bodyPr>
          <a:lstStyle/>
          <a:p>
            <a:pPr algn="ctr"/>
            <a:r>
              <a:rPr lang="en-US" sz="2400" dirty="0" smtClean="0"/>
              <a:t>The most famous movie of Paramount </a:t>
            </a:r>
            <a:r>
              <a:rPr lang="en-US" sz="2400" dirty="0"/>
              <a:t>Pictures is </a:t>
            </a:r>
            <a:endParaRPr lang="en-US" sz="2400" dirty="0" smtClean="0"/>
          </a:p>
          <a:p>
            <a:pPr algn="ctr"/>
            <a:r>
              <a:rPr lang="en-US" sz="3200" dirty="0" smtClean="0">
                <a:latin typeface="Imprint MT Shadow" panose="04020605060303030202" pitchFamily="82" charset="0"/>
              </a:rPr>
              <a:t>“TITANIC”</a:t>
            </a:r>
            <a:endParaRPr lang="uk-UA" sz="32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176" y="2078851"/>
            <a:ext cx="6426993" cy="3615183"/>
          </a:xfrm>
          <a:prstGeom prst="rect">
            <a:avLst/>
          </a:prstGeom>
        </p:spPr>
      </p:pic>
    </p:spTree>
    <p:extLst>
      <p:ext uri="{BB962C8B-B14F-4D97-AF65-F5344CB8AC3E}">
        <p14:creationId xmlns:p14="http://schemas.microsoft.com/office/powerpoint/2010/main" val="284273684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guim.co.uk/sys-images/Arts/Arts_/Pictures/2007/12/10/Titanic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29000"/>
            <a:ext cx="3517404" cy="2110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images6.fanpop.com/image/photos/33900000/Leo-Kate-titanic-33906161-960-8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221088"/>
            <a:ext cx="2664296" cy="23701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ecretsofagoodgirl.com/wp-content/uploads/2012/08/Kate-Winslet-and-Leonardo-DiCaprio-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997616"/>
            <a:ext cx="2088232" cy="30264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6727" y="1196752"/>
            <a:ext cx="4514362" cy="2062103"/>
          </a:xfrm>
          <a:prstGeom prst="rect">
            <a:avLst/>
          </a:prstGeom>
          <a:noFill/>
        </p:spPr>
        <p:txBody>
          <a:bodyPr wrap="square" rtlCol="0">
            <a:spAutoFit/>
          </a:bodyPr>
          <a:lstStyle/>
          <a:p>
            <a:pPr algn="ctr"/>
            <a:r>
              <a:rPr lang="en-US" sz="3200" dirty="0">
                <a:cs typeface="Adobe Arabic" pitchFamily="18" charset="-78"/>
              </a:rPr>
              <a:t>In film stared some of the best Hollywood actors</a:t>
            </a:r>
            <a:br>
              <a:rPr lang="en-US" sz="3200" dirty="0">
                <a:cs typeface="Adobe Arabic" pitchFamily="18" charset="-78"/>
              </a:rPr>
            </a:br>
            <a:r>
              <a:rPr lang="it-IT" sz="3200" dirty="0">
                <a:cs typeface="Adobe Arabic" pitchFamily="18" charset="-78"/>
              </a:rPr>
              <a:t> </a:t>
            </a:r>
            <a:r>
              <a:rPr lang="it-IT" sz="3200" dirty="0">
                <a:latin typeface="Imprint MT Shadow" panose="04020605060303030202" pitchFamily="82" charset="0"/>
                <a:cs typeface="Adobe Arabic" pitchFamily="18" charset="-78"/>
              </a:rPr>
              <a:t>Leonardo DiCaprio </a:t>
            </a:r>
            <a:r>
              <a:rPr lang="it-IT" sz="3200" dirty="0">
                <a:cs typeface="Adobe Arabic" pitchFamily="18" charset="-78"/>
              </a:rPr>
              <a:t/>
            </a:r>
            <a:br>
              <a:rPr lang="it-IT" sz="3200" dirty="0">
                <a:cs typeface="Adobe Arabic" pitchFamily="18" charset="-78"/>
              </a:rPr>
            </a:br>
            <a:r>
              <a:rPr lang="it-IT" sz="2400" dirty="0">
                <a:cs typeface="Adobe Arabic" pitchFamily="18" charset="-78"/>
              </a:rPr>
              <a:t>and</a:t>
            </a:r>
            <a:r>
              <a:rPr lang="it-IT" sz="3200" dirty="0">
                <a:cs typeface="Adobe Arabic" pitchFamily="18" charset="-78"/>
              </a:rPr>
              <a:t> </a:t>
            </a:r>
            <a:r>
              <a:rPr lang="it-IT" sz="3200" dirty="0">
                <a:latin typeface="Imprint MT Shadow" panose="04020605060303030202" pitchFamily="82" charset="0"/>
                <a:cs typeface="Adobe Arabic" pitchFamily="18" charset="-78"/>
              </a:rPr>
              <a:t>Kate Winslet</a:t>
            </a:r>
            <a:endParaRPr lang="uk-UA" sz="3200" dirty="0"/>
          </a:p>
        </p:txBody>
      </p:sp>
    </p:spTree>
    <p:extLst>
      <p:ext uri="{BB962C8B-B14F-4D97-AF65-F5344CB8AC3E}">
        <p14:creationId xmlns:p14="http://schemas.microsoft.com/office/powerpoint/2010/main" val="39289409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6264696" cy="936104"/>
          </a:xfrm>
        </p:spPr>
        <p:txBody>
          <a:bodyPr>
            <a:normAutofit fontScale="90000"/>
          </a:bodyPr>
          <a:lstStyle/>
          <a:p>
            <a:r>
              <a:rPr lang="en-US" dirty="0">
                <a:latin typeface="Imprint MT Shadow" panose="04020605060303030202" pitchFamily="82" charset="0"/>
              </a:rPr>
              <a:t>warner brothers PICTURES </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276872"/>
            <a:ext cx="6035471" cy="3384376"/>
          </a:xfrm>
          <a:prstGeom prst="rect">
            <a:avLst/>
          </a:prstGeom>
        </p:spPr>
      </p:pic>
    </p:spTree>
    <p:extLst>
      <p:ext uri="{BB962C8B-B14F-4D97-AF65-F5344CB8AC3E}">
        <p14:creationId xmlns:p14="http://schemas.microsoft.com/office/powerpoint/2010/main" val="196276874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908720"/>
            <a:ext cx="1905000" cy="1990725"/>
          </a:xfrm>
          <a:prstGeom prst="rect">
            <a:avLst/>
          </a:prstGeom>
        </p:spPr>
      </p:pic>
      <p:sp>
        <p:nvSpPr>
          <p:cNvPr id="3" name="TextBox 2"/>
          <p:cNvSpPr txBox="1"/>
          <p:nvPr/>
        </p:nvSpPr>
        <p:spPr>
          <a:xfrm>
            <a:off x="1115616" y="2899445"/>
            <a:ext cx="1832992" cy="707886"/>
          </a:xfrm>
          <a:prstGeom prst="rect">
            <a:avLst/>
          </a:prstGeom>
          <a:noFill/>
        </p:spPr>
        <p:txBody>
          <a:bodyPr wrap="square" rtlCol="0">
            <a:spAutoFit/>
          </a:bodyPr>
          <a:lstStyle/>
          <a:p>
            <a:pPr algn="ctr"/>
            <a:r>
              <a:rPr lang="en-US" sz="2000" b="1" dirty="0"/>
              <a:t>Founded: </a:t>
            </a:r>
            <a:r>
              <a:rPr lang="en-US" sz="2000" dirty="0"/>
              <a:t>April 4, 1923</a:t>
            </a:r>
            <a:endParaRPr lang="uk-UA" sz="2000" dirty="0"/>
          </a:p>
        </p:txBody>
      </p:sp>
      <p:sp>
        <p:nvSpPr>
          <p:cNvPr id="4" name="TextBox 3"/>
          <p:cNvSpPr txBox="1"/>
          <p:nvPr/>
        </p:nvSpPr>
        <p:spPr>
          <a:xfrm>
            <a:off x="2986591" y="1222063"/>
            <a:ext cx="5112568" cy="2308324"/>
          </a:xfrm>
          <a:prstGeom prst="rect">
            <a:avLst/>
          </a:prstGeom>
          <a:noFill/>
        </p:spPr>
        <p:txBody>
          <a:bodyPr wrap="square" rtlCol="0">
            <a:spAutoFit/>
          </a:bodyPr>
          <a:lstStyle/>
          <a:p>
            <a:pPr algn="ctr"/>
            <a:r>
              <a:rPr lang="en-US" sz="2400" dirty="0" smtClean="0"/>
              <a:t>Has </a:t>
            </a:r>
            <a:r>
              <a:rPr lang="en-US" sz="2400" dirty="0"/>
              <a:t>been at the forefront of the motion picture industry since its inception and continues to be a leading creative force in the industry. Warner Bros. Pictures produces and distributes a wide-ranging slate of some 18-22 films each year</a:t>
            </a:r>
            <a:r>
              <a:rPr lang="en-US" sz="2400" dirty="0" smtClean="0"/>
              <a:t>.</a:t>
            </a:r>
            <a:r>
              <a:rPr lang="en-US" sz="2400" dirty="0"/>
              <a:t> </a:t>
            </a:r>
            <a:endParaRPr lang="uk-UA" sz="2400" dirty="0"/>
          </a:p>
        </p:txBody>
      </p:sp>
      <p:sp>
        <p:nvSpPr>
          <p:cNvPr id="5" name="TextBox 4"/>
          <p:cNvSpPr txBox="1"/>
          <p:nvPr/>
        </p:nvSpPr>
        <p:spPr>
          <a:xfrm>
            <a:off x="1547664" y="3789040"/>
            <a:ext cx="5760640" cy="2092881"/>
          </a:xfrm>
          <a:prstGeom prst="rect">
            <a:avLst/>
          </a:prstGeom>
          <a:noFill/>
        </p:spPr>
        <p:txBody>
          <a:bodyPr wrap="square" rtlCol="0">
            <a:spAutoFit/>
          </a:bodyPr>
          <a:lstStyle/>
          <a:p>
            <a:pPr algn="ctr"/>
            <a:r>
              <a:rPr lang="en-US" sz="2800" dirty="0"/>
              <a:t>Among the films on Warner Bros. Pictures’ 2013 slate are </a:t>
            </a:r>
            <a:r>
              <a:rPr lang="en-US" sz="2800" b="1" dirty="0"/>
              <a:t>The Great Gatsby, The Hangover Part III, Man of Steel.</a:t>
            </a:r>
            <a:endParaRPr lang="uk-UA" sz="2800" b="1" dirty="0"/>
          </a:p>
          <a:p>
            <a:endParaRPr lang="uk-UA" dirty="0"/>
          </a:p>
        </p:txBody>
      </p:sp>
    </p:spTree>
    <p:extLst>
      <p:ext uri="{BB962C8B-B14F-4D97-AF65-F5344CB8AC3E}">
        <p14:creationId xmlns:p14="http://schemas.microsoft.com/office/powerpoint/2010/main" val="291527674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074705"/>
            <a:ext cx="3802022" cy="237626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3573016"/>
            <a:ext cx="3794314" cy="237144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074705"/>
            <a:ext cx="3304539" cy="4814305"/>
          </a:xfrm>
          <a:prstGeom prst="rect">
            <a:avLst/>
          </a:prstGeom>
        </p:spPr>
      </p:pic>
    </p:spTree>
    <p:extLst>
      <p:ext uri="{BB962C8B-B14F-4D97-AF65-F5344CB8AC3E}">
        <p14:creationId xmlns:p14="http://schemas.microsoft.com/office/powerpoint/2010/main" val="90184540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764704"/>
            <a:ext cx="6400800" cy="2016224"/>
          </a:xfrm>
        </p:spPr>
        <p:txBody>
          <a:bodyPr>
            <a:normAutofit/>
          </a:bodyPr>
          <a:lstStyle/>
          <a:p>
            <a:r>
              <a:rPr lang="en-US" sz="3800" dirty="0">
                <a:latin typeface="Imprint MT Shadow" panose="04020605060303030202" pitchFamily="82" charset="0"/>
              </a:rPr>
              <a:t>Film production companies of the United States</a:t>
            </a:r>
            <a:endParaRPr lang="uk-UA" sz="38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284984"/>
            <a:ext cx="3960440" cy="2190045"/>
          </a:xfrm>
          <a:prstGeom prst="rect">
            <a:avLst/>
          </a:prstGeom>
          <a:ln>
            <a:noFill/>
          </a:ln>
          <a:effectLst>
            <a:softEdge rad="112500"/>
          </a:effectLst>
        </p:spPr>
      </p:pic>
    </p:spTree>
    <p:extLst>
      <p:ext uri="{BB962C8B-B14F-4D97-AF65-F5344CB8AC3E}">
        <p14:creationId xmlns:p14="http://schemas.microsoft.com/office/powerpoint/2010/main" val="23489726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smtClean="0">
                <a:latin typeface="Imprint MT Shadow" panose="04020605060303030202" pitchFamily="82" charset="0"/>
              </a:rPr>
              <a:t>Actors who worked with warner brothers pictures </a:t>
            </a:r>
            <a:endParaRPr lang="uk-UA" sz="2400" dirty="0"/>
          </a:p>
        </p:txBody>
      </p:sp>
      <p:sp>
        <p:nvSpPr>
          <p:cNvPr id="5" name="Объект 4"/>
          <p:cNvSpPr>
            <a:spLocks noGrp="1"/>
          </p:cNvSpPr>
          <p:nvPr>
            <p:ph idx="1"/>
          </p:nvPr>
        </p:nvSpPr>
        <p:spPr>
          <a:xfrm>
            <a:off x="755576" y="2348880"/>
            <a:ext cx="2736304" cy="3048001"/>
          </a:xfrm>
        </p:spPr>
        <p:txBody>
          <a:bodyPr/>
          <a:lstStyle/>
          <a:p>
            <a:pPr indent="0">
              <a:lnSpc>
                <a:spcPct val="100000"/>
              </a:lnSpc>
              <a:buNone/>
            </a:pPr>
            <a:r>
              <a:rPr lang="en-US" b="1" dirty="0" smtClean="0"/>
              <a:t>    </a:t>
            </a:r>
            <a:r>
              <a:rPr lang="en-US" sz="2000" b="1" dirty="0" smtClean="0"/>
              <a:t>The Great Gatsby: </a:t>
            </a:r>
          </a:p>
          <a:p>
            <a:pPr marL="285750" indent="-285750">
              <a:lnSpc>
                <a:spcPct val="100000"/>
              </a:lnSpc>
            </a:pPr>
            <a:r>
              <a:rPr lang="it-IT" sz="2000" dirty="0">
                <a:effectLst>
                  <a:outerShdw blurRad="38100" dist="38100" dir="2700000" algn="tl">
                    <a:srgbClr val="000000">
                      <a:alpha val="43137"/>
                    </a:srgbClr>
                  </a:outerShdw>
                </a:effectLst>
              </a:rPr>
              <a:t>Leonardo </a:t>
            </a:r>
            <a:r>
              <a:rPr lang="it-IT" sz="2000" dirty="0" smtClean="0">
                <a:effectLst>
                  <a:outerShdw blurRad="38100" dist="38100" dir="2700000" algn="tl">
                    <a:srgbClr val="000000">
                      <a:alpha val="43137"/>
                    </a:srgbClr>
                  </a:outerShdw>
                </a:effectLst>
              </a:rPr>
              <a:t>DiCaprio</a:t>
            </a:r>
          </a:p>
          <a:p>
            <a:pPr marL="285750" indent="-285750">
              <a:lnSpc>
                <a:spcPct val="100000"/>
              </a:lnSpc>
            </a:pPr>
            <a:r>
              <a:rPr lang="it-IT" sz="2000" dirty="0" smtClean="0">
                <a:effectLst>
                  <a:outerShdw blurRad="38100" dist="38100" dir="2700000" algn="tl">
                    <a:srgbClr val="000000">
                      <a:alpha val="43137"/>
                    </a:srgbClr>
                  </a:outerShdw>
                </a:effectLst>
              </a:rPr>
              <a:t>Carey Mulligan</a:t>
            </a:r>
          </a:p>
          <a:p>
            <a:pPr marL="285750" indent="-285750">
              <a:lnSpc>
                <a:spcPct val="100000"/>
              </a:lnSpc>
            </a:pPr>
            <a:r>
              <a:rPr lang="it-IT" sz="2000" dirty="0">
                <a:effectLst>
                  <a:outerShdw blurRad="38100" dist="38100" dir="2700000" algn="tl">
                    <a:srgbClr val="000000">
                      <a:alpha val="43137"/>
                    </a:srgbClr>
                  </a:outerShdw>
                </a:effectLst>
              </a:rPr>
              <a:t> Joel </a:t>
            </a:r>
            <a:r>
              <a:rPr lang="it-IT" sz="2000" dirty="0" smtClean="0">
                <a:effectLst>
                  <a:outerShdw blurRad="38100" dist="38100" dir="2700000" algn="tl">
                    <a:srgbClr val="000000">
                      <a:alpha val="43137"/>
                    </a:srgbClr>
                  </a:outerShdw>
                </a:effectLst>
              </a:rPr>
              <a:t>Edgerton</a:t>
            </a:r>
          </a:p>
          <a:p>
            <a:pPr marL="285750" indent="-285750">
              <a:lnSpc>
                <a:spcPct val="100000"/>
              </a:lnSpc>
            </a:pPr>
            <a:r>
              <a:rPr lang="de-AT" sz="2000" dirty="0">
                <a:effectLst>
                  <a:outerShdw blurRad="38100" dist="38100" dir="2700000" algn="tl">
                    <a:srgbClr val="000000">
                      <a:alpha val="43137"/>
                    </a:srgbClr>
                  </a:outerShdw>
                </a:effectLst>
              </a:rPr>
              <a:t>Elizabeth </a:t>
            </a:r>
            <a:r>
              <a:rPr lang="de-AT" sz="2000" dirty="0" err="1" smtClean="0">
                <a:effectLst>
                  <a:outerShdw blurRad="38100" dist="38100" dir="2700000" algn="tl">
                    <a:srgbClr val="000000">
                      <a:alpha val="43137"/>
                    </a:srgbClr>
                  </a:outerShdw>
                </a:effectLst>
              </a:rPr>
              <a:t>Debicki</a:t>
            </a:r>
            <a:r>
              <a:rPr lang="de-AT" sz="2000" dirty="0" smtClean="0">
                <a:effectLst>
                  <a:outerShdw blurRad="38100" dist="38100" dir="2700000" algn="tl">
                    <a:srgbClr val="000000">
                      <a:alpha val="43137"/>
                    </a:srgbClr>
                  </a:outerShdw>
                </a:effectLst>
              </a:rPr>
              <a:t> etc.</a:t>
            </a:r>
            <a:endParaRPr lang="uk-UA" sz="2000" dirty="0">
              <a:effectLst>
                <a:outerShdw blurRad="38100" dist="38100" dir="2700000" algn="tl">
                  <a:srgbClr val="000000">
                    <a:alpha val="43137"/>
                  </a:srgbClr>
                </a:outerShdw>
              </a:effectLst>
            </a:endParaRPr>
          </a:p>
        </p:txBody>
      </p:sp>
      <p:pic>
        <p:nvPicPr>
          <p:cNvPr id="2050" name="Picture 2" descr="http://static1.businessinsider.com/image/50d3273ceab8ea6a3700000b-480/the-great-gatsby-leonardo-dicap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060848"/>
            <a:ext cx="2555495" cy="191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l.yimg.com/ea/im_siggc3mrnrzc7aeu8.gmDtvnKA---x480-q80/img/-/130501/carey_mulligan_great_gatsby_pixie_cut_get_the_look_18o1fc7-18o1fc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988" y="2614659"/>
            <a:ext cx="2039916" cy="2719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images6.fanpop.com/image/photos/34500000/TOM-the-great-gatsby-2012-34532024-680-4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10" y="4244313"/>
            <a:ext cx="2456009" cy="1726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d1oi7t5trwfj5d.cloudfront.net/e4/ec/594fa75448b7b8dbe9315fad2945/elizabeth-debicki-the-great-gatsb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365104"/>
            <a:ext cx="2736304" cy="2018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6591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87624" y="1340768"/>
            <a:ext cx="3960440" cy="685800"/>
          </a:xfrm>
        </p:spPr>
        <p:txBody>
          <a:bodyPr>
            <a:normAutofit fontScale="90000"/>
          </a:bodyPr>
          <a:lstStyle/>
          <a:p>
            <a:pPr algn="l"/>
            <a:r>
              <a:rPr lang="en-US" dirty="0" smtClean="0">
                <a:latin typeface="Imprint MT Shadow" panose="04020605060303030202" pitchFamily="82" charset="0"/>
              </a:rPr>
              <a:t>Man of steel</a:t>
            </a:r>
            <a:endParaRPr lang="uk-UA" dirty="0"/>
          </a:p>
        </p:txBody>
      </p:sp>
      <p:sp>
        <p:nvSpPr>
          <p:cNvPr id="8" name="Объект 7"/>
          <p:cNvSpPr>
            <a:spLocks noGrp="1"/>
          </p:cNvSpPr>
          <p:nvPr>
            <p:ph idx="1"/>
          </p:nvPr>
        </p:nvSpPr>
        <p:spPr>
          <a:xfrm>
            <a:off x="1043608" y="2420888"/>
            <a:ext cx="6400800" cy="3048001"/>
          </a:xfrm>
        </p:spPr>
        <p:txBody>
          <a:bodyPr>
            <a:normAutofit/>
          </a:bodyPr>
          <a:lstStyle/>
          <a:p>
            <a:pPr>
              <a:lnSpc>
                <a:spcPct val="100000"/>
              </a:lnSpc>
            </a:pPr>
            <a:r>
              <a:rPr lang="en-US" sz="2000" dirty="0">
                <a:effectLst>
                  <a:outerShdw blurRad="38100" dist="38100" dir="2700000" algn="tl">
                    <a:srgbClr val="000000">
                      <a:alpha val="43137"/>
                    </a:srgbClr>
                  </a:outerShdw>
                </a:effectLst>
              </a:rPr>
              <a:t>Henry </a:t>
            </a:r>
            <a:r>
              <a:rPr lang="en-US" sz="2000" dirty="0" err="1" smtClean="0">
                <a:effectLst>
                  <a:outerShdw blurRad="38100" dist="38100" dir="2700000" algn="tl">
                    <a:srgbClr val="000000">
                      <a:alpha val="43137"/>
                    </a:srgbClr>
                  </a:outerShdw>
                </a:effectLst>
              </a:rPr>
              <a:t>Cavill</a:t>
            </a:r>
            <a:r>
              <a:rPr lang="en-US" sz="2000" dirty="0">
                <a:effectLst>
                  <a:outerShdw blurRad="38100" dist="38100" dir="2700000" algn="tl">
                    <a:srgbClr val="000000">
                      <a:alpha val="43137"/>
                    </a:srgbClr>
                  </a:outerShdw>
                </a:effectLst>
              </a:rPr>
              <a:t> </a:t>
            </a:r>
            <a:endParaRPr lang="en-US" sz="2000" dirty="0" smtClean="0">
              <a:effectLst>
                <a:outerShdw blurRad="38100" dist="38100" dir="2700000" algn="tl">
                  <a:srgbClr val="000000">
                    <a:alpha val="43137"/>
                  </a:srgbClr>
                </a:outerShdw>
              </a:effectLst>
            </a:endParaRPr>
          </a:p>
          <a:p>
            <a:pPr>
              <a:lnSpc>
                <a:spcPct val="100000"/>
              </a:lnSpc>
            </a:pPr>
            <a:r>
              <a:rPr lang="en-US" sz="2000" dirty="0" smtClean="0">
                <a:effectLst>
                  <a:outerShdw blurRad="38100" dist="38100" dir="2700000" algn="tl">
                    <a:srgbClr val="000000">
                      <a:alpha val="43137"/>
                    </a:srgbClr>
                  </a:outerShdw>
                </a:effectLst>
              </a:rPr>
              <a:t>Amy Adams</a:t>
            </a:r>
          </a:p>
          <a:p>
            <a:pPr>
              <a:lnSpc>
                <a:spcPct val="100000"/>
              </a:lnSpc>
            </a:pPr>
            <a:r>
              <a:rPr lang="en-US" sz="2000" dirty="0" smtClean="0">
                <a:effectLst>
                  <a:outerShdw blurRad="38100" dist="38100" dir="2700000" algn="tl">
                    <a:srgbClr val="000000">
                      <a:alpha val="43137"/>
                    </a:srgbClr>
                  </a:outerShdw>
                </a:effectLst>
              </a:rPr>
              <a:t>Michael Shannon</a:t>
            </a:r>
          </a:p>
          <a:p>
            <a:pPr>
              <a:lnSpc>
                <a:spcPct val="100000"/>
              </a:lnSpc>
            </a:pPr>
            <a:r>
              <a:rPr lang="de-AT" sz="2000" dirty="0">
                <a:effectLst>
                  <a:outerShdw blurRad="38100" dist="38100" dir="2700000" algn="tl">
                    <a:srgbClr val="000000">
                      <a:alpha val="43137"/>
                    </a:srgbClr>
                  </a:outerShdw>
                </a:effectLst>
              </a:rPr>
              <a:t>Diane </a:t>
            </a:r>
            <a:r>
              <a:rPr lang="de-AT" sz="2000" dirty="0" smtClean="0">
                <a:effectLst>
                  <a:outerShdw blurRad="38100" dist="38100" dir="2700000" algn="tl">
                    <a:srgbClr val="000000">
                      <a:alpha val="43137"/>
                    </a:srgbClr>
                  </a:outerShdw>
                </a:effectLst>
              </a:rPr>
              <a:t>Lane</a:t>
            </a:r>
          </a:p>
          <a:p>
            <a:pPr>
              <a:lnSpc>
                <a:spcPct val="100000"/>
              </a:lnSpc>
            </a:pPr>
            <a:r>
              <a:rPr lang="de-AT" sz="2000" dirty="0" smtClean="0">
                <a:effectLst>
                  <a:outerShdw blurRad="38100" dist="38100" dir="2700000" algn="tl">
                    <a:srgbClr val="000000">
                      <a:alpha val="43137"/>
                    </a:srgbClr>
                  </a:outerShdw>
                </a:effectLst>
              </a:rPr>
              <a:t>Kevin Costner etc.</a:t>
            </a:r>
            <a:endParaRPr lang="uk-UA" sz="2000" dirty="0">
              <a:effectLst>
                <a:outerShdw blurRad="38100" dist="38100" dir="2700000" algn="tl">
                  <a:srgbClr val="000000">
                    <a:alpha val="43137"/>
                  </a:srgbClr>
                </a:outerShdw>
              </a:effectLst>
            </a:endParaRPr>
          </a:p>
        </p:txBody>
      </p:sp>
      <p:pic>
        <p:nvPicPr>
          <p:cNvPr id="3076" name="Picture 4" descr="http://i2.cdnds.net/13/23/618x802/movies-man-of-steel-henry-cavi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1217" y="2132855"/>
            <a:ext cx="2232248" cy="2803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img2.timeinc.net/instyle/images/2013/WRN/061413-lois-lane-amy-adams-3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124743"/>
            <a:ext cx="1915982" cy="2501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http://static.guim.co.uk/sys-images/Guardian/Pix/pictures/2013/6/6/1370529674573/Michael-Shannon-as-Genera-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581128"/>
            <a:ext cx="3057652" cy="183459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omicbooktherapy.com/wp-content/uploads/2013/04/ma-and-pa-ke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4226579"/>
            <a:ext cx="2742956"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6086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latin typeface="Imprint MT Shadow" panose="04020605060303030202" pitchFamily="82" charset="0"/>
              </a:rPr>
              <a:t>Walt Disney Pictures</a:t>
            </a:r>
            <a:endParaRPr lang="uk-UA"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988840"/>
            <a:ext cx="6400710"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108186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851" y="1860503"/>
            <a:ext cx="2198005" cy="1615534"/>
          </a:xfrm>
          <a:prstGeom prst="rect">
            <a:avLst/>
          </a:prstGeom>
        </p:spPr>
      </p:pic>
      <p:sp>
        <p:nvSpPr>
          <p:cNvPr id="3" name="TextBox 2"/>
          <p:cNvSpPr txBox="1"/>
          <p:nvPr/>
        </p:nvSpPr>
        <p:spPr>
          <a:xfrm>
            <a:off x="1070308" y="3861048"/>
            <a:ext cx="1955280" cy="400110"/>
          </a:xfrm>
          <a:prstGeom prst="rect">
            <a:avLst/>
          </a:prstGeom>
          <a:noFill/>
        </p:spPr>
        <p:txBody>
          <a:bodyPr wrap="none" rtlCol="0">
            <a:spAutoFit/>
          </a:bodyPr>
          <a:lstStyle/>
          <a:p>
            <a:pPr algn="ctr"/>
            <a:r>
              <a:rPr lang="en-US" sz="2000" b="1" dirty="0"/>
              <a:t>Founded in 1950</a:t>
            </a:r>
            <a:endParaRPr lang="uk-UA" sz="2000" b="1" dirty="0"/>
          </a:p>
        </p:txBody>
      </p:sp>
      <p:sp>
        <p:nvSpPr>
          <p:cNvPr id="4" name="TextBox 3"/>
          <p:cNvSpPr txBox="1"/>
          <p:nvPr/>
        </p:nvSpPr>
        <p:spPr>
          <a:xfrm>
            <a:off x="3275856" y="1196752"/>
            <a:ext cx="4752528" cy="4093428"/>
          </a:xfrm>
          <a:prstGeom prst="rect">
            <a:avLst/>
          </a:prstGeom>
          <a:noFill/>
        </p:spPr>
        <p:txBody>
          <a:bodyPr wrap="square" rtlCol="0">
            <a:spAutoFit/>
          </a:bodyPr>
          <a:lstStyle/>
          <a:p>
            <a:pPr algn="ctr"/>
            <a:r>
              <a:rPr lang="en-US" sz="2000" dirty="0"/>
              <a:t>Walt Disney Studios Motion Pictures -- Disney has explored new worlds through magical storytelling since its first completely live-action film, Treasure Island in 1950. Across pirate-laden high-seas or down a mysterious rabbit hole, Disney’s collaborations with renowned artists and filmmakers has produced some of the most successful live-action family films in history, including Disney’s Alice in Wonderland </a:t>
            </a:r>
            <a:r>
              <a:rPr lang="en-US" sz="2000" dirty="0" smtClean="0"/>
              <a:t>and the </a:t>
            </a:r>
            <a:r>
              <a:rPr lang="en-US" sz="2000" dirty="0"/>
              <a:t>Pirates of the Caribbean films, with more epic adventures on the horizon including Maleficent and </a:t>
            </a:r>
            <a:r>
              <a:rPr lang="en-US" sz="2000" dirty="0" err="1"/>
              <a:t>Tomorrowland</a:t>
            </a:r>
            <a:r>
              <a:rPr lang="en-US" sz="2000" dirty="0"/>
              <a:t>.</a:t>
            </a:r>
            <a:endParaRPr lang="uk-UA" sz="2000" dirty="0"/>
          </a:p>
        </p:txBody>
      </p:sp>
    </p:spTree>
    <p:extLst>
      <p:ext uri="{BB962C8B-B14F-4D97-AF65-F5344CB8AC3E}">
        <p14:creationId xmlns:p14="http://schemas.microsoft.com/office/powerpoint/2010/main" val="127222449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5976" y="1196752"/>
            <a:ext cx="3744416" cy="1569660"/>
          </a:xfrm>
          <a:prstGeom prst="rect">
            <a:avLst/>
          </a:prstGeom>
          <a:noFill/>
        </p:spPr>
        <p:txBody>
          <a:bodyPr wrap="square" rtlCol="0">
            <a:spAutoFit/>
          </a:bodyPr>
          <a:lstStyle/>
          <a:p>
            <a:pPr algn="ctr"/>
            <a:r>
              <a:rPr lang="en-US" sz="3200" dirty="0" smtClean="0">
                <a:latin typeface="Imprint MT Shadow" panose="04020605060303030202" pitchFamily="82" charset="0"/>
              </a:rPr>
              <a:t>The 1</a:t>
            </a:r>
            <a:r>
              <a:rPr lang="en-US" sz="3200" baseline="30000" dirty="0" smtClean="0">
                <a:latin typeface="Imprint MT Shadow" panose="04020605060303030202" pitchFamily="82" charset="0"/>
              </a:rPr>
              <a:t>st</a:t>
            </a:r>
            <a:r>
              <a:rPr lang="en-US" sz="3200" dirty="0" smtClean="0">
                <a:latin typeface="Imprint MT Shadow" panose="04020605060303030202" pitchFamily="82" charset="0"/>
              </a:rPr>
              <a:t> company movie is “The Snow White” </a:t>
            </a:r>
            <a:endParaRPr lang="uk-UA" sz="32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122" y="1340768"/>
            <a:ext cx="2972846" cy="4429541"/>
          </a:xfrm>
          <a:prstGeom prst="rect">
            <a:avLst/>
          </a:prstGeom>
        </p:spPr>
      </p:pic>
      <p:sp>
        <p:nvSpPr>
          <p:cNvPr id="4" name="TextBox 3"/>
          <p:cNvSpPr txBox="1"/>
          <p:nvPr/>
        </p:nvSpPr>
        <p:spPr>
          <a:xfrm>
            <a:off x="5004048" y="3068960"/>
            <a:ext cx="2880319" cy="2123658"/>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Was created in 1937</a:t>
            </a:r>
            <a:endParaRPr lang="uk-UA"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644915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048034"/>
            <a:ext cx="2088232" cy="861774"/>
          </a:xfrm>
          <a:prstGeom prst="rect">
            <a:avLst/>
          </a:prstGeom>
          <a:noFill/>
        </p:spPr>
        <p:txBody>
          <a:bodyPr wrap="square" rtlCol="0">
            <a:spAutoFit/>
          </a:bodyPr>
          <a:lstStyle/>
          <a:p>
            <a:pPr algn="ctr"/>
            <a:r>
              <a:rPr lang="en-US" sz="2800" b="1" dirty="0"/>
              <a:t>Cinderella</a:t>
            </a:r>
            <a:r>
              <a:rPr lang="en-US" sz="3200" b="1" dirty="0"/>
              <a:t> </a:t>
            </a:r>
            <a:endParaRPr lang="en-US" sz="3200" b="1" dirty="0" smtClean="0"/>
          </a:p>
          <a:p>
            <a:pPr algn="ctr"/>
            <a:r>
              <a:rPr lang="en-US" dirty="0" smtClean="0"/>
              <a:t>1950</a:t>
            </a:r>
          </a:p>
        </p:txBody>
      </p:sp>
      <p:sp>
        <p:nvSpPr>
          <p:cNvPr id="3" name="TextBox 2"/>
          <p:cNvSpPr txBox="1"/>
          <p:nvPr/>
        </p:nvSpPr>
        <p:spPr>
          <a:xfrm>
            <a:off x="3528169" y="1890671"/>
            <a:ext cx="2457023" cy="1231106"/>
          </a:xfrm>
          <a:prstGeom prst="rect">
            <a:avLst/>
          </a:prstGeom>
          <a:noFill/>
        </p:spPr>
        <p:txBody>
          <a:bodyPr wrap="square" rtlCol="0">
            <a:spAutoFit/>
          </a:bodyPr>
          <a:lstStyle/>
          <a:p>
            <a:pPr algn="ctr"/>
            <a:r>
              <a:rPr lang="en-US" sz="2800" b="1" dirty="0"/>
              <a:t>Alice in Wonderland </a:t>
            </a:r>
            <a:endParaRPr lang="en-US" sz="2800" b="1" dirty="0" smtClean="0"/>
          </a:p>
          <a:p>
            <a:pPr algn="ctr"/>
            <a:r>
              <a:rPr lang="en-US" dirty="0" smtClean="0"/>
              <a:t>1951</a:t>
            </a:r>
            <a:endParaRPr lang="en-US" dirty="0"/>
          </a:p>
        </p:txBody>
      </p:sp>
      <p:sp>
        <p:nvSpPr>
          <p:cNvPr id="4" name="TextBox 3"/>
          <p:cNvSpPr txBox="1"/>
          <p:nvPr/>
        </p:nvSpPr>
        <p:spPr>
          <a:xfrm>
            <a:off x="6381156" y="1799259"/>
            <a:ext cx="2011386" cy="1231106"/>
          </a:xfrm>
          <a:prstGeom prst="rect">
            <a:avLst/>
          </a:prstGeom>
          <a:noFill/>
        </p:spPr>
        <p:txBody>
          <a:bodyPr wrap="square" rtlCol="0">
            <a:spAutoFit/>
          </a:bodyPr>
          <a:lstStyle/>
          <a:p>
            <a:pPr algn="ctr"/>
            <a:r>
              <a:rPr lang="en-US" sz="2800" b="1" dirty="0"/>
              <a:t>Lady and the </a:t>
            </a:r>
            <a:r>
              <a:rPr lang="en-US" sz="2800" b="1" dirty="0" smtClean="0"/>
              <a:t>Tramp</a:t>
            </a:r>
          </a:p>
          <a:p>
            <a:pPr algn="ctr"/>
            <a:r>
              <a:rPr lang="en-US" dirty="0" smtClean="0"/>
              <a:t>1955</a:t>
            </a: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996952"/>
            <a:ext cx="2037968" cy="353122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704" y="3015049"/>
            <a:ext cx="2325953" cy="353122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266" y="3072078"/>
            <a:ext cx="2323167" cy="3474191"/>
          </a:xfrm>
          <a:prstGeom prst="rect">
            <a:avLst/>
          </a:prstGeom>
        </p:spPr>
      </p:pic>
      <p:sp>
        <p:nvSpPr>
          <p:cNvPr id="8" name="Прямоугольник 7"/>
          <p:cNvSpPr/>
          <p:nvPr/>
        </p:nvSpPr>
        <p:spPr>
          <a:xfrm>
            <a:off x="1259632" y="952467"/>
            <a:ext cx="5855057" cy="1077218"/>
          </a:xfrm>
          <a:prstGeom prst="rect">
            <a:avLst/>
          </a:prstGeom>
        </p:spPr>
        <p:txBody>
          <a:bodyPr wrap="square">
            <a:spAutoFit/>
          </a:bodyPr>
          <a:lstStyle/>
          <a:p>
            <a:pPr algn="ctr"/>
            <a:r>
              <a:rPr lang="en-US" sz="3200" dirty="0">
                <a:latin typeface="Imprint MT Shadow" panose="04020605060303030202" pitchFamily="82" charset="0"/>
              </a:rPr>
              <a:t>The most famous </a:t>
            </a:r>
          </a:p>
          <a:p>
            <a:pPr algn="ctr"/>
            <a:r>
              <a:rPr lang="en-US" sz="3200" dirty="0">
                <a:latin typeface="Imprint MT Shadow" panose="04020605060303030202" pitchFamily="82" charset="0"/>
              </a:rPr>
              <a:t>Walt Disney Pictures movies:</a:t>
            </a:r>
          </a:p>
        </p:txBody>
      </p:sp>
    </p:spTree>
    <p:extLst>
      <p:ext uri="{BB962C8B-B14F-4D97-AF65-F5344CB8AC3E}">
        <p14:creationId xmlns:p14="http://schemas.microsoft.com/office/powerpoint/2010/main" val="198531646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196752"/>
            <a:ext cx="1440160" cy="1354217"/>
          </a:xfrm>
          <a:prstGeom prst="rect">
            <a:avLst/>
          </a:prstGeom>
          <a:noFill/>
        </p:spPr>
        <p:txBody>
          <a:bodyPr wrap="square" rtlCol="0">
            <a:spAutoFit/>
          </a:bodyPr>
          <a:lstStyle/>
          <a:p>
            <a:pPr algn="ctr"/>
            <a:r>
              <a:rPr lang="en-US" sz="3200" b="1" dirty="0" smtClean="0"/>
              <a:t>Peter Pan</a:t>
            </a:r>
          </a:p>
          <a:p>
            <a:pPr algn="ctr"/>
            <a:r>
              <a:rPr lang="en-US" dirty="0" smtClean="0"/>
              <a:t>1953</a:t>
            </a:r>
            <a:endParaRPr lang="en-US" dirty="0"/>
          </a:p>
        </p:txBody>
      </p:sp>
      <p:sp>
        <p:nvSpPr>
          <p:cNvPr id="3" name="TextBox 2"/>
          <p:cNvSpPr txBox="1"/>
          <p:nvPr/>
        </p:nvSpPr>
        <p:spPr>
          <a:xfrm>
            <a:off x="3362523" y="1236355"/>
            <a:ext cx="2330756" cy="1631216"/>
          </a:xfrm>
          <a:prstGeom prst="rect">
            <a:avLst/>
          </a:prstGeom>
          <a:noFill/>
        </p:spPr>
        <p:txBody>
          <a:bodyPr wrap="square" rtlCol="0">
            <a:spAutoFit/>
          </a:bodyPr>
          <a:lstStyle/>
          <a:p>
            <a:pPr algn="ctr"/>
            <a:r>
              <a:rPr lang="en-US" sz="3200" b="1" dirty="0"/>
              <a:t>Sleeping Beauty</a:t>
            </a:r>
            <a:r>
              <a:rPr lang="en-US" dirty="0"/>
              <a:t> </a:t>
            </a:r>
            <a:endParaRPr lang="en-US" dirty="0" smtClean="0"/>
          </a:p>
          <a:p>
            <a:pPr algn="ctr"/>
            <a:r>
              <a:rPr lang="en-US" dirty="0" smtClean="0"/>
              <a:t>1959</a:t>
            </a:r>
            <a:endParaRPr lang="en-US" dirty="0"/>
          </a:p>
          <a:p>
            <a:endParaRPr lang="uk-UA" dirty="0"/>
          </a:p>
        </p:txBody>
      </p:sp>
      <p:sp>
        <p:nvSpPr>
          <p:cNvPr id="4" name="TextBox 3"/>
          <p:cNvSpPr txBox="1"/>
          <p:nvPr/>
        </p:nvSpPr>
        <p:spPr>
          <a:xfrm>
            <a:off x="5868144" y="1196752"/>
            <a:ext cx="2232248" cy="1631216"/>
          </a:xfrm>
          <a:prstGeom prst="rect">
            <a:avLst/>
          </a:prstGeom>
          <a:noFill/>
        </p:spPr>
        <p:txBody>
          <a:bodyPr wrap="square" rtlCol="0">
            <a:spAutoFit/>
          </a:bodyPr>
          <a:lstStyle/>
          <a:p>
            <a:pPr algn="ctr"/>
            <a:r>
              <a:rPr lang="en-US" sz="3200" b="1" dirty="0"/>
              <a:t>The Jungle Book</a:t>
            </a:r>
            <a:r>
              <a:rPr lang="en-US" dirty="0"/>
              <a:t> </a:t>
            </a:r>
            <a:endParaRPr lang="en-US" dirty="0" smtClean="0"/>
          </a:p>
          <a:p>
            <a:pPr algn="ctr"/>
            <a:r>
              <a:rPr lang="en-US" dirty="0" smtClean="0"/>
              <a:t>1967</a:t>
            </a:r>
            <a:endParaRPr lang="en-US" dirty="0"/>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256" y="2574113"/>
            <a:ext cx="2124975" cy="317780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582" y="2623031"/>
            <a:ext cx="2095500" cy="31908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7779" y="2580893"/>
            <a:ext cx="2095500" cy="2838450"/>
          </a:xfrm>
          <a:prstGeom prst="rect">
            <a:avLst/>
          </a:prstGeom>
        </p:spPr>
      </p:pic>
    </p:spTree>
    <p:extLst>
      <p:ext uri="{BB962C8B-B14F-4D97-AF65-F5344CB8AC3E}">
        <p14:creationId xmlns:p14="http://schemas.microsoft.com/office/powerpoint/2010/main" val="45427908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7699" y="1194004"/>
            <a:ext cx="2736304" cy="1354217"/>
          </a:xfrm>
          <a:prstGeom prst="rect">
            <a:avLst/>
          </a:prstGeom>
          <a:noFill/>
        </p:spPr>
        <p:txBody>
          <a:bodyPr wrap="square" rtlCol="0">
            <a:spAutoFit/>
          </a:bodyPr>
          <a:lstStyle/>
          <a:p>
            <a:pPr algn="ctr"/>
            <a:r>
              <a:rPr lang="en-US" sz="3200" b="1" dirty="0"/>
              <a:t>Winnie the Pooh</a:t>
            </a:r>
          </a:p>
          <a:p>
            <a:pPr algn="ctr"/>
            <a:r>
              <a:rPr lang="en-US" dirty="0" smtClean="0"/>
              <a:t>1977</a:t>
            </a:r>
            <a:endParaRPr lang="uk-UA" dirty="0"/>
          </a:p>
        </p:txBody>
      </p:sp>
      <p:sp>
        <p:nvSpPr>
          <p:cNvPr id="3" name="TextBox 2"/>
          <p:cNvSpPr txBox="1"/>
          <p:nvPr/>
        </p:nvSpPr>
        <p:spPr>
          <a:xfrm>
            <a:off x="3635896" y="1177234"/>
            <a:ext cx="1944216" cy="1354217"/>
          </a:xfrm>
          <a:prstGeom prst="rect">
            <a:avLst/>
          </a:prstGeom>
          <a:noFill/>
        </p:spPr>
        <p:txBody>
          <a:bodyPr wrap="square" rtlCol="0">
            <a:spAutoFit/>
          </a:bodyPr>
          <a:lstStyle/>
          <a:p>
            <a:pPr algn="ctr"/>
            <a:r>
              <a:rPr lang="en-US" sz="3200" b="1" dirty="0"/>
              <a:t>The Little </a:t>
            </a:r>
            <a:r>
              <a:rPr lang="en-US" sz="3200" b="1" dirty="0" smtClean="0"/>
              <a:t>Mermaid</a:t>
            </a:r>
            <a:endParaRPr lang="en-US" sz="3200" b="1" dirty="0"/>
          </a:p>
          <a:p>
            <a:pPr algn="ctr"/>
            <a:r>
              <a:rPr lang="en-US" dirty="0" smtClean="0"/>
              <a:t>1989</a:t>
            </a:r>
            <a:endParaRPr lang="en-US" dirty="0"/>
          </a:p>
        </p:txBody>
      </p:sp>
      <p:sp>
        <p:nvSpPr>
          <p:cNvPr id="4" name="TextBox 3"/>
          <p:cNvSpPr txBox="1"/>
          <p:nvPr/>
        </p:nvSpPr>
        <p:spPr>
          <a:xfrm>
            <a:off x="6156176" y="1301725"/>
            <a:ext cx="1552028" cy="1138773"/>
          </a:xfrm>
          <a:prstGeom prst="rect">
            <a:avLst/>
          </a:prstGeom>
          <a:noFill/>
        </p:spPr>
        <p:txBody>
          <a:bodyPr wrap="none" rtlCol="0">
            <a:spAutoFit/>
          </a:bodyPr>
          <a:lstStyle/>
          <a:p>
            <a:pPr algn="ctr"/>
            <a:r>
              <a:rPr lang="en-US" sz="3200" b="1" dirty="0" smtClean="0"/>
              <a:t>Aladdin</a:t>
            </a:r>
          </a:p>
          <a:p>
            <a:pPr algn="ctr"/>
            <a:r>
              <a:rPr lang="en-US" dirty="0" smtClean="0"/>
              <a:t>1992</a:t>
            </a:r>
            <a:endParaRPr lang="en-US" dirty="0"/>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467127"/>
            <a:ext cx="2095500" cy="3114675"/>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878" y="2548221"/>
            <a:ext cx="2300252" cy="334582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63" y="2440801"/>
            <a:ext cx="2051858" cy="3088046"/>
          </a:xfrm>
          <a:prstGeom prst="rect">
            <a:avLst/>
          </a:prstGeom>
        </p:spPr>
      </p:pic>
    </p:spTree>
    <p:extLst>
      <p:ext uri="{BB962C8B-B14F-4D97-AF65-F5344CB8AC3E}">
        <p14:creationId xmlns:p14="http://schemas.microsoft.com/office/powerpoint/2010/main" val="191301087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196752"/>
            <a:ext cx="2520280" cy="1354217"/>
          </a:xfrm>
          <a:prstGeom prst="rect">
            <a:avLst/>
          </a:prstGeom>
          <a:noFill/>
        </p:spPr>
        <p:txBody>
          <a:bodyPr wrap="square" rtlCol="0">
            <a:spAutoFit/>
          </a:bodyPr>
          <a:lstStyle/>
          <a:p>
            <a:pPr algn="ctr"/>
            <a:r>
              <a:rPr lang="en-US" sz="3200" b="1" dirty="0"/>
              <a:t>The Lion King</a:t>
            </a:r>
          </a:p>
          <a:p>
            <a:pPr algn="ctr"/>
            <a:r>
              <a:rPr lang="en-US" dirty="0" smtClean="0"/>
              <a:t>1994</a:t>
            </a:r>
            <a:endParaRPr lang="uk-UA" dirty="0"/>
          </a:p>
        </p:txBody>
      </p:sp>
      <p:sp>
        <p:nvSpPr>
          <p:cNvPr id="3" name="TextBox 2"/>
          <p:cNvSpPr txBox="1"/>
          <p:nvPr/>
        </p:nvSpPr>
        <p:spPr>
          <a:xfrm>
            <a:off x="3869496" y="1303468"/>
            <a:ext cx="1386533" cy="861774"/>
          </a:xfrm>
          <a:prstGeom prst="rect">
            <a:avLst/>
          </a:prstGeom>
          <a:noFill/>
        </p:spPr>
        <p:txBody>
          <a:bodyPr wrap="none" rtlCol="0">
            <a:spAutoFit/>
          </a:bodyPr>
          <a:lstStyle/>
          <a:p>
            <a:pPr algn="ctr"/>
            <a:r>
              <a:rPr lang="en-US" sz="3200" b="1" dirty="0" smtClean="0"/>
              <a:t>Tarzan</a:t>
            </a:r>
            <a:endParaRPr lang="en-US" sz="3200" b="1" dirty="0"/>
          </a:p>
          <a:p>
            <a:pPr algn="ctr"/>
            <a:r>
              <a:rPr lang="en-US" dirty="0" smtClean="0"/>
              <a:t>1999</a:t>
            </a:r>
            <a:endParaRPr lang="en-US" dirty="0"/>
          </a:p>
        </p:txBody>
      </p:sp>
      <p:sp>
        <p:nvSpPr>
          <p:cNvPr id="4" name="TextBox 3"/>
          <p:cNvSpPr txBox="1"/>
          <p:nvPr/>
        </p:nvSpPr>
        <p:spPr>
          <a:xfrm>
            <a:off x="6012160" y="1023699"/>
            <a:ext cx="2088231" cy="1354217"/>
          </a:xfrm>
          <a:prstGeom prst="rect">
            <a:avLst/>
          </a:prstGeom>
          <a:noFill/>
        </p:spPr>
        <p:txBody>
          <a:bodyPr wrap="square" rtlCol="0">
            <a:spAutoFit/>
          </a:bodyPr>
          <a:lstStyle/>
          <a:p>
            <a:pPr algn="ctr"/>
            <a:r>
              <a:rPr lang="en-US" sz="3200" b="1" dirty="0"/>
              <a:t>Monsters, Inc.</a:t>
            </a:r>
          </a:p>
          <a:p>
            <a:pPr algn="ctr"/>
            <a:r>
              <a:rPr lang="en-US" dirty="0" smtClean="0"/>
              <a:t>2001</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710" y="2377916"/>
            <a:ext cx="2232797" cy="326800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496" y="2377915"/>
            <a:ext cx="2160318" cy="319526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620" y="2553620"/>
            <a:ext cx="2304256" cy="3424962"/>
          </a:xfrm>
          <a:prstGeom prst="rect">
            <a:avLst/>
          </a:prstGeom>
        </p:spPr>
      </p:pic>
    </p:spTree>
    <p:extLst>
      <p:ext uri="{BB962C8B-B14F-4D97-AF65-F5344CB8AC3E}">
        <p14:creationId xmlns:p14="http://schemas.microsoft.com/office/powerpoint/2010/main" val="226029134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052736"/>
            <a:ext cx="2160240" cy="1846659"/>
          </a:xfrm>
          <a:prstGeom prst="rect">
            <a:avLst/>
          </a:prstGeom>
          <a:noFill/>
        </p:spPr>
        <p:txBody>
          <a:bodyPr wrap="square" rtlCol="0">
            <a:spAutoFit/>
          </a:bodyPr>
          <a:lstStyle/>
          <a:p>
            <a:pPr algn="ctr"/>
            <a:r>
              <a:rPr lang="en-US" sz="3200" b="1" dirty="0"/>
              <a:t>Pirates of the Caribbean</a:t>
            </a:r>
          </a:p>
          <a:p>
            <a:pPr algn="ctr"/>
            <a:r>
              <a:rPr lang="en-US" dirty="0" smtClean="0"/>
              <a:t>2003</a:t>
            </a:r>
            <a:endParaRPr lang="uk-UA" dirty="0"/>
          </a:p>
        </p:txBody>
      </p:sp>
      <p:sp>
        <p:nvSpPr>
          <p:cNvPr id="3" name="TextBox 2"/>
          <p:cNvSpPr txBox="1"/>
          <p:nvPr/>
        </p:nvSpPr>
        <p:spPr>
          <a:xfrm>
            <a:off x="3563888" y="1268760"/>
            <a:ext cx="2088264" cy="861774"/>
          </a:xfrm>
          <a:prstGeom prst="rect">
            <a:avLst/>
          </a:prstGeom>
          <a:noFill/>
        </p:spPr>
        <p:txBody>
          <a:bodyPr wrap="none" rtlCol="0">
            <a:spAutoFit/>
          </a:bodyPr>
          <a:lstStyle/>
          <a:p>
            <a:pPr algn="ctr"/>
            <a:r>
              <a:rPr lang="en-US" sz="3200" b="1" dirty="0"/>
              <a:t>Ratatouille</a:t>
            </a:r>
          </a:p>
          <a:p>
            <a:pPr algn="ctr"/>
            <a:r>
              <a:rPr lang="en-US" dirty="0" smtClean="0"/>
              <a:t>2007</a:t>
            </a:r>
            <a:endParaRPr lang="uk-UA" dirty="0"/>
          </a:p>
        </p:txBody>
      </p:sp>
      <p:sp>
        <p:nvSpPr>
          <p:cNvPr id="4" name="TextBox 3"/>
          <p:cNvSpPr txBox="1"/>
          <p:nvPr/>
        </p:nvSpPr>
        <p:spPr>
          <a:xfrm>
            <a:off x="5967992" y="1160457"/>
            <a:ext cx="2304256" cy="1631216"/>
          </a:xfrm>
          <a:prstGeom prst="rect">
            <a:avLst/>
          </a:prstGeom>
          <a:noFill/>
        </p:spPr>
        <p:txBody>
          <a:bodyPr wrap="square" rtlCol="0">
            <a:spAutoFit/>
          </a:bodyPr>
          <a:lstStyle/>
          <a:p>
            <a:pPr algn="ctr"/>
            <a:r>
              <a:rPr lang="en-US" sz="3200" b="1" dirty="0" smtClean="0"/>
              <a:t>Alice in Wonderland</a:t>
            </a:r>
            <a:r>
              <a:rPr lang="en-US" dirty="0" smtClean="0"/>
              <a:t>2010</a:t>
            </a:r>
          </a:p>
          <a:p>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2899395"/>
            <a:ext cx="2397438" cy="355256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006" y="2899395"/>
            <a:ext cx="2501159" cy="371763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145" y="2156804"/>
            <a:ext cx="2367019" cy="3507492"/>
          </a:xfrm>
          <a:prstGeom prst="rect">
            <a:avLst/>
          </a:prstGeom>
        </p:spPr>
      </p:pic>
    </p:spTree>
    <p:extLst>
      <p:ext uri="{BB962C8B-B14F-4D97-AF65-F5344CB8AC3E}">
        <p14:creationId xmlns:p14="http://schemas.microsoft.com/office/powerpoint/2010/main" val="230981873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24744"/>
            <a:ext cx="6400800" cy="1080120"/>
          </a:xfrm>
        </p:spPr>
        <p:txBody>
          <a:bodyPr>
            <a:normAutofit fontScale="90000"/>
          </a:bodyPr>
          <a:lstStyle/>
          <a:p>
            <a:r>
              <a:rPr lang="en-US" sz="4900" dirty="0" err="1" smtClean="0">
                <a:latin typeface="Imprint MT Shadow" panose="04020605060303030202" pitchFamily="82" charset="0"/>
              </a:rPr>
              <a:t>D</a:t>
            </a:r>
            <a:r>
              <a:rPr lang="en-US" dirty="0" err="1" smtClean="0">
                <a:latin typeface="Imprint MT Shadow" panose="04020605060303030202" pitchFamily="82" charset="0"/>
              </a:rPr>
              <a:t>ream</a:t>
            </a:r>
            <a:r>
              <a:rPr lang="en-US" sz="4900" dirty="0" err="1" smtClean="0">
                <a:latin typeface="Imprint MT Shadow" panose="04020605060303030202" pitchFamily="82" charset="0"/>
              </a:rPr>
              <a:t>w</a:t>
            </a:r>
            <a:r>
              <a:rPr lang="en-US" dirty="0" err="1" smtClean="0">
                <a:latin typeface="Imprint MT Shadow" panose="04020605060303030202" pitchFamily="82" charset="0"/>
              </a:rPr>
              <a:t>orks</a:t>
            </a:r>
            <a:r>
              <a:rPr lang="en-US" dirty="0">
                <a:latin typeface="Imprint MT Shadow" panose="04020605060303030202" pitchFamily="82" charset="0"/>
              </a:rPr>
              <a:t/>
            </a:r>
            <a:br>
              <a:rPr lang="en-US" dirty="0">
                <a:latin typeface="Imprint MT Shadow" panose="04020605060303030202" pitchFamily="82" charset="0"/>
              </a:rPr>
            </a:br>
            <a:r>
              <a:rPr lang="en-US" dirty="0">
                <a:latin typeface="Imprint MT Shadow" panose="04020605060303030202" pitchFamily="82" charset="0"/>
              </a:rPr>
              <a:t>Animation</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724" y="2420888"/>
            <a:ext cx="5504611" cy="3096344"/>
          </a:xfrm>
          <a:prstGeom prst="rect">
            <a:avLst/>
          </a:prstGeom>
          <a:ln>
            <a:noFill/>
          </a:ln>
          <a:effectLst>
            <a:softEdge rad="112500"/>
          </a:effectLst>
        </p:spPr>
      </p:pic>
    </p:spTree>
    <p:extLst>
      <p:ext uri="{BB962C8B-B14F-4D97-AF65-F5344CB8AC3E}">
        <p14:creationId xmlns:p14="http://schemas.microsoft.com/office/powerpoint/2010/main" val="327427760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6601" y="1772816"/>
            <a:ext cx="3780202" cy="523220"/>
          </a:xfrm>
          <a:prstGeom prst="rect">
            <a:avLst/>
          </a:prstGeom>
          <a:noFill/>
        </p:spPr>
        <p:txBody>
          <a:bodyPr wrap="none" rtlCol="0">
            <a:spAutoFit/>
          </a:bodyPr>
          <a:lstStyle/>
          <a:p>
            <a:pPr algn="ctr"/>
            <a:r>
              <a:rPr lang="en-US" sz="2800" dirty="0" smtClean="0">
                <a:latin typeface="Imprint MT Shadow" panose="04020605060303030202" pitchFamily="82" charset="0"/>
              </a:rPr>
              <a:t>Once Walt Disney said:</a:t>
            </a:r>
            <a:endParaRPr lang="uk-UA"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484784"/>
            <a:ext cx="2882945" cy="393401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185" y="3140968"/>
            <a:ext cx="4237516" cy="1406855"/>
          </a:xfrm>
          <a:prstGeom prst="rect">
            <a:avLst/>
          </a:prstGeom>
        </p:spPr>
      </p:pic>
    </p:spTree>
    <p:extLst>
      <p:ext uri="{BB962C8B-B14F-4D97-AF65-F5344CB8AC3E}">
        <p14:creationId xmlns:p14="http://schemas.microsoft.com/office/powerpoint/2010/main" val="3769451421"/>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268760"/>
            <a:ext cx="6048672" cy="4154984"/>
          </a:xfrm>
          <a:prstGeom prst="rect">
            <a:avLst/>
          </a:prstGeom>
          <a:noFill/>
        </p:spPr>
        <p:txBody>
          <a:bodyPr wrap="square" rtlCol="0">
            <a:spAutoFit/>
          </a:bodyPr>
          <a:lstStyle/>
          <a:p>
            <a:pPr algn="ctr"/>
            <a:r>
              <a:rPr lang="en-US" sz="8800" dirty="0" smtClean="0">
                <a:latin typeface="Imprint MT Shadow" panose="04020605060303030202" pitchFamily="82" charset="0"/>
              </a:rPr>
              <a:t>Thank you </a:t>
            </a:r>
            <a:r>
              <a:rPr lang="en-US" sz="8800" dirty="0">
                <a:latin typeface="Imprint MT Shadow" panose="04020605060303030202" pitchFamily="82" charset="0"/>
              </a:rPr>
              <a:t>for </a:t>
            </a:r>
            <a:r>
              <a:rPr lang="en-US" sz="8800" dirty="0" smtClean="0">
                <a:latin typeface="Imprint MT Shadow" panose="04020605060303030202" pitchFamily="82" charset="0"/>
              </a:rPr>
              <a:t>attention!</a:t>
            </a:r>
            <a:endParaRPr lang="uk-UA" sz="8800" dirty="0"/>
          </a:p>
        </p:txBody>
      </p:sp>
    </p:spTree>
    <p:extLst>
      <p:ext uri="{BB962C8B-B14F-4D97-AF65-F5344CB8AC3E}">
        <p14:creationId xmlns:p14="http://schemas.microsoft.com/office/powerpoint/2010/main" val="666078576"/>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15616" y="1340768"/>
            <a:ext cx="6400800" cy="685800"/>
          </a:xfrm>
        </p:spPr>
        <p:txBody>
          <a:bodyPr>
            <a:normAutofit/>
          </a:bodyPr>
          <a:lstStyle/>
          <a:p>
            <a:r>
              <a:rPr lang="en-US" dirty="0" smtClean="0">
                <a:latin typeface="Imprint MT Shadow" panose="04020605060303030202" pitchFamily="82" charset="0"/>
              </a:rPr>
              <a:t>Used Literature</a:t>
            </a:r>
            <a:endParaRPr lang="uk-UA" dirty="0"/>
          </a:p>
        </p:txBody>
      </p:sp>
      <p:sp>
        <p:nvSpPr>
          <p:cNvPr id="6" name="Объект 5"/>
          <p:cNvSpPr>
            <a:spLocks noGrp="1"/>
          </p:cNvSpPr>
          <p:nvPr>
            <p:ph idx="1"/>
          </p:nvPr>
        </p:nvSpPr>
        <p:spPr>
          <a:xfrm>
            <a:off x="1187624" y="2276872"/>
            <a:ext cx="6400800" cy="3312368"/>
          </a:xfrm>
        </p:spPr>
        <p:txBody>
          <a:bodyPr>
            <a:normAutofit fontScale="92500" lnSpcReduction="20000"/>
          </a:bodyPr>
          <a:lstStyle/>
          <a:p>
            <a:r>
              <a:rPr lang="de-AT" sz="1500" dirty="0"/>
              <a:t>http://en.wikipedia.org/wiki/List_of_film_production_companies</a:t>
            </a:r>
            <a:endParaRPr lang="de-AT" sz="1500" dirty="0" smtClean="0"/>
          </a:p>
          <a:p>
            <a:r>
              <a:rPr lang="de-AT" sz="1500" dirty="0" smtClean="0"/>
              <a:t>http</a:t>
            </a:r>
            <a:r>
              <a:rPr lang="de-AT" sz="1500" dirty="0"/>
              <a:t>://</a:t>
            </a:r>
            <a:r>
              <a:rPr lang="de-AT" sz="1500" dirty="0" smtClean="0"/>
              <a:t>www.paramountstudios.com/working-on-the-lot/general-info/history.html</a:t>
            </a:r>
          </a:p>
          <a:p>
            <a:r>
              <a:rPr lang="de-AT" sz="1500" dirty="0" smtClean="0"/>
              <a:t>http</a:t>
            </a:r>
            <a:r>
              <a:rPr lang="de-AT" sz="1500" dirty="0"/>
              <a:t>://www.mgm.com/#/</a:t>
            </a:r>
            <a:r>
              <a:rPr lang="de-AT" sz="1500" dirty="0" smtClean="0"/>
              <a:t>about/mgm-history</a:t>
            </a:r>
          </a:p>
          <a:p>
            <a:r>
              <a:rPr lang="de-AT" sz="1500" dirty="0"/>
              <a:t>http://www.movieinsider.com/c2/#.Un4t4vnIZH4</a:t>
            </a:r>
            <a:endParaRPr lang="de-AT" sz="1500" dirty="0" smtClean="0"/>
          </a:p>
          <a:p>
            <a:r>
              <a:rPr lang="de-AT" sz="1500" dirty="0"/>
              <a:t>http://www.dreamworksanimation.com/company</a:t>
            </a:r>
            <a:endParaRPr lang="de-AT" sz="1500" dirty="0" smtClean="0"/>
          </a:p>
          <a:p>
            <a:r>
              <a:rPr lang="de-AT" sz="1500" dirty="0"/>
              <a:t>http://www.paramountstudiotour.com</a:t>
            </a:r>
            <a:r>
              <a:rPr lang="de-AT" sz="1500" dirty="0" smtClean="0"/>
              <a:t>/</a:t>
            </a:r>
          </a:p>
          <a:p>
            <a:r>
              <a:rPr lang="de-AT" sz="1500" dirty="0" smtClean="0"/>
              <a:t>http</a:t>
            </a:r>
            <a:r>
              <a:rPr lang="de-AT" sz="1500" dirty="0"/>
              <a:t>://en.wikipedia.org/wiki/The_Great_Gatsby_(2013_film</a:t>
            </a:r>
            <a:r>
              <a:rPr lang="de-AT" sz="1500" dirty="0" smtClean="0"/>
              <a:t>)</a:t>
            </a:r>
          </a:p>
          <a:p>
            <a:r>
              <a:rPr lang="de-AT" sz="1500" dirty="0"/>
              <a:t>http://en.wikipedia.org/wiki/Man_of_Steel_(</a:t>
            </a:r>
            <a:r>
              <a:rPr lang="de-AT" sz="1500" dirty="0" smtClean="0"/>
              <a:t>film)</a:t>
            </a:r>
          </a:p>
          <a:p>
            <a:r>
              <a:rPr lang="de-AT" sz="1600" dirty="0"/>
              <a:t>http://en.wikipedia.org/wiki/Alice's_Adventures_in_Wonderland</a:t>
            </a:r>
            <a:r>
              <a:rPr lang="de-AT" sz="1500" dirty="0" smtClean="0"/>
              <a:t> </a:t>
            </a:r>
          </a:p>
          <a:p>
            <a:r>
              <a:rPr lang="de-AT" sz="1500" dirty="0" smtClean="0"/>
              <a:t>http</a:t>
            </a:r>
            <a:r>
              <a:rPr lang="de-AT" sz="1500" dirty="0"/>
              <a:t>://www.movieinsider.com/c3/#.Un6dWnDIaEd</a:t>
            </a:r>
          </a:p>
          <a:p>
            <a:endParaRPr lang="de-AT" sz="1500" dirty="0" smtClean="0"/>
          </a:p>
          <a:p>
            <a:endParaRPr lang="uk-UA" dirty="0"/>
          </a:p>
        </p:txBody>
      </p:sp>
    </p:spTree>
    <p:extLst>
      <p:ext uri="{BB962C8B-B14F-4D97-AF65-F5344CB8AC3E}">
        <p14:creationId xmlns:p14="http://schemas.microsoft.com/office/powerpoint/2010/main" val="162583779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2092" y="1268760"/>
            <a:ext cx="6840760" cy="4401205"/>
          </a:xfrm>
          <a:prstGeom prst="rect">
            <a:avLst/>
          </a:prstGeom>
          <a:noFill/>
        </p:spPr>
        <p:txBody>
          <a:bodyPr wrap="square" rtlCol="0">
            <a:spAutoFit/>
          </a:bodyPr>
          <a:lstStyle/>
          <a:p>
            <a:pPr algn="ctr"/>
            <a:r>
              <a:rPr lang="uk-UA" sz="2000" dirty="0">
                <a:latin typeface="Garamond" panose="02020404030301010803" pitchFamily="18" charset="0"/>
                <a:cs typeface="Angsana New" panose="02020603050405020304" pitchFamily="18" charset="-34"/>
              </a:rPr>
              <a:t>DreamWorks Animation creates high-quality entertainment, including CGanimated feature films, television specials and series and live </a:t>
            </a:r>
            <a:r>
              <a:rPr lang="en-US" sz="2000" dirty="0" smtClean="0">
                <a:latin typeface="Garamond" panose="02020404030301010803" pitchFamily="18" charset="0"/>
                <a:cs typeface="Angsana New" panose="02020603050405020304" pitchFamily="18" charset="-34"/>
              </a:rPr>
              <a:t> </a:t>
            </a:r>
            <a:r>
              <a:rPr lang="uk-UA" sz="2000" dirty="0" smtClean="0">
                <a:latin typeface="Garamond" panose="02020404030301010803" pitchFamily="18" charset="0"/>
                <a:cs typeface="Angsana New" panose="02020603050405020304" pitchFamily="18" charset="-34"/>
              </a:rPr>
              <a:t>entertainment</a:t>
            </a:r>
            <a:r>
              <a:rPr lang="en-US" sz="2000" dirty="0" smtClean="0">
                <a:latin typeface="Garamond" panose="02020404030301010803" pitchFamily="18" charset="0"/>
                <a:cs typeface="Angsana New" panose="02020603050405020304" pitchFamily="18" charset="-34"/>
              </a:rPr>
              <a:t> </a:t>
            </a:r>
            <a:r>
              <a:rPr lang="uk-UA" sz="2000" dirty="0" smtClean="0">
                <a:latin typeface="Garamond" panose="02020404030301010803" pitchFamily="18" charset="0"/>
                <a:cs typeface="Angsana New" panose="02020603050405020304" pitchFamily="18" charset="-34"/>
              </a:rPr>
              <a:t>properties</a:t>
            </a:r>
            <a:r>
              <a:rPr lang="uk-UA" sz="2000" dirty="0">
                <a:latin typeface="Garamond" panose="02020404030301010803" pitchFamily="18" charset="0"/>
                <a:cs typeface="Angsana New" panose="02020603050405020304" pitchFamily="18" charset="-34"/>
              </a:rPr>
              <a:t>, meant for audiences around the world. The Company has world-class creative talent, a strong and experienced management team and </a:t>
            </a:r>
            <a:r>
              <a:rPr lang="uk-UA" sz="2000" dirty="0" smtClean="0">
                <a:latin typeface="Garamond" panose="02020404030301010803" pitchFamily="18" charset="0"/>
                <a:cs typeface="Angsana New" panose="02020603050405020304" pitchFamily="18" charset="-34"/>
              </a:rPr>
              <a:t>advanced</a:t>
            </a:r>
            <a:r>
              <a:rPr lang="en-US" sz="2000" dirty="0" smtClean="0">
                <a:latin typeface="Garamond" panose="02020404030301010803" pitchFamily="18" charset="0"/>
                <a:cs typeface="Angsana New" panose="02020603050405020304" pitchFamily="18" charset="-34"/>
              </a:rPr>
              <a:t> </a:t>
            </a:r>
            <a:r>
              <a:rPr lang="uk-UA" sz="2000" dirty="0" err="1" smtClean="0">
                <a:latin typeface="Garamond" panose="02020404030301010803" pitchFamily="18" charset="0"/>
                <a:cs typeface="Angsana New" panose="02020603050405020304" pitchFamily="18" charset="-34"/>
              </a:rPr>
              <a:t>film</a:t>
            </a:r>
            <a:r>
              <a:rPr lang="en-US" sz="2000" dirty="0" smtClean="0">
                <a:latin typeface="Garamond" panose="02020404030301010803" pitchFamily="18" charset="0"/>
                <a:cs typeface="Angsana New" panose="02020603050405020304" pitchFamily="18" charset="-34"/>
              </a:rPr>
              <a:t> </a:t>
            </a:r>
            <a:r>
              <a:rPr lang="uk-UA" sz="2000" dirty="0" err="1" smtClean="0">
                <a:latin typeface="Garamond" panose="02020404030301010803" pitchFamily="18" charset="0"/>
                <a:cs typeface="Angsana New" panose="02020603050405020304" pitchFamily="18" charset="-34"/>
              </a:rPr>
              <a:t>making</a:t>
            </a:r>
            <a:r>
              <a:rPr lang="uk-UA" sz="2000" dirty="0" smtClean="0">
                <a:latin typeface="Garamond" panose="02020404030301010803" pitchFamily="18" charset="0"/>
                <a:cs typeface="Angsana New" panose="02020603050405020304" pitchFamily="18" charset="-34"/>
              </a:rPr>
              <a:t> </a:t>
            </a:r>
            <a:r>
              <a:rPr lang="uk-UA" sz="2000" dirty="0">
                <a:latin typeface="Garamond" panose="02020404030301010803" pitchFamily="18" charset="0"/>
                <a:cs typeface="Angsana New" panose="02020603050405020304" pitchFamily="18" charset="-34"/>
              </a:rPr>
              <a:t>technology and techniques. </a:t>
            </a:r>
            <a:r>
              <a:rPr lang="uk-UA" sz="2000" dirty="0" err="1" smtClean="0">
                <a:latin typeface="Garamond" panose="02020404030301010803" pitchFamily="18" charset="0"/>
                <a:cs typeface="Angsana New" panose="02020603050405020304" pitchFamily="18" charset="-34"/>
              </a:rPr>
              <a:t>DreamWorks</a:t>
            </a:r>
            <a:r>
              <a:rPr lang="uk-UA" sz="2000" dirty="0" smtClean="0">
                <a:latin typeface="Garamond" panose="02020404030301010803" pitchFamily="18" charset="0"/>
                <a:cs typeface="Angsana New" panose="02020603050405020304" pitchFamily="18" charset="-34"/>
              </a:rPr>
              <a:t> </a:t>
            </a:r>
            <a:r>
              <a:rPr lang="uk-UA" sz="2000" dirty="0">
                <a:latin typeface="Garamond" panose="02020404030301010803" pitchFamily="18" charset="0"/>
                <a:cs typeface="Angsana New" panose="02020603050405020304" pitchFamily="18" charset="-34"/>
              </a:rPr>
              <a:t>Animation has been</a:t>
            </a:r>
          </a:p>
          <a:p>
            <a:pPr algn="ctr"/>
            <a:r>
              <a:rPr lang="uk-UA" sz="2000" dirty="0">
                <a:latin typeface="Garamond" panose="02020404030301010803" pitchFamily="18" charset="0"/>
                <a:cs typeface="Angsana New" panose="02020603050405020304" pitchFamily="18" charset="-34"/>
              </a:rPr>
              <a:t>named one of the “100 Best Companies to Work For” by </a:t>
            </a:r>
            <a:r>
              <a:rPr lang="uk-UA" sz="2000" dirty="0" smtClean="0">
                <a:latin typeface="Garamond" panose="02020404030301010803" pitchFamily="18" charset="0"/>
                <a:cs typeface="Angsana New" panose="02020603050405020304" pitchFamily="18" charset="-34"/>
              </a:rPr>
              <a:t>FORTUNE </a:t>
            </a:r>
            <a:r>
              <a:rPr lang="uk-UA" sz="2000" dirty="0">
                <a:latin typeface="Garamond" panose="02020404030301010803" pitchFamily="18" charset="0"/>
                <a:cs typeface="Angsana New" panose="02020603050405020304" pitchFamily="18" charset="-34"/>
              </a:rPr>
              <a:t>Magazine</a:t>
            </a:r>
          </a:p>
          <a:p>
            <a:pPr algn="ctr"/>
            <a:r>
              <a:rPr lang="uk-UA" sz="2000" dirty="0">
                <a:latin typeface="Garamond" panose="02020404030301010803" pitchFamily="18" charset="0"/>
                <a:cs typeface="Angsana New" panose="02020603050405020304" pitchFamily="18" charset="-34"/>
              </a:rPr>
              <a:t>for four consecutive years. In 201</a:t>
            </a:r>
            <a:r>
              <a:rPr lang="en-US" sz="2000" dirty="0">
                <a:latin typeface="Garamond" panose="02020404030301010803" pitchFamily="18" charset="0"/>
                <a:cs typeface="Angsana New" panose="02020603050405020304" pitchFamily="18" charset="-34"/>
              </a:rPr>
              <a:t>3</a:t>
            </a:r>
            <a:r>
              <a:rPr lang="uk-UA" sz="2000" dirty="0">
                <a:latin typeface="Garamond" panose="02020404030301010803" pitchFamily="18" charset="0"/>
                <a:cs typeface="Angsana New" panose="02020603050405020304" pitchFamily="18" charset="-34"/>
              </a:rPr>
              <a:t>, DreamWorks Animation </a:t>
            </a:r>
            <a:r>
              <a:rPr lang="uk-UA" sz="2000" dirty="0" err="1">
                <a:latin typeface="Garamond" panose="02020404030301010803" pitchFamily="18" charset="0"/>
                <a:cs typeface="Angsana New" panose="02020603050405020304" pitchFamily="18" charset="-34"/>
              </a:rPr>
              <a:t>ranks</a:t>
            </a:r>
            <a:r>
              <a:rPr lang="uk-UA" sz="2000" dirty="0">
                <a:latin typeface="Garamond" panose="02020404030301010803" pitchFamily="18" charset="0"/>
                <a:cs typeface="Angsana New" panose="02020603050405020304" pitchFamily="18" charset="-34"/>
              </a:rPr>
              <a:t> </a:t>
            </a:r>
            <a:r>
              <a:rPr lang="en-US" sz="2000" dirty="0" smtClean="0">
                <a:latin typeface="Garamond" panose="02020404030301010803" pitchFamily="18" charset="0"/>
                <a:cs typeface="Angsana New" panose="02020603050405020304" pitchFamily="18" charset="-34"/>
              </a:rPr>
              <a:t>#</a:t>
            </a:r>
            <a:r>
              <a:rPr lang="uk-UA" sz="2000" dirty="0" smtClean="0">
                <a:latin typeface="Garamond" panose="02020404030301010803" pitchFamily="18" charset="0"/>
                <a:cs typeface="Angsana New" panose="02020603050405020304" pitchFamily="18" charset="-34"/>
              </a:rPr>
              <a:t>1</a:t>
            </a:r>
            <a:r>
              <a:rPr lang="en-US" sz="2000" dirty="0">
                <a:latin typeface="Garamond" panose="02020404030301010803" pitchFamily="18" charset="0"/>
                <a:cs typeface="Angsana New" panose="02020603050405020304" pitchFamily="18" charset="-34"/>
              </a:rPr>
              <a:t>2</a:t>
            </a:r>
            <a:r>
              <a:rPr lang="uk-UA" sz="2000" dirty="0">
                <a:latin typeface="Garamond" panose="02020404030301010803" pitchFamily="18" charset="0"/>
                <a:cs typeface="Angsana New" panose="02020603050405020304" pitchFamily="18" charset="-34"/>
              </a:rPr>
              <a:t> on the</a:t>
            </a:r>
          </a:p>
          <a:p>
            <a:pPr algn="ctr"/>
            <a:r>
              <a:rPr lang="uk-UA" sz="2000" dirty="0">
                <a:latin typeface="Garamond" panose="02020404030301010803" pitchFamily="18" charset="0"/>
                <a:cs typeface="Angsana New" panose="02020603050405020304" pitchFamily="18" charset="-34"/>
              </a:rPr>
              <a:t>list. All of DreamWorks Animation’s feature films are produced in 3D. The</a:t>
            </a:r>
          </a:p>
          <a:p>
            <a:pPr algn="ctr"/>
            <a:r>
              <a:rPr lang="uk-UA" sz="2000" dirty="0">
                <a:latin typeface="Garamond" panose="02020404030301010803" pitchFamily="18" charset="0"/>
                <a:cs typeface="Angsana New" panose="02020603050405020304" pitchFamily="18" charset="-34"/>
              </a:rPr>
              <a:t>Company has theatrically released a total of 2</a:t>
            </a:r>
            <a:r>
              <a:rPr lang="en-US" sz="2000" dirty="0">
                <a:latin typeface="Garamond" panose="02020404030301010803" pitchFamily="18" charset="0"/>
                <a:cs typeface="Angsana New" panose="02020603050405020304" pitchFamily="18" charset="-34"/>
              </a:rPr>
              <a:t>7</a:t>
            </a:r>
            <a:r>
              <a:rPr lang="uk-UA" sz="2000" dirty="0">
                <a:latin typeface="Garamond" panose="02020404030301010803" pitchFamily="18" charset="0"/>
                <a:cs typeface="Angsana New" panose="02020603050405020304" pitchFamily="18" charset="-34"/>
              </a:rPr>
              <a:t> animated feature films</a:t>
            </a:r>
            <a:r>
              <a:rPr lang="en-US" sz="2000" dirty="0">
                <a:latin typeface="Garamond" panose="02020404030301010803" pitchFamily="18" charset="0"/>
                <a:cs typeface="Angsana New" panose="02020603050405020304" pitchFamily="18" charset="-34"/>
              </a:rPr>
              <a:t>.</a:t>
            </a:r>
            <a:endParaRPr lang="uk-UA" sz="2000" dirty="0">
              <a:latin typeface="Garamond" panose="02020404030301010803" pitchFamily="18" charset="0"/>
              <a:cs typeface="Angsana New" panose="02020603050405020304" pitchFamily="18" charset="-34"/>
            </a:endParaRPr>
          </a:p>
        </p:txBody>
      </p:sp>
    </p:spTree>
    <p:extLst>
      <p:ext uri="{BB962C8B-B14F-4D97-AF65-F5344CB8AC3E}">
        <p14:creationId xmlns:p14="http://schemas.microsoft.com/office/powerpoint/2010/main" val="3486646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052736"/>
            <a:ext cx="6840760" cy="1015663"/>
          </a:xfrm>
          <a:prstGeom prst="rect">
            <a:avLst/>
          </a:prstGeom>
          <a:noFill/>
        </p:spPr>
        <p:txBody>
          <a:bodyPr wrap="square" rtlCol="0">
            <a:spAutoFit/>
          </a:bodyPr>
          <a:lstStyle/>
          <a:p>
            <a:pPr algn="ctr"/>
            <a:r>
              <a:rPr lang="en-US" sz="2000" b="1" dirty="0"/>
              <a:t>Company released such movies like Shrek, Madagascar, Kung Fu Panda, How to Train Your Dragon, Puss In Boots and The </a:t>
            </a:r>
            <a:r>
              <a:rPr lang="en-US" sz="2000" b="1" dirty="0" err="1"/>
              <a:t>Croods</a:t>
            </a:r>
            <a:r>
              <a:rPr lang="en-US" sz="2000" b="1" dirty="0"/>
              <a:t>.</a:t>
            </a:r>
            <a:endParaRPr lang="uk-UA" sz="2000" b="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815809"/>
            <a:ext cx="2736304" cy="1768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1572" y="1750980"/>
            <a:ext cx="2530659" cy="1897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68399"/>
            <a:ext cx="2304256" cy="1843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5361" y="3693347"/>
            <a:ext cx="2047039" cy="2983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3403" y="3995631"/>
            <a:ext cx="2816749" cy="1760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592" y="3693347"/>
            <a:ext cx="2016224" cy="3025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168119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96752"/>
            <a:ext cx="6400800" cy="936104"/>
          </a:xfrm>
        </p:spPr>
        <p:txBody>
          <a:bodyPr>
            <a:normAutofit fontScale="90000"/>
          </a:bodyPr>
          <a:lstStyle/>
          <a:p>
            <a:r>
              <a:rPr lang="en-US" dirty="0"/>
              <a:t/>
            </a:r>
            <a:br>
              <a:rPr lang="en-US" dirty="0"/>
            </a:br>
            <a:r>
              <a:rPr lang="en-US" dirty="0">
                <a:latin typeface="Imprint MT Shadow" panose="04020605060303030202" pitchFamily="82" charset="0"/>
              </a:rPr>
              <a:t>Metro-Goldwyn-Mayer</a:t>
            </a:r>
            <a:endParaRPr lang="uk-UA"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348880"/>
            <a:ext cx="4691694" cy="3518771"/>
          </a:xfrm>
          <a:prstGeom prst="ellipse">
            <a:avLst/>
          </a:prstGeom>
          <a:ln>
            <a:noFill/>
          </a:ln>
          <a:effectLst>
            <a:softEdge rad="112500"/>
          </a:effectLst>
        </p:spPr>
      </p:pic>
    </p:spTree>
    <p:extLst>
      <p:ext uri="{BB962C8B-B14F-4D97-AF65-F5344CB8AC3E}">
        <p14:creationId xmlns:p14="http://schemas.microsoft.com/office/powerpoint/2010/main" val="2181428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196751"/>
            <a:ext cx="6408712" cy="4524315"/>
          </a:xfrm>
          <a:prstGeom prst="rect">
            <a:avLst/>
          </a:prstGeom>
          <a:noFill/>
        </p:spPr>
        <p:txBody>
          <a:bodyPr wrap="square" rtlCol="0">
            <a:spAutoFit/>
          </a:bodyPr>
          <a:lstStyle/>
          <a:p>
            <a:pPr algn="ctr"/>
            <a:r>
              <a:rPr lang="en-US" sz="2400" dirty="0"/>
              <a:t>MGM and its legendary roaring lion logo was formed in April 1924, by theater magnate Marcus </a:t>
            </a:r>
            <a:r>
              <a:rPr lang="en-US" sz="2400" dirty="0" smtClean="0"/>
              <a:t>Lowe. During </a:t>
            </a:r>
            <a:r>
              <a:rPr lang="en-US" sz="2400" dirty="0"/>
              <a:t>a golden three decades from 1924 to 1954, the Culver City-based studio dominated the movie business, creating a Best Picture nominee every year for two straight decades. One of the more memorable years at the Academy Awards® was in 1939 when MGM's Gone With the Wind and MGM's The Wizard of Oz were both nominated for Best Picture. Gone With the Wind took home Best Picture that year, along with 8 other Oscars. The Wizard of Oz secured two Oscars.</a:t>
            </a:r>
            <a:endParaRPr lang="uk-UA" sz="2400" dirty="0"/>
          </a:p>
        </p:txBody>
      </p:sp>
    </p:spTree>
    <p:extLst>
      <p:ext uri="{BB962C8B-B14F-4D97-AF65-F5344CB8AC3E}">
        <p14:creationId xmlns:p14="http://schemas.microsoft.com/office/powerpoint/2010/main" val="415580185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1600" y="2924944"/>
            <a:ext cx="1656184" cy="1249236"/>
          </a:xfrm>
        </p:spPr>
      </p:pic>
      <p:pic>
        <p:nvPicPr>
          <p:cNvPr id="8" name="Объект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771800" y="2924944"/>
            <a:ext cx="1716530" cy="1260728"/>
          </a:xfrm>
        </p:spPr>
      </p:pic>
      <p:sp>
        <p:nvSpPr>
          <p:cNvPr id="4" name="Заголовок 3"/>
          <p:cNvSpPr>
            <a:spLocks noGrp="1"/>
          </p:cNvSpPr>
          <p:nvPr>
            <p:ph type="title"/>
          </p:nvPr>
        </p:nvSpPr>
        <p:spPr/>
        <p:txBody>
          <a:bodyPr/>
          <a:lstStyle/>
          <a:p>
            <a:r>
              <a:rPr lang="en-US" dirty="0" smtClean="0">
                <a:latin typeface="Imprint MT Shadow" panose="04020605060303030202" pitchFamily="82" charset="0"/>
              </a:rPr>
              <a:t>LOGOS:</a:t>
            </a:r>
            <a:endParaRPr lang="uk-UA" dirty="0"/>
          </a:p>
        </p:txBody>
      </p:sp>
      <p:sp>
        <p:nvSpPr>
          <p:cNvPr id="5" name="Текст 4"/>
          <p:cNvSpPr>
            <a:spLocks noGrp="1"/>
          </p:cNvSpPr>
          <p:nvPr>
            <p:ph type="body" idx="1"/>
          </p:nvPr>
        </p:nvSpPr>
        <p:spPr>
          <a:xfrm>
            <a:off x="1371600" y="2132856"/>
            <a:ext cx="3128392" cy="680683"/>
          </a:xfrm>
        </p:spPr>
        <p:txBody>
          <a:bodyPr>
            <a:noAutofit/>
          </a:bodyPr>
          <a:lstStyle/>
          <a:p>
            <a:r>
              <a:rPr lang="en-US" sz="1600" dirty="0"/>
              <a:t>1st Logo</a:t>
            </a:r>
            <a:br>
              <a:rPr lang="en-US" sz="1600" dirty="0"/>
            </a:br>
            <a:r>
              <a:rPr lang="en-US" sz="1600" dirty="0"/>
              <a:t>(August 16, </a:t>
            </a:r>
            <a:r>
              <a:rPr lang="en-US" sz="1600" dirty="0" smtClean="0"/>
              <a:t>1930</a:t>
            </a:r>
            <a:r>
              <a:rPr lang="en-US" sz="1600" dirty="0"/>
              <a:t>-July 18, </a:t>
            </a:r>
            <a:r>
              <a:rPr lang="en-US" sz="1600" dirty="0" smtClean="0"/>
              <a:t>1942)</a:t>
            </a:r>
            <a:endParaRPr lang="uk-UA" sz="1600" dirty="0"/>
          </a:p>
        </p:txBody>
      </p:sp>
      <p:sp>
        <p:nvSpPr>
          <p:cNvPr id="6" name="Текст 5"/>
          <p:cNvSpPr>
            <a:spLocks noGrp="1"/>
          </p:cNvSpPr>
          <p:nvPr>
            <p:ph type="body" sz="quarter" idx="3"/>
          </p:nvPr>
        </p:nvSpPr>
        <p:spPr>
          <a:xfrm>
            <a:off x="4645025" y="2060848"/>
            <a:ext cx="3127375" cy="746360"/>
          </a:xfrm>
        </p:spPr>
        <p:txBody>
          <a:bodyPr>
            <a:noAutofit/>
          </a:bodyPr>
          <a:lstStyle/>
          <a:p>
            <a:r>
              <a:rPr lang="en-US" sz="1600" dirty="0"/>
              <a:t>2nd Logo</a:t>
            </a:r>
            <a:br>
              <a:rPr lang="en-US" sz="1600" dirty="0"/>
            </a:br>
            <a:r>
              <a:rPr lang="en-US" sz="1600" dirty="0"/>
              <a:t>(August 22, 1942-August 3, 1946)</a:t>
            </a:r>
            <a:endParaRPr lang="uk-UA" sz="1600" dirty="0"/>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749" y="4248149"/>
            <a:ext cx="2016224" cy="1436977"/>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2893891"/>
            <a:ext cx="1762125" cy="1333500"/>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2157" y="2914649"/>
            <a:ext cx="1714739" cy="1314634"/>
          </a:xfrm>
          <a:prstGeom prst="rect">
            <a:avLst/>
          </a:prstGeom>
        </p:spPr>
      </p:pic>
      <p:pic>
        <p:nvPicPr>
          <p:cNvPr id="12" name="Рисунок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7116" y="4380019"/>
            <a:ext cx="1762371" cy="1305107"/>
          </a:xfrm>
          <a:prstGeom prst="rect">
            <a:avLst/>
          </a:prstGeom>
        </p:spPr>
      </p:pic>
    </p:spTree>
    <p:extLst>
      <p:ext uri="{BB962C8B-B14F-4D97-AF65-F5344CB8AC3E}">
        <p14:creationId xmlns:p14="http://schemas.microsoft.com/office/powerpoint/2010/main" val="413155009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784" y="1484784"/>
            <a:ext cx="2016224" cy="830997"/>
          </a:xfrm>
          <a:prstGeom prst="rect">
            <a:avLst/>
          </a:prstGeom>
          <a:noFill/>
        </p:spPr>
        <p:txBody>
          <a:bodyPr wrap="square" rtlCol="0">
            <a:spAutoFit/>
          </a:bodyPr>
          <a:lstStyle/>
          <a:p>
            <a:pPr algn="ctr"/>
            <a:r>
              <a:rPr lang="en-US" sz="1600" b="1" dirty="0"/>
              <a:t>3rd Logo</a:t>
            </a:r>
            <a:br>
              <a:rPr lang="en-US" sz="1600" b="1" dirty="0"/>
            </a:br>
            <a:r>
              <a:rPr lang="en-US" sz="1600" b="1" dirty="0"/>
              <a:t>(August 31, 1946-May 17, 1952)</a:t>
            </a:r>
            <a:endParaRPr lang="uk-UA" sz="1600" b="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617088"/>
            <a:ext cx="2066528" cy="152837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293" y="4221088"/>
            <a:ext cx="2088867" cy="1490549"/>
          </a:xfrm>
          <a:prstGeom prst="rect">
            <a:avLst/>
          </a:prstGeom>
        </p:spPr>
      </p:pic>
      <p:sp>
        <p:nvSpPr>
          <p:cNvPr id="6" name="TextBox 5"/>
          <p:cNvSpPr txBox="1"/>
          <p:nvPr/>
        </p:nvSpPr>
        <p:spPr>
          <a:xfrm>
            <a:off x="3635896" y="980728"/>
            <a:ext cx="2016224" cy="1477328"/>
          </a:xfrm>
          <a:prstGeom prst="rect">
            <a:avLst/>
          </a:prstGeom>
          <a:noFill/>
        </p:spPr>
        <p:txBody>
          <a:bodyPr wrap="square" rtlCol="0">
            <a:spAutoFit/>
          </a:bodyPr>
          <a:lstStyle/>
          <a:p>
            <a:pPr algn="ctr"/>
            <a:r>
              <a:rPr lang="en-US" b="1" dirty="0"/>
              <a:t>4th Logo</a:t>
            </a:r>
            <a:br>
              <a:rPr lang="en-US" b="1" dirty="0"/>
            </a:br>
            <a:r>
              <a:rPr lang="en-US" b="1" dirty="0"/>
              <a:t>(March 15, 1952, June 14, 1952-September 18, 1954)</a:t>
            </a:r>
            <a:endParaRPr lang="uk-UA" b="1"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518" y="2622656"/>
            <a:ext cx="2019602" cy="152280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2518" y="4221088"/>
            <a:ext cx="2008503" cy="1525585"/>
          </a:xfrm>
          <a:prstGeom prst="rect">
            <a:avLst/>
          </a:prstGeom>
        </p:spPr>
      </p:pic>
      <p:sp>
        <p:nvSpPr>
          <p:cNvPr id="9" name="TextBox 8"/>
          <p:cNvSpPr txBox="1"/>
          <p:nvPr/>
        </p:nvSpPr>
        <p:spPr>
          <a:xfrm>
            <a:off x="6156177" y="1115452"/>
            <a:ext cx="1728192" cy="1200329"/>
          </a:xfrm>
          <a:prstGeom prst="rect">
            <a:avLst/>
          </a:prstGeom>
          <a:noFill/>
        </p:spPr>
        <p:txBody>
          <a:bodyPr wrap="square" rtlCol="0">
            <a:spAutoFit/>
          </a:bodyPr>
          <a:lstStyle/>
          <a:p>
            <a:pPr algn="ctr"/>
            <a:r>
              <a:rPr lang="en-US" b="1" dirty="0"/>
              <a:t>5</a:t>
            </a:r>
            <a:r>
              <a:rPr lang="en-US" b="1" dirty="0" smtClean="0"/>
              <a:t>th </a:t>
            </a:r>
            <a:r>
              <a:rPr lang="en-US" b="1" dirty="0"/>
              <a:t>Logo</a:t>
            </a:r>
            <a:br>
              <a:rPr lang="en-US" b="1" dirty="0"/>
            </a:br>
            <a:r>
              <a:rPr lang="en-US" b="1" dirty="0"/>
              <a:t>(September 7, 1961-December 1, 1962, 1965)</a:t>
            </a:r>
            <a:endParaRPr lang="uk-UA" b="1" dirty="0"/>
          </a:p>
        </p:txBody>
      </p:sp>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0417" y="2617088"/>
            <a:ext cx="1979712" cy="1474473"/>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0417" y="4217089"/>
            <a:ext cx="1990392" cy="1533581"/>
          </a:xfrm>
          <a:prstGeom prst="rect">
            <a:avLst/>
          </a:prstGeom>
        </p:spPr>
      </p:pic>
    </p:spTree>
    <p:extLst>
      <p:ext uri="{BB962C8B-B14F-4D97-AF65-F5344CB8AC3E}">
        <p14:creationId xmlns:p14="http://schemas.microsoft.com/office/powerpoint/2010/main" val="3705591341"/>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442</TotalTime>
  <Words>579</Words>
  <Application>Microsoft Office PowerPoint</Application>
  <PresentationFormat>Экран (4:3)</PresentationFormat>
  <Paragraphs>104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Кутюр</vt:lpstr>
      <vt:lpstr>Presentation</vt:lpstr>
      <vt:lpstr>Film production companies of the United States</vt:lpstr>
      <vt:lpstr>Dreamworks Animation</vt:lpstr>
      <vt:lpstr>Презентация PowerPoint</vt:lpstr>
      <vt:lpstr>Презентация PowerPoint</vt:lpstr>
      <vt:lpstr> Metro-Goldwyn-Mayer</vt:lpstr>
      <vt:lpstr>Презентация PowerPoint</vt:lpstr>
      <vt:lpstr>LOGOS:</vt:lpstr>
      <vt:lpstr>Презентация PowerPoint</vt:lpstr>
      <vt:lpstr>Презентация PowerPoint</vt:lpstr>
      <vt:lpstr>Презентация PowerPoint</vt:lpstr>
      <vt:lpstr>Paramount Pictures</vt:lpstr>
      <vt:lpstr>Презентация PowerPoint</vt:lpstr>
      <vt:lpstr>Презентация PowerPoint</vt:lpstr>
      <vt:lpstr>Презентация PowerPoint</vt:lpstr>
      <vt:lpstr>Презентация PowerPoint</vt:lpstr>
      <vt:lpstr>warner brothers PICTURES </vt:lpstr>
      <vt:lpstr>Презентация PowerPoint</vt:lpstr>
      <vt:lpstr>Презентация PowerPoint</vt:lpstr>
      <vt:lpstr>Actors who worked with warner brothers pictures </vt:lpstr>
      <vt:lpstr>Man of steel</vt:lpstr>
      <vt:lpstr>Walt Disney Pictures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Used Literature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studious in the usa</dc:title>
  <dc:creator>IGOR-PC</dc:creator>
  <cp:lastModifiedBy>IGOR-PC</cp:lastModifiedBy>
  <cp:revision>52</cp:revision>
  <dcterms:created xsi:type="dcterms:W3CDTF">2013-11-09T12:52:51Z</dcterms:created>
  <dcterms:modified xsi:type="dcterms:W3CDTF">2013-11-10T08:36:42Z</dcterms:modified>
</cp:coreProperties>
</file>