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9" r:id="rId14"/>
    <p:sldId id="270" r:id="rId15"/>
    <p:sldId id="272" r:id="rId16"/>
    <p:sldId id="273" r:id="rId17"/>
    <p:sldId id="274" r:id="rId18"/>
    <p:sldId id="275" r:id="rId19"/>
    <p:sldId id="271"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CD504CC6-19F2-4118-BDF5-B1750433A90F}"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D504CC6-19F2-4118-BDF5-B1750433A90F}"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D504CC6-19F2-4118-BDF5-B1750433A90F}"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504CC6-19F2-4118-BDF5-B1750433A90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BF5FDA4-ED3D-49F8-88ED-0D3741DAF7AF}" type="datetimeFigureOut">
              <a:rPr lang="ru-RU" smtClean="0"/>
              <a:t>21.02.2013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D504CC6-19F2-4118-BDF5-B1750433A90F}"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F5FDA4-ED3D-49F8-88ED-0D3741DAF7AF}" type="datetimeFigureOut">
              <a:rPr lang="ru-RU" smtClean="0"/>
              <a:t>21.02.2013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D504CC6-19F2-4118-BDF5-B1750433A90F}"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204864"/>
            <a:ext cx="7406640" cy="1472184"/>
          </a:xfrm>
        </p:spPr>
        <p:txBody>
          <a:bodyPr>
            <a:noAutofit/>
          </a:bodyPr>
          <a:lstStyle/>
          <a:p>
            <a:r>
              <a:rPr lang="en-US" sz="9600" b="1" dirty="0" smtClean="0"/>
              <a:t>Glasgow</a:t>
            </a:r>
            <a:endParaRPr lang="ru-RU" sz="9600" dirty="0"/>
          </a:p>
        </p:txBody>
      </p:sp>
      <p:sp>
        <p:nvSpPr>
          <p:cNvPr id="3" name="Подзаголовок 2"/>
          <p:cNvSpPr>
            <a:spLocks noGrp="1"/>
          </p:cNvSpPr>
          <p:nvPr>
            <p:ph type="subTitle" idx="1"/>
          </p:nvPr>
        </p:nvSpPr>
        <p:spPr>
          <a:xfrm>
            <a:off x="1259632" y="4797152"/>
            <a:ext cx="7406640" cy="1752600"/>
          </a:xfrm>
        </p:spPr>
        <p:txBody>
          <a:bodyPr/>
          <a:lstStyle/>
          <a:p>
            <a:endParaRPr lang="ru-RU" dirty="0"/>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776864" cy="1484784"/>
          </a:xfrm>
        </p:spPr>
        <p:txBody>
          <a:bodyPr>
            <a:noAutofit/>
          </a:bodyPr>
          <a:lstStyle/>
          <a:p>
            <a:r>
              <a:rPr lang="en-US" sz="5400" b="1" dirty="0"/>
              <a:t>Museums and galleries</a:t>
            </a:r>
            <a:endParaRPr lang="ru-RU" sz="5400" dirty="0"/>
          </a:p>
        </p:txBody>
      </p:sp>
      <p:sp>
        <p:nvSpPr>
          <p:cNvPr id="4" name="Прямоугольник 3"/>
          <p:cNvSpPr/>
          <p:nvPr/>
        </p:nvSpPr>
        <p:spPr>
          <a:xfrm>
            <a:off x="1043608" y="2564904"/>
            <a:ext cx="8100392" cy="3970318"/>
          </a:xfrm>
          <a:prstGeom prst="rect">
            <a:avLst/>
          </a:prstGeom>
        </p:spPr>
        <p:txBody>
          <a:bodyPr wrap="square">
            <a:spAutoFit/>
          </a:bodyPr>
          <a:lstStyle/>
          <a:p>
            <a:r>
              <a:rPr lang="en-US" sz="3600" dirty="0"/>
              <a:t>The most important collection of paintings and art objects presented in </a:t>
            </a:r>
            <a:r>
              <a:rPr lang="en-US" sz="3600" dirty="0" err="1"/>
              <a:t>Kelvingrove</a:t>
            </a:r>
            <a:r>
              <a:rPr lang="en-US" sz="3600" dirty="0"/>
              <a:t> Gallery, the most visited museum in Scotland. Among its exhibits - paintings by Rembrandt, Rubens, Titian, Van Gogh, Monet, Picasso, Dali.</a:t>
            </a:r>
            <a:endParaRPr lang="ru-RU" sz="3600" dirty="0"/>
          </a:p>
        </p:txBody>
      </p:sp>
    </p:spTree>
  </p:cSld>
  <p:clrMapOvr>
    <a:masterClrMapping/>
  </p:clrMapOvr>
  <p:transition spd="med">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Текст 6"/>
          <p:cNvSpPr>
            <a:spLocks noGrp="1"/>
          </p:cNvSpPr>
          <p:nvPr>
            <p:ph type="body" idx="2"/>
          </p:nvPr>
        </p:nvSpPr>
        <p:spPr/>
        <p:txBody>
          <a:bodyPr/>
          <a:lstStyle/>
          <a:p>
            <a:endParaRPr lang="ru-RU"/>
          </a:p>
        </p:txBody>
      </p:sp>
      <p:sp>
        <p:nvSpPr>
          <p:cNvPr id="6" name="Содержимое 5"/>
          <p:cNvSpPr>
            <a:spLocks noGrp="1"/>
          </p:cNvSpPr>
          <p:nvPr>
            <p:ph sz="half" idx="1"/>
          </p:nvPr>
        </p:nvSpPr>
        <p:spPr/>
        <p:txBody>
          <a:bodyPr/>
          <a:lstStyle/>
          <a:p>
            <a:endParaRPr lang="ru-RU"/>
          </a:p>
        </p:txBody>
      </p:sp>
      <p:pic>
        <p:nvPicPr>
          <p:cNvPr id="22530" name="Picture 2" descr="http://theenglishthroughdrama.files.wordpress.com/2011/02/kelvingrove_art_gallery_and_museum.jpg"/>
          <p:cNvPicPr>
            <a:picLocks noChangeAspect="1" noChangeArrowheads="1"/>
          </p:cNvPicPr>
          <p:nvPr/>
        </p:nvPicPr>
        <p:blipFill>
          <a:blip r:embed="rId2" cstate="print"/>
          <a:srcRect/>
          <a:stretch>
            <a:fillRect/>
          </a:stretch>
        </p:blipFill>
        <p:spPr bwMode="auto">
          <a:xfrm>
            <a:off x="0" y="0"/>
            <a:ext cx="9144000" cy="6525344"/>
          </a:xfrm>
          <a:prstGeom prst="rect">
            <a:avLst/>
          </a:prstGeom>
          <a:noFill/>
        </p:spPr>
      </p:pic>
      <p:sp>
        <p:nvSpPr>
          <p:cNvPr id="4" name="Прямоугольник 3"/>
          <p:cNvSpPr/>
          <p:nvPr/>
        </p:nvSpPr>
        <p:spPr>
          <a:xfrm>
            <a:off x="2483768" y="6488668"/>
            <a:ext cx="4813884" cy="400110"/>
          </a:xfrm>
          <a:prstGeom prst="rect">
            <a:avLst/>
          </a:prstGeom>
        </p:spPr>
        <p:txBody>
          <a:bodyPr wrap="square">
            <a:spAutoFit/>
          </a:bodyPr>
          <a:lstStyle/>
          <a:p>
            <a:r>
              <a:rPr lang="en-US" sz="2000" b="1" dirty="0"/>
              <a:t>Art Gallery and Museum </a:t>
            </a:r>
            <a:r>
              <a:rPr lang="en-US" sz="2000" b="1" dirty="0" err="1"/>
              <a:t>Kelvingrove</a:t>
            </a:r>
            <a:endParaRPr lang="ru-RU" sz="2000" b="1" dirty="0"/>
          </a:p>
        </p:txBody>
      </p:sp>
    </p:spTree>
  </p:cSld>
  <p:clrMapOvr>
    <a:masterClrMapping/>
  </p:clrMapOvr>
  <p:transition spd="med">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Текст 6"/>
          <p:cNvSpPr>
            <a:spLocks noGrp="1"/>
          </p:cNvSpPr>
          <p:nvPr>
            <p:ph type="body" idx="2"/>
          </p:nvPr>
        </p:nvSpPr>
        <p:spPr/>
        <p:txBody>
          <a:bodyPr/>
          <a:lstStyle/>
          <a:p>
            <a:endParaRPr lang="ru-RU"/>
          </a:p>
        </p:txBody>
      </p:sp>
      <p:sp>
        <p:nvSpPr>
          <p:cNvPr id="6" name="Содержимое 5"/>
          <p:cNvSpPr>
            <a:spLocks noGrp="1"/>
          </p:cNvSpPr>
          <p:nvPr>
            <p:ph sz="half" idx="1"/>
          </p:nvPr>
        </p:nvSpPr>
        <p:spPr/>
        <p:txBody>
          <a:bodyPr/>
          <a:lstStyle/>
          <a:p>
            <a:endParaRPr lang="ru-RU"/>
          </a:p>
        </p:txBody>
      </p:sp>
      <p:pic>
        <p:nvPicPr>
          <p:cNvPr id="24578" name="Picture 2" descr="http://www.kaplaninternational.com/Images/glasgow-traditional-building3_tcm7-17087.jpg"/>
          <p:cNvPicPr>
            <a:picLocks noChangeAspect="1" noChangeArrowheads="1"/>
          </p:cNvPicPr>
          <p:nvPr/>
        </p:nvPicPr>
        <p:blipFill>
          <a:blip r:embed="rId2" cstate="print"/>
          <a:srcRect/>
          <a:stretch>
            <a:fillRect/>
          </a:stretch>
        </p:blipFill>
        <p:spPr bwMode="auto">
          <a:xfrm>
            <a:off x="0" y="-1"/>
            <a:ext cx="9144000" cy="6488317"/>
          </a:xfrm>
          <a:prstGeom prst="rect">
            <a:avLst/>
          </a:prstGeom>
          <a:noFill/>
        </p:spPr>
      </p:pic>
      <p:sp>
        <p:nvSpPr>
          <p:cNvPr id="4" name="Прямоугольник 3"/>
          <p:cNvSpPr/>
          <p:nvPr/>
        </p:nvSpPr>
        <p:spPr>
          <a:xfrm>
            <a:off x="2915816" y="6488668"/>
            <a:ext cx="3151445" cy="400110"/>
          </a:xfrm>
          <a:prstGeom prst="rect">
            <a:avLst/>
          </a:prstGeom>
        </p:spPr>
        <p:txBody>
          <a:bodyPr wrap="square">
            <a:spAutoFit/>
          </a:bodyPr>
          <a:lstStyle/>
          <a:p>
            <a:r>
              <a:rPr lang="en-US" sz="2000" b="1" dirty="0"/>
              <a:t>Gallery of Modern Art </a:t>
            </a:r>
            <a:endParaRPr lang="ru-RU" sz="2000" b="1" dirty="0"/>
          </a:p>
        </p:txBody>
      </p:sp>
    </p:spTree>
  </p:cSld>
  <p:clrMapOvr>
    <a:masterClrMapping/>
  </p:clrMapOvr>
  <p:transition spd="med">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descr="http://www.scotcities.com/palace.jpg"/>
          <p:cNvPicPr>
            <a:picLocks noChangeAspect="1" noChangeArrowheads="1"/>
          </p:cNvPicPr>
          <p:nvPr/>
        </p:nvPicPr>
        <p:blipFill>
          <a:blip r:embed="rId2" cstate="print"/>
          <a:srcRect t="4602" b="4120"/>
          <a:stretch>
            <a:fillRect/>
          </a:stretch>
        </p:blipFill>
        <p:spPr bwMode="auto">
          <a:xfrm>
            <a:off x="0" y="0"/>
            <a:ext cx="9144000" cy="6597352"/>
          </a:xfrm>
          <a:prstGeom prst="rect">
            <a:avLst/>
          </a:prstGeom>
          <a:noFill/>
        </p:spPr>
      </p:pic>
      <p:sp>
        <p:nvSpPr>
          <p:cNvPr id="4" name="Прямоугольник 3"/>
          <p:cNvSpPr/>
          <p:nvPr/>
        </p:nvSpPr>
        <p:spPr>
          <a:xfrm>
            <a:off x="3563888" y="6488668"/>
            <a:ext cx="2257095" cy="400110"/>
          </a:xfrm>
          <a:prstGeom prst="rect">
            <a:avLst/>
          </a:prstGeom>
        </p:spPr>
        <p:txBody>
          <a:bodyPr wrap="square">
            <a:spAutoFit/>
          </a:bodyPr>
          <a:lstStyle/>
          <a:p>
            <a:r>
              <a:rPr lang="en-US" sz="2000" b="1" dirty="0"/>
              <a:t>People's Palace</a:t>
            </a:r>
            <a:endParaRPr lang="ru-RU" sz="2000" b="1" dirty="0"/>
          </a:p>
        </p:txBody>
      </p:sp>
    </p:spTree>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Текст 6"/>
          <p:cNvSpPr>
            <a:spLocks noGrp="1"/>
          </p:cNvSpPr>
          <p:nvPr>
            <p:ph type="body" idx="2"/>
          </p:nvPr>
        </p:nvSpPr>
        <p:spPr/>
        <p:txBody>
          <a:bodyPr/>
          <a:lstStyle/>
          <a:p>
            <a:endParaRPr lang="ru-RU"/>
          </a:p>
        </p:txBody>
      </p:sp>
      <p:sp>
        <p:nvSpPr>
          <p:cNvPr id="6" name="Содержимое 5"/>
          <p:cNvSpPr>
            <a:spLocks noGrp="1"/>
          </p:cNvSpPr>
          <p:nvPr>
            <p:ph sz="half" idx="1"/>
          </p:nvPr>
        </p:nvSpPr>
        <p:spPr/>
        <p:txBody>
          <a:bodyPr/>
          <a:lstStyle/>
          <a:p>
            <a:endParaRPr lang="ru-RU"/>
          </a:p>
        </p:txBody>
      </p:sp>
      <p:pic>
        <p:nvPicPr>
          <p:cNvPr id="27650" name="Picture 2" descr="http://img1.liveinternet.ru/images/attach/c/2/65/50/65050918_1286584931_stmungomuseumofreligiouslifeartglasgowsco428.jpg"/>
          <p:cNvPicPr>
            <a:picLocks noChangeAspect="1" noChangeArrowheads="1"/>
          </p:cNvPicPr>
          <p:nvPr/>
        </p:nvPicPr>
        <p:blipFill>
          <a:blip r:embed="rId2" cstate="print"/>
          <a:srcRect/>
          <a:stretch>
            <a:fillRect/>
          </a:stretch>
        </p:blipFill>
        <p:spPr bwMode="auto">
          <a:xfrm>
            <a:off x="0" y="-1"/>
            <a:ext cx="9144000" cy="6488317"/>
          </a:xfrm>
          <a:prstGeom prst="rect">
            <a:avLst/>
          </a:prstGeom>
          <a:noFill/>
        </p:spPr>
      </p:pic>
      <p:sp>
        <p:nvSpPr>
          <p:cNvPr id="4" name="Прямоугольник 3"/>
          <p:cNvSpPr/>
          <p:nvPr/>
        </p:nvSpPr>
        <p:spPr>
          <a:xfrm>
            <a:off x="1403648" y="6525344"/>
            <a:ext cx="7128792" cy="707886"/>
          </a:xfrm>
          <a:prstGeom prst="rect">
            <a:avLst/>
          </a:prstGeom>
        </p:spPr>
        <p:txBody>
          <a:bodyPr wrap="square">
            <a:spAutoFit/>
          </a:bodyPr>
          <a:lstStyle/>
          <a:p>
            <a:r>
              <a:rPr lang="en-US" sz="2000" b="1" dirty="0"/>
              <a:t>The Museum of Religious Life and Art of St. </a:t>
            </a:r>
            <a:r>
              <a:rPr lang="en-US" sz="2000" b="1" dirty="0" err="1"/>
              <a:t>Mungo</a:t>
            </a:r>
            <a:r>
              <a:rPr lang="en-US" sz="2000" b="1" dirty="0"/>
              <a:t/>
            </a:r>
            <a:br>
              <a:rPr lang="en-US" sz="2000" b="1" dirty="0"/>
            </a:br>
            <a:endParaRPr lang="ru-RU" sz="2000" b="1" dirty="0"/>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000" b="1" dirty="0" err="1"/>
              <a:t>Libraries</a:t>
            </a:r>
            <a:r>
              <a:rPr lang="ru-RU" dirty="0"/>
              <a:t/>
            </a:r>
            <a:br>
              <a:rPr lang="ru-RU" dirty="0"/>
            </a:br>
            <a:endParaRPr lang="ru-RU" dirty="0"/>
          </a:p>
        </p:txBody>
      </p:sp>
      <p:sp>
        <p:nvSpPr>
          <p:cNvPr id="3" name="Прямоугольник 2"/>
          <p:cNvSpPr/>
          <p:nvPr/>
        </p:nvSpPr>
        <p:spPr>
          <a:xfrm>
            <a:off x="1115616" y="2690336"/>
            <a:ext cx="7848872" cy="3046988"/>
          </a:xfrm>
          <a:prstGeom prst="rect">
            <a:avLst/>
          </a:prstGeom>
        </p:spPr>
        <p:txBody>
          <a:bodyPr wrap="square">
            <a:spAutoFit/>
          </a:bodyPr>
          <a:lstStyle/>
          <a:p>
            <a:r>
              <a:rPr lang="en-US" sz="3200" dirty="0"/>
              <a:t>The city has 37 public libraries, including the largest reference library in Europe - the Mitchell Library. Its collection contains 1.3 million books, 35,000 maps, photographs, microfilms, and newspaper archives.</a:t>
            </a:r>
            <a:endParaRPr lang="ru-RU" sz="3200" dirty="0"/>
          </a:p>
        </p:txBody>
      </p:sp>
    </p:spTree>
  </p:cSld>
  <p:clrMapOvr>
    <a:masterClrMapping/>
  </p:clrMapOvr>
  <p:transition spd="med">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8" name="Picture 2" descr="http://img1.liveinternet.ru/images/attach/c/2/65/50/65050302_1286578604_800pxMitchell_library.jpg"/>
          <p:cNvPicPr>
            <a:picLocks noChangeAspect="1" noChangeArrowheads="1"/>
          </p:cNvPicPr>
          <p:nvPr/>
        </p:nvPicPr>
        <p:blipFill>
          <a:blip r:embed="rId2" cstate="print"/>
          <a:srcRect/>
          <a:stretch>
            <a:fillRect/>
          </a:stretch>
        </p:blipFill>
        <p:spPr bwMode="auto">
          <a:xfrm>
            <a:off x="0" y="0"/>
            <a:ext cx="9225950" cy="6858000"/>
          </a:xfrm>
          <a:prstGeom prst="rect">
            <a:avLst/>
          </a:prstGeom>
          <a:noFill/>
        </p:spPr>
      </p:pic>
    </p:spTree>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6" name="Picture 2" descr="http://www.fresher.ru/images6/samye-krasivye-biblioteki-mira/17.jpg"/>
          <p:cNvPicPr>
            <a:picLocks noChangeAspect="1" noChangeArrowheads="1"/>
          </p:cNvPicPr>
          <p:nvPr/>
        </p:nvPicPr>
        <p:blipFill>
          <a:blip r:embed="rId2" cstate="print"/>
          <a:srcRect/>
          <a:stretch>
            <a:fillRect/>
          </a:stretch>
        </p:blipFill>
        <p:spPr bwMode="auto">
          <a:xfrm>
            <a:off x="0" y="0"/>
            <a:ext cx="9154114" cy="6858000"/>
          </a:xfrm>
          <a:prstGeom prst="rect">
            <a:avLst/>
          </a:prstGeom>
          <a:noFill/>
        </p:spPr>
      </p:pic>
    </p:spTree>
  </p:cSld>
  <p:clrMapOvr>
    <a:masterClrMapping/>
  </p:clrMapOvr>
  <p:transition spd="med">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320"/>
            <a:ext cx="7890080" cy="1143000"/>
          </a:xfrm>
        </p:spPr>
        <p:txBody>
          <a:bodyPr>
            <a:noAutofit/>
          </a:bodyPr>
          <a:lstStyle/>
          <a:p>
            <a:r>
              <a:rPr lang="en-US" sz="4800" b="1" dirty="0"/>
              <a:t>Clubs, concert halls and cinemas</a:t>
            </a:r>
            <a:endParaRPr lang="ru-RU" sz="4800" dirty="0"/>
          </a:p>
        </p:txBody>
      </p:sp>
      <p:sp>
        <p:nvSpPr>
          <p:cNvPr id="3" name="Прямоугольник 2"/>
          <p:cNvSpPr/>
          <p:nvPr/>
        </p:nvSpPr>
        <p:spPr>
          <a:xfrm>
            <a:off x="971600" y="2348881"/>
            <a:ext cx="8172400" cy="3970318"/>
          </a:xfrm>
          <a:prstGeom prst="rect">
            <a:avLst/>
          </a:prstGeom>
        </p:spPr>
        <p:txBody>
          <a:bodyPr wrap="square">
            <a:spAutoFit/>
          </a:bodyPr>
          <a:lstStyle/>
          <a:p>
            <a:r>
              <a:rPr lang="en-US" sz="3600" dirty="0"/>
              <a:t>The music scene of the city - one of the brightest in the UK. Among the large sites, in addition to the Royal Concert Hall and the Scottish Exhibition and Conference Centre, it should be noted the second most important British rock platform - The </a:t>
            </a:r>
            <a:r>
              <a:rPr lang="en-US" sz="3600" dirty="0" err="1" smtClean="0"/>
              <a:t>Barrowlands</a:t>
            </a:r>
            <a:r>
              <a:rPr lang="en-US" sz="3600" dirty="0"/>
              <a:t>.</a:t>
            </a:r>
            <a:endParaRPr lang="ru-RU" sz="3600" dirty="0"/>
          </a:p>
        </p:txBody>
      </p:sp>
    </p:spTree>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9" name="Текст 8"/>
          <p:cNvSpPr>
            <a:spLocks noGrp="1"/>
          </p:cNvSpPr>
          <p:nvPr>
            <p:ph type="body" idx="2"/>
          </p:nvPr>
        </p:nvSpPr>
        <p:spPr/>
        <p:txBody>
          <a:bodyPr/>
          <a:lstStyle/>
          <a:p>
            <a:endParaRPr lang="ru-RU"/>
          </a:p>
        </p:txBody>
      </p:sp>
      <p:sp>
        <p:nvSpPr>
          <p:cNvPr id="8" name="Содержимое 7"/>
          <p:cNvSpPr>
            <a:spLocks noGrp="1"/>
          </p:cNvSpPr>
          <p:nvPr>
            <p:ph sz="half" idx="1"/>
          </p:nvPr>
        </p:nvSpPr>
        <p:spPr/>
        <p:txBody>
          <a:bodyPr/>
          <a:lstStyle/>
          <a:p>
            <a:endParaRPr lang="ru-RU"/>
          </a:p>
        </p:txBody>
      </p:sp>
      <p:pic>
        <p:nvPicPr>
          <p:cNvPr id="28674" name="Picture 2" descr="http://img1.liveinternet.ru/images/attach/c/2/65/50/65050894_1286583510_Wfm_barrowland_ballroom.jpg"/>
          <p:cNvPicPr>
            <a:picLocks noChangeAspect="1" noChangeArrowheads="1"/>
          </p:cNvPicPr>
          <p:nvPr/>
        </p:nvPicPr>
        <p:blipFill>
          <a:blip r:embed="rId2" cstate="print"/>
          <a:srcRect/>
          <a:stretch>
            <a:fillRect/>
          </a:stretch>
        </p:blipFill>
        <p:spPr bwMode="auto">
          <a:xfrm>
            <a:off x="0" y="0"/>
            <a:ext cx="9144000" cy="6525345"/>
          </a:xfrm>
          <a:prstGeom prst="rect">
            <a:avLst/>
          </a:prstGeom>
          <a:noFill/>
        </p:spPr>
      </p:pic>
      <p:sp>
        <p:nvSpPr>
          <p:cNvPr id="6" name="Прямоугольник 5"/>
          <p:cNvSpPr/>
          <p:nvPr/>
        </p:nvSpPr>
        <p:spPr>
          <a:xfrm>
            <a:off x="2915816" y="6488668"/>
            <a:ext cx="3701146" cy="400110"/>
          </a:xfrm>
          <a:prstGeom prst="rect">
            <a:avLst/>
          </a:prstGeom>
        </p:spPr>
        <p:txBody>
          <a:bodyPr wrap="square">
            <a:spAutoFit/>
          </a:bodyPr>
          <a:lstStyle/>
          <a:p>
            <a:r>
              <a:rPr lang="en-US" dirty="0"/>
              <a:t> </a:t>
            </a:r>
            <a:r>
              <a:rPr lang="en-US" sz="2000" b="1" dirty="0"/>
              <a:t>Dancing The </a:t>
            </a:r>
            <a:r>
              <a:rPr lang="en-US" sz="2000" b="1" dirty="0" err="1"/>
              <a:t>Barrowlands</a:t>
            </a:r>
            <a:endParaRPr lang="ru-RU" b="1" dirty="0"/>
          </a:p>
        </p:txBody>
      </p:sp>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274638"/>
            <a:ext cx="8100392" cy="6583362"/>
          </a:xfrm>
        </p:spPr>
        <p:txBody>
          <a:bodyPr>
            <a:normAutofit/>
          </a:bodyPr>
          <a:lstStyle/>
          <a:p>
            <a:r>
              <a:rPr lang="en-US" sz="4000" b="1" u="sng" dirty="0"/>
              <a:t>Glasgow</a:t>
            </a:r>
            <a:r>
              <a:rPr lang="en-US" sz="4000" dirty="0"/>
              <a:t> -largest city in Scotland and third most populous in the UK (after London and Birmingham). </a:t>
            </a:r>
            <a:r>
              <a:rPr lang="en-US" sz="4000" dirty="0" smtClean="0"/>
              <a:t>Located </a:t>
            </a:r>
            <a:r>
              <a:rPr lang="en-US" sz="4000" dirty="0"/>
              <a:t>in the west central part of Scotland, on the Clyde River, </a:t>
            </a:r>
            <a:r>
              <a:rPr lang="en-US" sz="4000" dirty="0" smtClean="0"/>
              <a:t>      32 </a:t>
            </a:r>
            <a:r>
              <a:rPr lang="en-US" sz="4000" dirty="0"/>
              <a:t>km from its mouth.</a:t>
            </a:r>
            <a:endParaRPr lang="ru-RU" sz="4000" dirty="0"/>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1043608" y="2690336"/>
            <a:ext cx="7560840" cy="2246769"/>
          </a:xfrm>
          <a:prstGeom prst="rect">
            <a:avLst/>
          </a:prstGeom>
        </p:spPr>
        <p:txBody>
          <a:bodyPr wrap="square">
            <a:spAutoFit/>
          </a:bodyPr>
          <a:lstStyle/>
          <a:p>
            <a:r>
              <a:rPr lang="en-US" sz="2800" dirty="0"/>
              <a:t>Glasgow nightclubs, as well as in other big cities, </a:t>
            </a:r>
            <a:r>
              <a:rPr lang="en-US" sz="2800" dirty="0" smtClean="0"/>
              <a:t>focus on </a:t>
            </a:r>
            <a:r>
              <a:rPr lang="en-US" sz="2800" dirty="0"/>
              <a:t>a variety of musical genres. The most popular ones are: The Arches, Blanket, Campus, Cathouse, Cube, Garage, Tiger </a:t>
            </a:r>
            <a:r>
              <a:rPr lang="en-US" sz="2800" dirty="0" err="1"/>
              <a:t>Tiger</a:t>
            </a:r>
            <a:r>
              <a:rPr lang="en-US" sz="2800" dirty="0"/>
              <a:t>, The Tunnel and </a:t>
            </a:r>
            <a:r>
              <a:rPr lang="en-US" sz="2800" dirty="0" smtClean="0"/>
              <a:t>other.</a:t>
            </a:r>
            <a:endParaRPr lang="ru-RU" sz="2800" dirty="0"/>
          </a:p>
        </p:txBody>
      </p:sp>
    </p:spTree>
  </p:cSld>
  <p:clrMapOvr>
    <a:masterClrMapping/>
  </p:clrMapOvr>
  <p:transition spd="med">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8" name="Текст 7"/>
          <p:cNvSpPr>
            <a:spLocks noGrp="1"/>
          </p:cNvSpPr>
          <p:nvPr>
            <p:ph type="body" idx="2"/>
          </p:nvPr>
        </p:nvSpPr>
        <p:spPr/>
        <p:txBody>
          <a:bodyPr/>
          <a:lstStyle/>
          <a:p>
            <a:endParaRPr lang="ru-RU"/>
          </a:p>
        </p:txBody>
      </p:sp>
      <p:sp>
        <p:nvSpPr>
          <p:cNvPr id="7" name="Содержимое 6"/>
          <p:cNvSpPr>
            <a:spLocks noGrp="1"/>
          </p:cNvSpPr>
          <p:nvPr>
            <p:ph sz="half" idx="1"/>
          </p:nvPr>
        </p:nvSpPr>
        <p:spPr/>
        <p:txBody>
          <a:bodyPr/>
          <a:lstStyle/>
          <a:p>
            <a:endParaRPr lang="ru-RU"/>
          </a:p>
        </p:txBody>
      </p:sp>
      <p:pic>
        <p:nvPicPr>
          <p:cNvPr id="32772" name="Picture 4" descr="http://pulseradio.net/media/transfer/img/articleimage/2011-09/wi_fiarches_club.jpg"/>
          <p:cNvPicPr>
            <a:picLocks noChangeAspect="1" noChangeArrowheads="1"/>
          </p:cNvPicPr>
          <p:nvPr/>
        </p:nvPicPr>
        <p:blipFill>
          <a:blip r:embed="rId2" cstate="print"/>
          <a:srcRect/>
          <a:stretch>
            <a:fillRect/>
          </a:stretch>
        </p:blipFill>
        <p:spPr bwMode="auto">
          <a:xfrm>
            <a:off x="-1" y="0"/>
            <a:ext cx="9211301" cy="6453336"/>
          </a:xfrm>
          <a:prstGeom prst="rect">
            <a:avLst/>
          </a:prstGeom>
          <a:noFill/>
        </p:spPr>
      </p:pic>
      <p:sp>
        <p:nvSpPr>
          <p:cNvPr id="5" name="Прямоугольник 4"/>
          <p:cNvSpPr/>
          <p:nvPr/>
        </p:nvSpPr>
        <p:spPr>
          <a:xfrm>
            <a:off x="3275856" y="6488668"/>
            <a:ext cx="1584176" cy="400110"/>
          </a:xfrm>
          <a:prstGeom prst="rect">
            <a:avLst/>
          </a:prstGeom>
        </p:spPr>
        <p:txBody>
          <a:bodyPr wrap="square">
            <a:spAutoFit/>
          </a:bodyPr>
          <a:lstStyle/>
          <a:p>
            <a:r>
              <a:rPr lang="en-US" sz="2000" b="1" dirty="0" smtClean="0"/>
              <a:t>The Arches</a:t>
            </a:r>
            <a:endParaRPr lang="ru-RU" sz="2000" b="1" dirty="0"/>
          </a:p>
        </p:txBody>
      </p:sp>
    </p:spTree>
  </p:cSld>
  <p:clrMapOvr>
    <a:masterClrMapping/>
  </p:clrMapOvr>
  <p:transition spd="med">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96752"/>
            <a:ext cx="8100392" cy="5661248"/>
          </a:xfrm>
        </p:spPr>
        <p:txBody>
          <a:bodyPr>
            <a:normAutofit/>
          </a:bodyPr>
          <a:lstStyle/>
          <a:p>
            <a:r>
              <a:rPr lang="en-US" dirty="0"/>
              <a:t>In Glasgow there are more than 10 theaters, including those opened in 2001, the 18-hall </a:t>
            </a:r>
            <a:r>
              <a:rPr lang="en-US" dirty="0" err="1"/>
              <a:t>Cineworld</a:t>
            </a:r>
            <a:r>
              <a:rPr lang="en-US" dirty="0"/>
              <a:t>, which is listed in the Guinness Book of Records as the tallest cinema in the world.</a:t>
            </a:r>
            <a:r>
              <a:rPr lang="ru-RU" dirty="0"/>
              <a:t/>
            </a:r>
            <a:br>
              <a:rPr lang="ru-RU" dirty="0"/>
            </a:br>
            <a:r>
              <a:rPr lang="en-US" dirty="0"/>
              <a:t> </a:t>
            </a:r>
            <a:r>
              <a:rPr lang="ru-RU" dirty="0"/>
              <a:t/>
            </a:r>
            <a:br>
              <a:rPr lang="ru-RU" dirty="0"/>
            </a:br>
            <a:endParaRPr lang="ru-RU" dirty="0"/>
          </a:p>
        </p:txBody>
      </p:sp>
    </p:spTree>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6866" name="Picture 2" descr="http://www.scottishcinemas.org.uk/glasgow/cineworld_06_1.jpg"/>
          <p:cNvPicPr>
            <a:picLocks noChangeAspect="1" noChangeArrowheads="1"/>
          </p:cNvPicPr>
          <p:nvPr/>
        </p:nvPicPr>
        <p:blipFill>
          <a:blip r:embed="rId2" cstate="print"/>
          <a:srcRect/>
          <a:stretch>
            <a:fillRect/>
          </a:stretch>
        </p:blipFill>
        <p:spPr bwMode="auto">
          <a:xfrm>
            <a:off x="1619671" y="0"/>
            <a:ext cx="6054913" cy="6525344"/>
          </a:xfrm>
          <a:prstGeom prst="rect">
            <a:avLst/>
          </a:prstGeom>
          <a:noFill/>
        </p:spPr>
      </p:pic>
      <p:sp>
        <p:nvSpPr>
          <p:cNvPr id="4" name="Прямоугольник 3"/>
          <p:cNvSpPr/>
          <p:nvPr/>
        </p:nvSpPr>
        <p:spPr>
          <a:xfrm>
            <a:off x="3635896" y="6488668"/>
            <a:ext cx="1423788" cy="400110"/>
          </a:xfrm>
          <a:prstGeom prst="rect">
            <a:avLst/>
          </a:prstGeom>
        </p:spPr>
        <p:txBody>
          <a:bodyPr wrap="none">
            <a:spAutoFit/>
          </a:bodyPr>
          <a:lstStyle/>
          <a:p>
            <a:r>
              <a:rPr lang="en-US" sz="2000" b="1" dirty="0" err="1" smtClean="0"/>
              <a:t>Cineworld</a:t>
            </a:r>
            <a:endParaRPr lang="ru-RU" sz="2000" b="1" dirty="0"/>
          </a:p>
        </p:txBody>
      </p:sp>
    </p:spTree>
  </p:cSld>
  <p:clrMapOvr>
    <a:masterClrMapping/>
  </p:clrMapOvr>
  <p:transition spd="med">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8100392" cy="5674642"/>
          </a:xfrm>
        </p:spPr>
        <p:txBody>
          <a:bodyPr>
            <a:normAutofit/>
          </a:bodyPr>
          <a:lstStyle/>
          <a:p>
            <a:r>
              <a:rPr lang="en-US" sz="6000" dirty="0" smtClean="0"/>
              <a:t>That's all! Thank you for your attention!</a:t>
            </a:r>
            <a:endParaRPr lang="ru-RU" sz="6000" dirty="0"/>
          </a:p>
        </p:txBody>
      </p:sp>
    </p:spTree>
  </p:cSld>
  <p:clrMapOvr>
    <a:masterClrMapping/>
  </p:clrMapOvr>
  <p:transition spd="med">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glasgowcog.homestead.com/files/QuickSiteImages/George_Sqaure.jpg"/>
          <p:cNvPicPr>
            <a:picLocks noChangeAspect="1" noChangeArrowheads="1"/>
          </p:cNvPicPr>
          <p:nvPr/>
        </p:nvPicPr>
        <p:blipFill>
          <a:blip r:embed="rId2" cstate="print"/>
          <a:srcRect/>
          <a:stretch>
            <a:fillRect/>
          </a:stretch>
        </p:blipFill>
        <p:spPr bwMode="auto">
          <a:xfrm>
            <a:off x="0" y="0"/>
            <a:ext cx="9144000" cy="6838122"/>
          </a:xfrm>
          <a:prstGeom prst="rect">
            <a:avLst/>
          </a:prstGeom>
          <a:noFill/>
        </p:spPr>
      </p:pic>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2074242"/>
          </a:xfrm>
        </p:spPr>
        <p:txBody>
          <a:bodyPr>
            <a:normAutofit fontScale="90000"/>
          </a:bodyPr>
          <a:lstStyle/>
          <a:p>
            <a:r>
              <a:rPr lang="en-US" sz="6000" b="1" dirty="0"/>
              <a:t>Architecture</a:t>
            </a:r>
            <a:r>
              <a:rPr lang="en-US" dirty="0"/>
              <a:t/>
            </a:r>
            <a:br>
              <a:rPr lang="en-US" dirty="0"/>
            </a:br>
            <a:r>
              <a:rPr lang="en-US" dirty="0"/>
              <a:t/>
            </a:r>
            <a:br>
              <a:rPr lang="en-US" dirty="0"/>
            </a:br>
            <a:endParaRPr lang="ru-RU" dirty="0"/>
          </a:p>
        </p:txBody>
      </p:sp>
      <p:sp>
        <p:nvSpPr>
          <p:cNvPr id="3" name="Прямоугольник 2"/>
          <p:cNvSpPr/>
          <p:nvPr/>
        </p:nvSpPr>
        <p:spPr>
          <a:xfrm>
            <a:off x="971600" y="1988840"/>
            <a:ext cx="8172400" cy="3416320"/>
          </a:xfrm>
          <a:prstGeom prst="rect">
            <a:avLst/>
          </a:prstGeom>
        </p:spPr>
        <p:txBody>
          <a:bodyPr wrap="square">
            <a:spAutoFit/>
          </a:bodyPr>
          <a:lstStyle/>
          <a:p>
            <a:r>
              <a:rPr lang="en-US" sz="3600" dirty="0" smtClean="0"/>
              <a:t>Most of the architectural heritage of the city of the XIX century and the beginning of XX century, when Glasgow was rightly considered the second city of the Empire. Homes built in this period, a wide variety of styles.</a:t>
            </a:r>
            <a:endParaRPr lang="ru-RU" sz="3600" dirty="0"/>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0"/>
            <a:ext cx="7498080" cy="1143000"/>
          </a:xfrm>
        </p:spPr>
        <p:txBody>
          <a:bodyPr>
            <a:normAutofit/>
          </a:bodyPr>
          <a:lstStyle/>
          <a:p>
            <a:r>
              <a:rPr lang="en-US" sz="5400" b="1" dirty="0" smtClean="0"/>
              <a:t>Architecture</a:t>
            </a:r>
            <a:endParaRPr lang="ru-RU" sz="5400" dirty="0"/>
          </a:p>
        </p:txBody>
      </p:sp>
      <p:sp>
        <p:nvSpPr>
          <p:cNvPr id="4" name="Прямоугольник 3"/>
          <p:cNvSpPr/>
          <p:nvPr/>
        </p:nvSpPr>
        <p:spPr>
          <a:xfrm>
            <a:off x="1043608" y="1443840"/>
            <a:ext cx="8100392" cy="3354765"/>
          </a:xfrm>
          <a:prstGeom prst="rect">
            <a:avLst/>
          </a:prstGeom>
        </p:spPr>
        <p:txBody>
          <a:bodyPr wrap="square">
            <a:spAutoFit/>
          </a:bodyPr>
          <a:lstStyle/>
          <a:p>
            <a:r>
              <a:rPr lang="en-US" sz="4400" dirty="0" smtClean="0"/>
              <a:t>The most important contemporary architectural projects in Glasgow should include…</a:t>
            </a:r>
            <a:r>
              <a:rPr lang="en-US" sz="2800" dirty="0" smtClean="0"/>
              <a:t/>
            </a:r>
            <a:br>
              <a:rPr lang="en-US" sz="2800" dirty="0" smtClean="0"/>
            </a:br>
            <a:r>
              <a:rPr lang="en-US" dirty="0" smtClean="0"/>
              <a:t/>
            </a:r>
            <a:br>
              <a:rPr lang="en-US" dirty="0" smtClean="0"/>
            </a:br>
            <a:endParaRPr lang="ru-RU" dirty="0"/>
          </a:p>
        </p:txBody>
      </p:sp>
    </p:spTree>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9" name="Текст 8"/>
          <p:cNvSpPr>
            <a:spLocks noGrp="1"/>
          </p:cNvSpPr>
          <p:nvPr>
            <p:ph type="body" idx="2"/>
          </p:nvPr>
        </p:nvSpPr>
        <p:spPr/>
        <p:txBody>
          <a:bodyPr/>
          <a:lstStyle/>
          <a:p>
            <a:endParaRPr lang="ru-RU"/>
          </a:p>
        </p:txBody>
      </p:sp>
      <p:sp>
        <p:nvSpPr>
          <p:cNvPr id="8" name="Содержимое 7"/>
          <p:cNvSpPr>
            <a:spLocks noGrp="1"/>
          </p:cNvSpPr>
          <p:nvPr>
            <p:ph sz="half" idx="1"/>
          </p:nvPr>
        </p:nvSpPr>
        <p:spPr/>
        <p:txBody>
          <a:bodyPr/>
          <a:lstStyle/>
          <a:p>
            <a:endParaRPr lang="ru-RU"/>
          </a:p>
        </p:txBody>
      </p:sp>
      <p:pic>
        <p:nvPicPr>
          <p:cNvPr id="16386" name="Picture 2" descr="http://www.glasgowconcerthalls.com/images/rooms/grchexterior/grch-venue.jpg"/>
          <p:cNvPicPr>
            <a:picLocks noChangeAspect="1" noChangeArrowheads="1"/>
          </p:cNvPicPr>
          <p:nvPr/>
        </p:nvPicPr>
        <p:blipFill>
          <a:blip r:embed="rId2" cstate="print"/>
          <a:srcRect/>
          <a:stretch>
            <a:fillRect/>
          </a:stretch>
        </p:blipFill>
        <p:spPr bwMode="auto">
          <a:xfrm>
            <a:off x="2051720" y="0"/>
            <a:ext cx="4901596" cy="6525344"/>
          </a:xfrm>
          <a:prstGeom prst="rect">
            <a:avLst/>
          </a:prstGeom>
          <a:noFill/>
        </p:spPr>
      </p:pic>
      <p:sp>
        <p:nvSpPr>
          <p:cNvPr id="6" name="Прямоугольник 5"/>
          <p:cNvSpPr/>
          <p:nvPr/>
        </p:nvSpPr>
        <p:spPr>
          <a:xfrm>
            <a:off x="2555776" y="6488668"/>
            <a:ext cx="3960440" cy="400110"/>
          </a:xfrm>
          <a:prstGeom prst="rect">
            <a:avLst/>
          </a:prstGeom>
        </p:spPr>
        <p:txBody>
          <a:bodyPr wrap="square">
            <a:spAutoFit/>
          </a:bodyPr>
          <a:lstStyle/>
          <a:p>
            <a:r>
              <a:rPr lang="en-US" sz="2000" b="1" dirty="0"/>
              <a:t>T</a:t>
            </a:r>
            <a:r>
              <a:rPr lang="en-US" sz="2000" b="1" dirty="0" smtClean="0"/>
              <a:t>he Royal Concert Hall (1990)</a:t>
            </a:r>
            <a:endParaRPr lang="ru-RU" sz="2000" b="1" dirty="0"/>
          </a:p>
        </p:txBody>
      </p:sp>
    </p:spTree>
  </p:cSld>
  <p:clrMapOvr>
    <a:masterClrMapping/>
  </p:clrMapOvr>
  <p:transition spd="med">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sp>
        <p:nvSpPr>
          <p:cNvPr id="9" name="Текст 8"/>
          <p:cNvSpPr>
            <a:spLocks noGrp="1"/>
          </p:cNvSpPr>
          <p:nvPr>
            <p:ph type="body" idx="2"/>
          </p:nvPr>
        </p:nvSpPr>
        <p:spPr/>
        <p:txBody>
          <a:bodyPr/>
          <a:lstStyle/>
          <a:p>
            <a:endParaRPr lang="ru-RU"/>
          </a:p>
        </p:txBody>
      </p:sp>
      <p:sp>
        <p:nvSpPr>
          <p:cNvPr id="8" name="Содержимое 7"/>
          <p:cNvSpPr>
            <a:spLocks noGrp="1"/>
          </p:cNvSpPr>
          <p:nvPr>
            <p:ph sz="half" idx="1"/>
          </p:nvPr>
        </p:nvSpPr>
        <p:spPr/>
        <p:txBody>
          <a:bodyPr/>
          <a:lstStyle/>
          <a:p>
            <a:endParaRPr lang="ru-RU"/>
          </a:p>
        </p:txBody>
      </p:sp>
      <p:pic>
        <p:nvPicPr>
          <p:cNvPr id="3" name="Picture 4" descr="http://ziza.qip.ru/other/102006/30/other/cityzens/cityzens-14.jpg"/>
          <p:cNvPicPr>
            <a:picLocks noChangeAspect="1" noChangeArrowheads="1"/>
          </p:cNvPicPr>
          <p:nvPr/>
        </p:nvPicPr>
        <p:blipFill>
          <a:blip r:embed="rId2" cstate="print"/>
          <a:srcRect/>
          <a:stretch>
            <a:fillRect/>
          </a:stretch>
        </p:blipFill>
        <p:spPr bwMode="auto">
          <a:xfrm>
            <a:off x="0" y="-1"/>
            <a:ext cx="9144000" cy="6403779"/>
          </a:xfrm>
          <a:prstGeom prst="rect">
            <a:avLst/>
          </a:prstGeom>
          <a:noFill/>
        </p:spPr>
      </p:pic>
      <p:sp>
        <p:nvSpPr>
          <p:cNvPr id="6" name="Прямоугольник 5"/>
          <p:cNvSpPr/>
          <p:nvPr/>
        </p:nvSpPr>
        <p:spPr>
          <a:xfrm>
            <a:off x="1475656" y="6488668"/>
            <a:ext cx="7200800" cy="400110"/>
          </a:xfrm>
          <a:prstGeom prst="rect">
            <a:avLst/>
          </a:prstGeom>
        </p:spPr>
        <p:txBody>
          <a:bodyPr wrap="square">
            <a:spAutoFit/>
          </a:bodyPr>
          <a:lstStyle/>
          <a:p>
            <a:r>
              <a:rPr lang="en-US" sz="2000" b="1" dirty="0" smtClean="0"/>
              <a:t>The building of the Center for Science Glasgow (2001) </a:t>
            </a:r>
            <a:endParaRPr lang="ru-RU" sz="2000" b="1" dirty="0"/>
          </a:p>
        </p:txBody>
      </p:sp>
    </p:spTree>
  </p:cSld>
  <p:clrMapOvr>
    <a:masterClrMapping/>
  </p:clrMapOvr>
  <p:transition spd="med">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sting.com/non_secure/images/20110724/glasgow_secc/glasgow_secc_640.jpg"/>
          <p:cNvPicPr>
            <a:picLocks noChangeAspect="1" noChangeArrowheads="1"/>
          </p:cNvPicPr>
          <p:nvPr/>
        </p:nvPicPr>
        <p:blipFill>
          <a:blip r:embed="rId2" cstate="print"/>
          <a:srcRect b="1843"/>
          <a:stretch>
            <a:fillRect/>
          </a:stretch>
        </p:blipFill>
        <p:spPr bwMode="auto">
          <a:xfrm>
            <a:off x="0" y="-1"/>
            <a:ext cx="9144000" cy="6597353"/>
          </a:xfrm>
          <a:prstGeom prst="rect">
            <a:avLst/>
          </a:prstGeom>
          <a:noFill/>
        </p:spPr>
      </p:pic>
      <p:sp>
        <p:nvSpPr>
          <p:cNvPr id="6" name="Заголовок 5"/>
          <p:cNvSpPr>
            <a:spLocks noGrp="1"/>
          </p:cNvSpPr>
          <p:nvPr>
            <p:ph type="title"/>
          </p:nvPr>
        </p:nvSpPr>
        <p:spPr/>
        <p:txBody>
          <a:bodyPr/>
          <a:lstStyle/>
          <a:p>
            <a:endParaRPr lang="ru-RU"/>
          </a:p>
        </p:txBody>
      </p:sp>
      <p:sp>
        <p:nvSpPr>
          <p:cNvPr id="8" name="Текст 7"/>
          <p:cNvSpPr>
            <a:spLocks noGrp="1"/>
          </p:cNvSpPr>
          <p:nvPr>
            <p:ph type="body" idx="2"/>
          </p:nvPr>
        </p:nvSpPr>
        <p:spPr/>
        <p:txBody>
          <a:bodyPr/>
          <a:lstStyle/>
          <a:p>
            <a:endParaRPr lang="ru-RU"/>
          </a:p>
        </p:txBody>
      </p:sp>
      <p:sp>
        <p:nvSpPr>
          <p:cNvPr id="7" name="Содержимое 6"/>
          <p:cNvSpPr>
            <a:spLocks noGrp="1"/>
          </p:cNvSpPr>
          <p:nvPr>
            <p:ph sz="half" idx="1"/>
          </p:nvPr>
        </p:nvSpPr>
        <p:spPr/>
        <p:txBody>
          <a:bodyPr/>
          <a:lstStyle/>
          <a:p>
            <a:endParaRPr lang="ru-RU"/>
          </a:p>
        </p:txBody>
      </p:sp>
      <p:sp>
        <p:nvSpPr>
          <p:cNvPr id="5" name="Прямоугольник 4"/>
          <p:cNvSpPr/>
          <p:nvPr/>
        </p:nvSpPr>
        <p:spPr>
          <a:xfrm>
            <a:off x="899592" y="6525344"/>
            <a:ext cx="8244408" cy="369332"/>
          </a:xfrm>
          <a:prstGeom prst="rect">
            <a:avLst/>
          </a:prstGeom>
        </p:spPr>
        <p:txBody>
          <a:bodyPr wrap="square">
            <a:spAutoFit/>
          </a:bodyPr>
          <a:lstStyle/>
          <a:p>
            <a:r>
              <a:rPr lang="en-US" b="1" dirty="0"/>
              <a:t>C</a:t>
            </a:r>
            <a:r>
              <a:rPr lang="en-US" b="1" dirty="0" smtClean="0"/>
              <a:t>omplex Scottish Exhibition and Conference Centre (1983 to 2007) </a:t>
            </a:r>
            <a:endParaRPr lang="ru-RU" b="1" dirty="0"/>
          </a:p>
        </p:txBody>
      </p:sp>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7" name="Текст 6"/>
          <p:cNvSpPr>
            <a:spLocks noGrp="1"/>
          </p:cNvSpPr>
          <p:nvPr>
            <p:ph type="body" idx="2"/>
          </p:nvPr>
        </p:nvSpPr>
        <p:spPr/>
        <p:txBody>
          <a:bodyPr/>
          <a:lstStyle/>
          <a:p>
            <a:endParaRPr lang="ru-RU"/>
          </a:p>
        </p:txBody>
      </p:sp>
      <p:sp>
        <p:nvSpPr>
          <p:cNvPr id="6" name="Содержимое 5"/>
          <p:cNvSpPr>
            <a:spLocks noGrp="1"/>
          </p:cNvSpPr>
          <p:nvPr>
            <p:ph sz="half" idx="1"/>
          </p:nvPr>
        </p:nvSpPr>
        <p:spPr/>
        <p:txBody>
          <a:bodyPr/>
          <a:lstStyle/>
          <a:p>
            <a:endParaRPr lang="ru-RU"/>
          </a:p>
        </p:txBody>
      </p:sp>
      <p:pic>
        <p:nvPicPr>
          <p:cNvPr id="21506" name="Picture 2" descr="http://sidlaw.co.uk/glasgow.jpg"/>
          <p:cNvPicPr>
            <a:picLocks noChangeAspect="1" noChangeArrowheads="1"/>
          </p:cNvPicPr>
          <p:nvPr/>
        </p:nvPicPr>
        <p:blipFill>
          <a:blip r:embed="rId2" cstate="print"/>
          <a:srcRect b="19457"/>
          <a:stretch>
            <a:fillRect/>
          </a:stretch>
        </p:blipFill>
        <p:spPr bwMode="auto">
          <a:xfrm>
            <a:off x="0" y="-1"/>
            <a:ext cx="9144000" cy="6525345"/>
          </a:xfrm>
          <a:prstGeom prst="rect">
            <a:avLst/>
          </a:prstGeom>
          <a:noFill/>
        </p:spPr>
      </p:pic>
      <p:sp>
        <p:nvSpPr>
          <p:cNvPr id="4" name="Прямоугольник 3"/>
          <p:cNvSpPr/>
          <p:nvPr/>
        </p:nvSpPr>
        <p:spPr>
          <a:xfrm>
            <a:off x="1835696" y="6488668"/>
            <a:ext cx="6202925" cy="400110"/>
          </a:xfrm>
          <a:prstGeom prst="rect">
            <a:avLst/>
          </a:prstGeom>
        </p:spPr>
        <p:txBody>
          <a:bodyPr wrap="square">
            <a:spAutoFit/>
          </a:bodyPr>
          <a:lstStyle/>
          <a:p>
            <a:r>
              <a:rPr lang="en-US" sz="2000" b="1" dirty="0"/>
              <a:t>S</a:t>
            </a:r>
            <a:r>
              <a:rPr lang="en-US" sz="2000" b="1" dirty="0" smtClean="0"/>
              <a:t>hopping centers Buchanan Galleries (1999)</a:t>
            </a:r>
            <a:endParaRPr lang="ru-RU" sz="2000" b="1" dirty="0"/>
          </a:p>
        </p:txBody>
      </p:sp>
    </p:spTree>
  </p:cSld>
  <p:clrMapOvr>
    <a:masterClrMapping/>
  </p:clrMapOvr>
  <p:transition spd="med">
    <p:diamon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TotalTime>
  <Words>387</Words>
  <Application>Microsoft Office PowerPoint</Application>
  <PresentationFormat>Экран (4:3)</PresentationFormat>
  <Paragraphs>26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Солнцестояние</vt:lpstr>
      <vt:lpstr>Glasgow</vt:lpstr>
      <vt:lpstr>Glasgow -largest city in Scotland and third most populous in the UK (after London and Birmingham). Located in the west central part of Scotland, on the Clyde River,       32 km from its mouth.</vt:lpstr>
      <vt:lpstr>Слайд 3</vt:lpstr>
      <vt:lpstr>Architecture  </vt:lpstr>
      <vt:lpstr>Architecture</vt:lpstr>
      <vt:lpstr>Слайд 6</vt:lpstr>
      <vt:lpstr>Слайд 7</vt:lpstr>
      <vt:lpstr>Слайд 8</vt:lpstr>
      <vt:lpstr>Слайд 9</vt:lpstr>
      <vt:lpstr>Museums and galleries</vt:lpstr>
      <vt:lpstr>Слайд 11</vt:lpstr>
      <vt:lpstr>Слайд 12</vt:lpstr>
      <vt:lpstr>Слайд 13</vt:lpstr>
      <vt:lpstr>Слайд 14</vt:lpstr>
      <vt:lpstr>Libraries </vt:lpstr>
      <vt:lpstr>Слайд 16</vt:lpstr>
      <vt:lpstr>Слайд 17</vt:lpstr>
      <vt:lpstr>Clubs, concert halls and cinemas</vt:lpstr>
      <vt:lpstr>Слайд 19</vt:lpstr>
      <vt:lpstr>Слайд 20</vt:lpstr>
      <vt:lpstr>Слайд 21</vt:lpstr>
      <vt:lpstr>In Glasgow there are more than 10 theaters, including those opened in 2001, the 18-hall Cineworld, which is listed in the Guinness Book of Records as the tallest cinema in the world.   </vt:lpstr>
      <vt:lpstr>Слайд 23</vt:lpstr>
      <vt:lpstr>That's all! Thank you for your attention!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Glasgow</dc:title>
  <dc:creator>Notebook</dc:creator>
  <cp:lastModifiedBy>Notebook</cp:lastModifiedBy>
  <cp:revision>8</cp:revision>
  <dcterms:created xsi:type="dcterms:W3CDTF">2013-02-21T17:28:08Z</dcterms:created>
  <dcterms:modified xsi:type="dcterms:W3CDTF">2013-02-21T18:42:54Z</dcterms:modified>
</cp:coreProperties>
</file>