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4" r:id="rId5"/>
    <p:sldId id="280" r:id="rId6"/>
    <p:sldId id="260" r:id="rId7"/>
    <p:sldId id="263" r:id="rId8"/>
    <p:sldId id="266" r:id="rId9"/>
    <p:sldId id="268" r:id="rId10"/>
    <p:sldId id="259" r:id="rId11"/>
    <p:sldId id="276" r:id="rId12"/>
    <p:sldId id="277" r:id="rId13"/>
    <p:sldId id="281" r:id="rId14"/>
    <p:sldId id="282" r:id="rId15"/>
    <p:sldId id="285" r:id="rId16"/>
    <p:sldId id="283" r:id="rId17"/>
    <p:sldId id="284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F2AC"/>
    <a:srgbClr val="6633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2810" autoAdjust="0"/>
    <p:restoredTop sz="99096" autoAdjust="0"/>
  </p:normalViewPr>
  <p:slideViewPr>
    <p:cSldViewPr>
      <p:cViewPr varScale="1">
        <p:scale>
          <a:sx n="75" d="100"/>
          <a:sy n="75" d="100"/>
        </p:scale>
        <p:origin x="-5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IndiaMast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700213"/>
            <a:ext cx="4826000" cy="19446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3860800"/>
            <a:ext cx="4826000" cy="1728788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2000250" cy="6597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0"/>
            <a:ext cx="5849937" cy="6597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0"/>
            <a:ext cx="5975350" cy="8366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55650" y="1196975"/>
            <a:ext cx="3889375" cy="5400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7425" y="1196975"/>
            <a:ext cx="3889375" cy="5400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0"/>
            <a:ext cx="5975350" cy="8366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55650" y="1196975"/>
            <a:ext cx="3889375" cy="5400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97425" y="1196975"/>
            <a:ext cx="3889375" cy="26241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97425" y="3973513"/>
            <a:ext cx="3889375" cy="26241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650" y="1196975"/>
            <a:ext cx="3889375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7425" y="1196975"/>
            <a:ext cx="3889375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IndiaSlaid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0"/>
            <a:ext cx="597535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196975"/>
            <a:ext cx="793115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transition spd="slow">
    <p:newsflash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2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563813"/>
            <a:ext cx="5148263" cy="1793875"/>
          </a:xfrm>
        </p:spPr>
        <p:txBody>
          <a:bodyPr/>
          <a:lstStyle/>
          <a:p>
            <a:pPr eaLnBrk="1" hangingPunct="1">
              <a:defRPr/>
            </a:pPr>
            <a:r>
              <a:rPr lang="ru-RU" sz="115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cademyCTT" pitchFamily="2" charset="0"/>
              </a:rPr>
              <a:t>ІНДІЯ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1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1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IndiaPrint1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6151" name="Rectangle 7"/>
          <p:cNvSpPr>
            <a:spLocks noGrp="1" noChangeArrowheads="1"/>
          </p:cNvSpPr>
          <p:nvPr>
            <p:ph type="title"/>
          </p:nvPr>
        </p:nvSpPr>
        <p:spPr>
          <a:xfrm>
            <a:off x="2268538" y="44450"/>
            <a:ext cx="3743325" cy="649288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cademyCTT" pitchFamily="2" charset="0"/>
              </a:rPr>
              <a:t>Населення</a:t>
            </a:r>
          </a:p>
        </p:txBody>
      </p:sp>
      <p:sp>
        <p:nvSpPr>
          <p:cNvPr id="112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27088" y="908050"/>
            <a:ext cx="4105275" cy="5905500"/>
          </a:xfrm>
        </p:spPr>
        <p:txBody>
          <a:bodyPr/>
          <a:lstStyle/>
          <a:p>
            <a:pPr eaLnBrk="1" hangingPunct="1"/>
            <a:r>
              <a:rPr lang="ru-RU" sz="1800" dirty="0" err="1" smtClean="0">
                <a:latin typeface="AcademyCTT" pitchFamily="2" charset="0"/>
              </a:rPr>
              <a:t>Індія</a:t>
            </a:r>
            <a:r>
              <a:rPr lang="ru-RU" sz="1800" dirty="0" smtClean="0">
                <a:latin typeface="AcademyCTT" pitchFamily="2" charset="0"/>
              </a:rPr>
              <a:t> </a:t>
            </a:r>
            <a:r>
              <a:rPr lang="ru-RU" sz="1800" dirty="0" err="1" smtClean="0">
                <a:latin typeface="AcademyCTT" pitchFamily="2" charset="0"/>
              </a:rPr>
              <a:t>багатонаціональна</a:t>
            </a:r>
            <a:r>
              <a:rPr lang="ru-RU" sz="1800" dirty="0" smtClean="0">
                <a:latin typeface="AcademyCTT" pitchFamily="2" charset="0"/>
              </a:rPr>
              <a:t> держава (</a:t>
            </a:r>
            <a:r>
              <a:rPr lang="uk-UA" sz="1800" b="1" dirty="0" smtClean="0">
                <a:latin typeface="Sylfaen" pitchFamily="18" charset="0"/>
              </a:rPr>
              <a:t>≈</a:t>
            </a:r>
            <a:r>
              <a:rPr lang="uk-UA" sz="1800" dirty="0" smtClean="0">
                <a:latin typeface="Sylfaen" pitchFamily="18" charset="0"/>
              </a:rPr>
              <a:t> </a:t>
            </a:r>
            <a:r>
              <a:rPr lang="ru-RU" sz="1800" dirty="0" smtClean="0">
                <a:latin typeface="AcademyCTT" pitchFamily="2" charset="0"/>
              </a:rPr>
              <a:t>150 </a:t>
            </a:r>
            <a:r>
              <a:rPr lang="ru-RU" sz="1800" dirty="0" err="1" smtClean="0">
                <a:latin typeface="AcademyCTT" pitchFamily="2" charset="0"/>
              </a:rPr>
              <a:t>націй</a:t>
            </a:r>
            <a:r>
              <a:rPr lang="ru-RU" sz="1800" dirty="0" smtClean="0">
                <a:latin typeface="AcademyCTT" pitchFamily="2" charset="0"/>
              </a:rPr>
              <a:t>). </a:t>
            </a:r>
          </a:p>
          <a:p>
            <a:pPr eaLnBrk="1" hangingPunct="1"/>
            <a:r>
              <a:rPr lang="ru-RU" sz="1800" dirty="0" smtClean="0">
                <a:latin typeface="AcademyCTT" pitchFamily="2" charset="0"/>
              </a:rPr>
              <a:t>ЇЇ </a:t>
            </a:r>
            <a:r>
              <a:rPr lang="ru-RU" sz="1800" dirty="0" err="1" smtClean="0">
                <a:latin typeface="AcademyCTT" pitchFamily="2" charset="0"/>
              </a:rPr>
              <a:t>населяють</a:t>
            </a:r>
            <a:r>
              <a:rPr lang="ru-RU" sz="1800" dirty="0" smtClean="0">
                <a:latin typeface="AcademyCTT" pitchFamily="2" charset="0"/>
              </a:rPr>
              <a:t> народи, </a:t>
            </a:r>
            <a:r>
              <a:rPr lang="ru-RU" sz="1800" dirty="0" err="1" smtClean="0">
                <a:latin typeface="AcademyCTT" pitchFamily="2" charset="0"/>
              </a:rPr>
              <a:t>представники</a:t>
            </a:r>
            <a:r>
              <a:rPr lang="ru-RU" sz="1800" dirty="0" smtClean="0">
                <a:latin typeface="AcademyCTT" pitchFamily="2" charset="0"/>
              </a:rPr>
              <a:t> </a:t>
            </a:r>
            <a:r>
              <a:rPr lang="ru-RU" sz="1800" dirty="0" err="1" smtClean="0">
                <a:latin typeface="AcademyCTT" pitchFamily="2" charset="0"/>
              </a:rPr>
              <a:t>яких</a:t>
            </a:r>
            <a:r>
              <a:rPr lang="ru-RU" sz="1800" dirty="0" smtClean="0">
                <a:latin typeface="AcademyCTT" pitchFamily="2" charset="0"/>
              </a:rPr>
              <a:t> </a:t>
            </a:r>
            <a:r>
              <a:rPr lang="ru-RU" sz="1800" dirty="0" err="1" smtClean="0">
                <a:latin typeface="AcademyCTT" pitchFamily="2" charset="0"/>
              </a:rPr>
              <a:t>відрізняються</a:t>
            </a:r>
            <a:r>
              <a:rPr lang="ru-RU" sz="1800" dirty="0" smtClean="0">
                <a:latin typeface="AcademyCTT" pitchFamily="2" charset="0"/>
              </a:rPr>
              <a:t> один </a:t>
            </a:r>
            <a:r>
              <a:rPr lang="ru-RU" sz="1800" dirty="0" err="1" smtClean="0">
                <a:latin typeface="AcademyCTT" pitchFamily="2" charset="0"/>
              </a:rPr>
              <a:t>від</a:t>
            </a:r>
            <a:r>
              <a:rPr lang="ru-RU" sz="1800" dirty="0" smtClean="0">
                <a:latin typeface="AcademyCTT" pitchFamily="2" charset="0"/>
              </a:rPr>
              <a:t> одного як </a:t>
            </a:r>
            <a:r>
              <a:rPr lang="ru-RU" sz="1800" dirty="0" err="1" smtClean="0">
                <a:latin typeface="AcademyCTT" pitchFamily="2" charset="0"/>
              </a:rPr>
              <a:t>зовнішнім</a:t>
            </a:r>
            <a:r>
              <a:rPr lang="ru-RU" sz="1800" dirty="0" smtClean="0">
                <a:latin typeface="AcademyCTT" pitchFamily="2" charset="0"/>
              </a:rPr>
              <a:t> </a:t>
            </a:r>
            <a:r>
              <a:rPr lang="ru-RU" sz="1800" dirty="0" err="1" smtClean="0">
                <a:latin typeface="AcademyCTT" pitchFamily="2" charset="0"/>
              </a:rPr>
              <a:t>виглядом</a:t>
            </a:r>
            <a:r>
              <a:rPr lang="ru-RU" sz="1800" dirty="0" smtClean="0">
                <a:latin typeface="AcademyCTT" pitchFamily="2" charset="0"/>
              </a:rPr>
              <a:t> так </a:t>
            </a:r>
            <a:r>
              <a:rPr lang="ru-RU" sz="1800" dirty="0" err="1" smtClean="0">
                <a:latin typeface="AcademyCTT" pitchFamily="2" charset="0"/>
              </a:rPr>
              <a:t>мовою</a:t>
            </a:r>
            <a:r>
              <a:rPr lang="ru-RU" sz="1800" dirty="0" smtClean="0">
                <a:latin typeface="AcademyCTT" pitchFamily="2" charset="0"/>
              </a:rPr>
              <a:t> та </a:t>
            </a:r>
            <a:r>
              <a:rPr lang="ru-RU" sz="1800" dirty="0" err="1" smtClean="0">
                <a:latin typeface="AcademyCTT" pitchFamily="2" charset="0"/>
              </a:rPr>
              <a:t>звичаями</a:t>
            </a:r>
            <a:r>
              <a:rPr lang="ru-RU" sz="1800" dirty="0" smtClean="0">
                <a:latin typeface="AcademyCTT" pitchFamily="2" charset="0"/>
              </a:rPr>
              <a:t>. </a:t>
            </a:r>
          </a:p>
          <a:p>
            <a:pPr eaLnBrk="1" hangingPunct="1"/>
            <a:r>
              <a:rPr lang="uk-UA" sz="1800" dirty="0" smtClean="0">
                <a:latin typeface="AcademyCTT" pitchFamily="2" charset="0"/>
              </a:rPr>
              <a:t>Характерний ІІ тип відтворення населення.</a:t>
            </a:r>
          </a:p>
          <a:p>
            <a:pPr eaLnBrk="1" hangingPunct="1"/>
            <a:r>
              <a:rPr lang="uk-UA" sz="1800" dirty="0" smtClean="0">
                <a:latin typeface="AcademyCTT" pitchFamily="2" charset="0"/>
              </a:rPr>
              <a:t>Природний </a:t>
            </a:r>
            <a:r>
              <a:rPr lang="uk-UA" sz="1800" b="1" dirty="0" smtClean="0">
                <a:latin typeface="AcademyCTT" pitchFamily="2" charset="0"/>
              </a:rPr>
              <a:t>приріст </a:t>
            </a:r>
            <a:r>
              <a:rPr lang="uk-UA" sz="1800" b="1" dirty="0" smtClean="0">
                <a:latin typeface="Sylfaen" pitchFamily="18" charset="0"/>
              </a:rPr>
              <a:t>≈ </a:t>
            </a:r>
            <a:r>
              <a:rPr lang="uk-UA" sz="1800" b="1" dirty="0" smtClean="0">
                <a:latin typeface="AcademyCTT" pitchFamily="2" charset="0"/>
              </a:rPr>
              <a:t>16 чоловік.</a:t>
            </a:r>
          </a:p>
          <a:p>
            <a:pPr eaLnBrk="1" hangingPunct="1"/>
            <a:r>
              <a:rPr lang="uk-UA" sz="1800" b="1" dirty="0" smtClean="0">
                <a:latin typeface="AcademyCTT" pitchFamily="2" charset="0"/>
              </a:rPr>
              <a:t>Демографічна політика спрямована на зменшення кількості населення.</a:t>
            </a:r>
            <a:endParaRPr lang="ru-RU" sz="1800" b="1" dirty="0" smtClean="0">
              <a:latin typeface="AcademyCTT" pitchFamily="2" charset="0"/>
            </a:endParaRPr>
          </a:p>
          <a:p>
            <a:pPr eaLnBrk="1" hangingPunct="1"/>
            <a:r>
              <a:rPr lang="uk-UA" sz="1800" b="1" dirty="0" smtClean="0">
                <a:latin typeface="Sylfaen" pitchFamily="18" charset="0"/>
              </a:rPr>
              <a:t>≈ </a:t>
            </a:r>
            <a:r>
              <a:rPr lang="uk-UA" sz="1800" b="1" dirty="0" smtClean="0">
                <a:latin typeface="AcademyCTT" pitchFamily="2" charset="0"/>
                <a:ea typeface="Raavi" pitchFamily="2"/>
                <a:cs typeface="Raavi" pitchFamily="2"/>
              </a:rPr>
              <a:t>20% </a:t>
            </a:r>
            <a:r>
              <a:rPr lang="uk-UA" sz="1800" b="1" dirty="0" err="1" smtClean="0">
                <a:latin typeface="AcademyCTT" pitchFamily="2" charset="0"/>
                <a:ea typeface="Raavi" pitchFamily="2"/>
                <a:cs typeface="Raavi" pitchFamily="2"/>
              </a:rPr>
              <a:t>безробітніх</a:t>
            </a:r>
            <a:r>
              <a:rPr lang="uk-UA" sz="1800" b="1" dirty="0" smtClean="0">
                <a:latin typeface="AcademyCTT" pitchFamily="2" charset="0"/>
                <a:ea typeface="Raavi" pitchFamily="2"/>
                <a:cs typeface="Raavi" pitchFamily="2"/>
              </a:rPr>
              <a:t>.</a:t>
            </a:r>
          </a:p>
          <a:p>
            <a:pPr eaLnBrk="1" hangingPunct="1"/>
            <a:r>
              <a:rPr lang="uk-UA" sz="1800" dirty="0" smtClean="0">
                <a:latin typeface="AcademyCTT" pitchFamily="2" charset="0"/>
                <a:ea typeface="Raavi" pitchFamily="2"/>
                <a:cs typeface="Raavi" pitchFamily="2"/>
              </a:rPr>
              <a:t>Низький рівень кваліфікації (60% </a:t>
            </a:r>
            <a:r>
              <a:rPr lang="uk-UA" sz="1800" dirty="0" err="1" smtClean="0">
                <a:latin typeface="AcademyCTT" pitchFamily="2" charset="0"/>
                <a:ea typeface="Raavi" pitchFamily="2"/>
                <a:cs typeface="Raavi" pitchFamily="2"/>
              </a:rPr>
              <a:t>неписемних</a:t>
            </a:r>
            <a:r>
              <a:rPr lang="uk-UA" sz="1800" dirty="0" smtClean="0">
                <a:latin typeface="AcademyCTT" pitchFamily="2" charset="0"/>
                <a:ea typeface="Raavi" pitchFamily="2"/>
                <a:cs typeface="Raavi" pitchFamily="2"/>
              </a:rPr>
              <a:t>).</a:t>
            </a:r>
          </a:p>
          <a:p>
            <a:pPr eaLnBrk="1" hangingPunct="1"/>
            <a:r>
              <a:rPr lang="uk-UA" sz="1800" dirty="0" smtClean="0">
                <a:latin typeface="AcademyCTT" pitchFamily="2" charset="0"/>
                <a:ea typeface="Raavi" pitchFamily="2"/>
                <a:cs typeface="Raavi" pitchFamily="2"/>
              </a:rPr>
              <a:t>72% - працюючих у с/г, 10% - промисловість.</a:t>
            </a:r>
            <a:endParaRPr lang="ru-RU" sz="2000" dirty="0" smtClean="0">
              <a:latin typeface="AcademyCTT" pitchFamily="2" charset="0"/>
              <a:ea typeface="Raavi" pitchFamily="2"/>
              <a:cs typeface="Raavi" pitchFamily="2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0"/>
                            </p:stCondLst>
                            <p:childTnLst>
                              <p:par>
                                <p:cTn id="48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1000"/>
                            </p:stCondLst>
                            <p:childTnLst>
                              <p:par>
                                <p:cTn id="55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2000"/>
                            </p:stCondLst>
                            <p:childTnLst>
                              <p:par>
                                <p:cTn id="62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1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  <p:bldP spid="1126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692150"/>
            <a:ext cx="4537075" cy="6049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b="1" dirty="0" smtClean="0">
                <a:latin typeface="AcademyCTT" pitchFamily="2" charset="0"/>
              </a:rPr>
              <a:t>За </a:t>
            </a:r>
            <a:r>
              <a:rPr lang="ru-RU" sz="2000" b="1" dirty="0" err="1" smtClean="0">
                <a:latin typeface="AcademyCTT" pitchFamily="2" charset="0"/>
              </a:rPr>
              <a:t>кількістю</a:t>
            </a:r>
            <a:r>
              <a:rPr lang="ru-RU" sz="2000" b="1" dirty="0" smtClean="0">
                <a:latin typeface="AcademyCTT" pitchFamily="2" charset="0"/>
              </a:rPr>
              <a:t> </a:t>
            </a:r>
            <a:r>
              <a:rPr lang="ru-RU" sz="2000" b="1" dirty="0" err="1" smtClean="0">
                <a:latin typeface="AcademyCTT" pitchFamily="2" charset="0"/>
              </a:rPr>
              <a:t>населння</a:t>
            </a:r>
            <a:r>
              <a:rPr lang="ru-RU" sz="2000" b="1" dirty="0" smtClean="0">
                <a:latin typeface="AcademyCTT" pitchFamily="2" charset="0"/>
              </a:rPr>
              <a:t> </a:t>
            </a:r>
            <a:r>
              <a:rPr lang="ru-RU" sz="2000" b="1" dirty="0" err="1" smtClean="0">
                <a:latin typeface="AcademyCTT" pitchFamily="2" charset="0"/>
              </a:rPr>
              <a:t>Індія</a:t>
            </a:r>
            <a:r>
              <a:rPr lang="ru-RU" sz="2000" b="1" dirty="0" smtClean="0">
                <a:latin typeface="AcademyCTT" pitchFamily="2" charset="0"/>
              </a:rPr>
              <a:t> </a:t>
            </a:r>
            <a:r>
              <a:rPr lang="ru-RU" sz="2000" b="1" dirty="0" err="1" smtClean="0">
                <a:latin typeface="AcademyCTT" pitchFamily="2" charset="0"/>
              </a:rPr>
              <a:t>займає</a:t>
            </a:r>
            <a:r>
              <a:rPr lang="ru-RU" sz="2000" b="1" dirty="0" smtClean="0">
                <a:latin typeface="AcademyCTT" pitchFamily="2" charset="0"/>
              </a:rPr>
              <a:t> друге </a:t>
            </a:r>
            <a:r>
              <a:rPr lang="ru-RU" sz="2000" b="1" dirty="0" err="1" smtClean="0">
                <a:latin typeface="AcademyCTT" pitchFamily="2" charset="0"/>
              </a:rPr>
              <a:t>місце</a:t>
            </a:r>
            <a:r>
              <a:rPr lang="ru-RU" sz="2000" b="1" dirty="0" smtClean="0">
                <a:latin typeface="AcademyCTT" pitchFamily="2" charset="0"/>
              </a:rPr>
              <a:t> в </a:t>
            </a:r>
            <a:r>
              <a:rPr lang="ru-RU" sz="2000" b="1" dirty="0" err="1" smtClean="0">
                <a:latin typeface="AcademyCTT" pitchFamily="2" charset="0"/>
              </a:rPr>
              <a:t>світі</a:t>
            </a:r>
            <a:r>
              <a:rPr lang="ru-RU" sz="2000" b="1" dirty="0" smtClean="0">
                <a:latin typeface="AcademyCTT" pitchFamily="2" charset="0"/>
              </a:rPr>
              <a:t> </a:t>
            </a:r>
            <a:r>
              <a:rPr lang="ru-RU" sz="2000" b="1" dirty="0" err="1" smtClean="0">
                <a:latin typeface="AcademyCTT" pitchFamily="2" charset="0"/>
              </a:rPr>
              <a:t>після</a:t>
            </a:r>
            <a:r>
              <a:rPr lang="ru-RU" sz="2000" b="1" dirty="0" smtClean="0">
                <a:latin typeface="AcademyCTT" pitchFamily="2" charset="0"/>
              </a:rPr>
              <a:t> Китаю.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b="1" dirty="0" err="1" smtClean="0">
                <a:latin typeface="AcademyCTT" pitchFamily="2" charset="0"/>
              </a:rPr>
              <a:t>Вчені</a:t>
            </a:r>
            <a:r>
              <a:rPr lang="ru-RU" sz="2000" b="1" dirty="0" smtClean="0">
                <a:latin typeface="AcademyCTT" pitchFamily="2" charset="0"/>
              </a:rPr>
              <a:t> </a:t>
            </a:r>
            <a:r>
              <a:rPr lang="ru-RU" sz="2000" b="1" dirty="0" err="1" smtClean="0">
                <a:latin typeface="AcademyCTT" pitchFamily="2" charset="0"/>
              </a:rPr>
              <a:t>нараховують</a:t>
            </a:r>
            <a:r>
              <a:rPr lang="ru-RU" sz="2000" b="1" dirty="0" smtClean="0">
                <a:latin typeface="AcademyCTT" pitchFamily="2" charset="0"/>
              </a:rPr>
              <a:t> тут 18 </a:t>
            </a:r>
            <a:r>
              <a:rPr lang="ru-RU" sz="2000" b="1" dirty="0" err="1" smtClean="0">
                <a:latin typeface="AcademyCTT" pitchFamily="2" charset="0"/>
              </a:rPr>
              <a:t>офіційних</a:t>
            </a:r>
            <a:r>
              <a:rPr lang="ru-RU" sz="2000" b="1" dirty="0" smtClean="0">
                <a:latin typeface="AcademyCTT" pitchFamily="2" charset="0"/>
              </a:rPr>
              <a:t> </a:t>
            </a:r>
            <a:r>
              <a:rPr lang="ru-RU" sz="2000" b="1" dirty="0" err="1" smtClean="0">
                <a:latin typeface="AcademyCTT" pitchFamily="2" charset="0"/>
              </a:rPr>
              <a:t>мов</a:t>
            </a:r>
            <a:r>
              <a:rPr lang="ru-RU" sz="2000" b="1" dirty="0" smtClean="0">
                <a:latin typeface="AcademyCTT" pitchFamily="2" charset="0"/>
              </a:rPr>
              <a:t> та </a:t>
            </a:r>
            <a:r>
              <a:rPr lang="ru-RU" sz="2000" b="1" dirty="0" err="1" smtClean="0">
                <a:latin typeface="AcademyCTT" pitchFamily="2" charset="0"/>
              </a:rPr>
              <a:t>приблизно</a:t>
            </a:r>
            <a:r>
              <a:rPr lang="ru-RU" sz="2000" b="1" dirty="0" smtClean="0">
                <a:latin typeface="AcademyCTT" pitchFamily="2" charset="0"/>
              </a:rPr>
              <a:t> 1652 </a:t>
            </a:r>
            <a:r>
              <a:rPr lang="ru-RU" sz="2000" b="1" dirty="0" err="1" smtClean="0">
                <a:latin typeface="AcademyCTT" pitchFamily="2" charset="0"/>
              </a:rPr>
              <a:t>мовних</a:t>
            </a:r>
            <a:r>
              <a:rPr lang="ru-RU" sz="2000" b="1" dirty="0" smtClean="0">
                <a:latin typeface="AcademyCTT" pitchFamily="2" charset="0"/>
              </a:rPr>
              <a:t> </a:t>
            </a:r>
            <a:r>
              <a:rPr lang="ru-RU" sz="2000" b="1" dirty="0" err="1" smtClean="0">
                <a:latin typeface="AcademyCTT" pitchFamily="2" charset="0"/>
              </a:rPr>
              <a:t>діалектів</a:t>
            </a:r>
            <a:r>
              <a:rPr lang="ru-RU" sz="2000" b="1" dirty="0" smtClean="0">
                <a:latin typeface="AcademyCTT" pitchFamily="2" charset="0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b="1" dirty="0" smtClean="0">
                <a:latin typeface="AcademyCTT" pitchFamily="2" charset="0"/>
              </a:rPr>
              <a:t>Державною </a:t>
            </a:r>
            <a:r>
              <a:rPr lang="ru-RU" sz="2000" b="1" dirty="0" err="1" smtClean="0">
                <a:latin typeface="AcademyCTT" pitchFamily="2" charset="0"/>
              </a:rPr>
              <a:t>мовою</a:t>
            </a:r>
            <a:r>
              <a:rPr lang="ru-RU" sz="2000" b="1" dirty="0" smtClean="0">
                <a:latin typeface="AcademyCTT" pitchFamily="2" charset="0"/>
              </a:rPr>
              <a:t> </a:t>
            </a:r>
            <a:r>
              <a:rPr lang="ru-RU" sz="2000" b="1" dirty="0" err="1" smtClean="0">
                <a:latin typeface="AcademyCTT" pitchFamily="2" charset="0"/>
              </a:rPr>
              <a:t>вважається</a:t>
            </a:r>
            <a:r>
              <a:rPr lang="ru-RU" sz="2000" b="1" dirty="0" smtClean="0">
                <a:latin typeface="AcademyCTT" pitchFamily="2" charset="0"/>
              </a:rPr>
              <a:t> </a:t>
            </a:r>
            <a:r>
              <a:rPr lang="ru-RU" sz="2000" b="1" dirty="0" err="1" smtClean="0">
                <a:latin typeface="AcademyCTT" pitchFamily="2" charset="0"/>
              </a:rPr>
              <a:t>хінді</a:t>
            </a:r>
            <a:r>
              <a:rPr lang="ru-RU" sz="2000" b="1" dirty="0" smtClean="0">
                <a:latin typeface="AcademyCTT" pitchFamily="2" charset="0"/>
              </a:rPr>
              <a:t> (</a:t>
            </a:r>
            <a:r>
              <a:rPr lang="ru-RU" sz="2000" b="1" dirty="0" err="1" smtClean="0">
                <a:latin typeface="AcademyCTT" pitchFamily="2" charset="0"/>
              </a:rPr>
              <a:t>мова</a:t>
            </a:r>
            <a:r>
              <a:rPr lang="ru-RU" sz="2000" b="1" dirty="0" smtClean="0">
                <a:latin typeface="AcademyCTT" pitchFamily="2" charset="0"/>
              </a:rPr>
              <a:t> </a:t>
            </a:r>
            <a:r>
              <a:rPr lang="ru-RU" sz="2000" b="1" dirty="0" err="1" smtClean="0">
                <a:latin typeface="AcademyCTT" pitchFamily="2" charset="0"/>
              </a:rPr>
              <a:t>хісдустанців</a:t>
            </a:r>
            <a:r>
              <a:rPr lang="ru-RU" sz="2000" b="1" dirty="0" smtClean="0">
                <a:latin typeface="AcademyCTT" pitchFamily="2" charset="0"/>
              </a:rPr>
              <a:t>, </a:t>
            </a:r>
            <a:r>
              <a:rPr lang="ru-RU" sz="2000" b="1" dirty="0" err="1" smtClean="0">
                <a:latin typeface="AcademyCTT" pitchFamily="2" charset="0"/>
              </a:rPr>
              <a:t>самої</a:t>
            </a:r>
            <a:r>
              <a:rPr lang="ru-RU" sz="2000" b="1" dirty="0" smtClean="0">
                <a:latin typeface="AcademyCTT" pitchFamily="2" charset="0"/>
              </a:rPr>
              <a:t> </a:t>
            </a:r>
            <a:r>
              <a:rPr lang="ru-RU" sz="2000" b="1" dirty="0" err="1" smtClean="0">
                <a:latin typeface="AcademyCTT" pitchFamily="2" charset="0"/>
              </a:rPr>
              <a:t>великої</a:t>
            </a:r>
            <a:r>
              <a:rPr lang="ru-RU" sz="2000" b="1" dirty="0" smtClean="0">
                <a:latin typeface="AcademyCTT" pitchFamily="2" charset="0"/>
              </a:rPr>
              <a:t> </a:t>
            </a:r>
            <a:r>
              <a:rPr lang="ru-RU" sz="2000" b="1" dirty="0" err="1" smtClean="0">
                <a:latin typeface="AcademyCTT" pitchFamily="2" charset="0"/>
              </a:rPr>
              <a:t>індійської</a:t>
            </a:r>
            <a:r>
              <a:rPr lang="ru-RU" sz="2000" b="1" dirty="0" smtClean="0">
                <a:latin typeface="AcademyCTT" pitchFamily="2" charset="0"/>
              </a:rPr>
              <a:t> </a:t>
            </a:r>
            <a:r>
              <a:rPr lang="ru-RU" sz="2000" b="1" dirty="0" err="1" smtClean="0">
                <a:latin typeface="AcademyCTT" pitchFamily="2" charset="0"/>
              </a:rPr>
              <a:t>нації</a:t>
            </a:r>
            <a:r>
              <a:rPr lang="ru-RU" sz="2000" b="1" dirty="0" smtClean="0">
                <a:latin typeface="AcademyCTT" pitchFamily="2" charset="0"/>
              </a:rPr>
              <a:t>) та </a:t>
            </a:r>
            <a:r>
              <a:rPr lang="ru-RU" sz="2000" b="1" dirty="0" err="1" smtClean="0">
                <a:latin typeface="AcademyCTT" pitchFamily="2" charset="0"/>
              </a:rPr>
              <a:t>англійський</a:t>
            </a:r>
            <a:r>
              <a:rPr lang="ru-RU" sz="2000" b="1" dirty="0" smtClean="0">
                <a:latin typeface="AcademyCTT" pitchFamily="2" charset="0"/>
              </a:rPr>
              <a:t>. Широко </a:t>
            </a:r>
            <a:r>
              <a:rPr lang="ru-RU" sz="2000" b="1" dirty="0" err="1" smtClean="0">
                <a:latin typeface="AcademyCTT" pitchFamily="2" charset="0"/>
              </a:rPr>
              <a:t>розповсюджена</a:t>
            </a:r>
            <a:r>
              <a:rPr lang="ru-RU" sz="2000" b="1" dirty="0" smtClean="0">
                <a:latin typeface="AcademyCTT" pitchFamily="2" charset="0"/>
              </a:rPr>
              <a:t> </a:t>
            </a:r>
            <a:r>
              <a:rPr lang="ru-RU" sz="2000" b="1" dirty="0" err="1" smtClean="0">
                <a:latin typeface="AcademyCTT" pitchFamily="2" charset="0"/>
              </a:rPr>
              <a:t>розмова</a:t>
            </a:r>
            <a:r>
              <a:rPr lang="ru-RU" sz="2000" b="1" dirty="0" smtClean="0">
                <a:latin typeface="AcademyCTT" pitchFamily="2" charset="0"/>
              </a:rPr>
              <a:t> на </a:t>
            </a:r>
            <a:r>
              <a:rPr lang="ru-RU" sz="2000" b="1" dirty="0" err="1" smtClean="0">
                <a:latin typeface="AcademyCTT" pitchFamily="2" charset="0"/>
              </a:rPr>
              <a:t>двох</a:t>
            </a:r>
            <a:r>
              <a:rPr lang="ru-RU" sz="2000" b="1" dirty="0" smtClean="0">
                <a:latin typeface="AcademyCTT" pitchFamily="2" charset="0"/>
              </a:rPr>
              <a:t> </a:t>
            </a:r>
            <a:r>
              <a:rPr lang="ru-RU" sz="2000" b="1" dirty="0" err="1" smtClean="0">
                <a:latin typeface="AcademyCTT" pitchFamily="2" charset="0"/>
              </a:rPr>
              <a:t>мовах</a:t>
            </a:r>
            <a:r>
              <a:rPr lang="ru-RU" sz="2000" b="1" dirty="0" smtClean="0">
                <a:latin typeface="AcademyCTT" pitchFamily="2" charset="0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b="1" dirty="0" err="1" smtClean="0">
                <a:latin typeface="AcademyCTT" pitchFamily="2" charset="0"/>
              </a:rPr>
              <a:t>Розміщення</a:t>
            </a:r>
            <a:r>
              <a:rPr lang="ru-RU" sz="2000" b="1" dirty="0" smtClean="0">
                <a:latin typeface="AcademyCTT" pitchFamily="2" charset="0"/>
              </a:rPr>
              <a:t> </a:t>
            </a:r>
            <a:r>
              <a:rPr lang="ru-RU" sz="2000" b="1" dirty="0" err="1" smtClean="0">
                <a:latin typeface="AcademyCTT" pitchFamily="2" charset="0"/>
              </a:rPr>
              <a:t>населення</a:t>
            </a:r>
            <a:r>
              <a:rPr lang="ru-RU" sz="2000" b="1" dirty="0" smtClean="0">
                <a:latin typeface="AcademyCTT" pitchFamily="2" charset="0"/>
              </a:rPr>
              <a:t> </a:t>
            </a:r>
            <a:r>
              <a:rPr lang="ru-RU" sz="2000" b="1" dirty="0" err="1" smtClean="0">
                <a:latin typeface="AcademyCTT" pitchFamily="2" charset="0"/>
              </a:rPr>
              <a:t>Індії</a:t>
            </a:r>
            <a:r>
              <a:rPr lang="ru-RU" sz="2000" b="1" dirty="0" smtClean="0">
                <a:latin typeface="AcademyCTT" pitchFamily="2" charset="0"/>
              </a:rPr>
              <a:t> </a:t>
            </a:r>
            <a:r>
              <a:rPr lang="ru-RU" sz="2000" b="1" dirty="0" err="1" smtClean="0">
                <a:latin typeface="AcademyCTT" pitchFamily="2" charset="0"/>
              </a:rPr>
              <a:t>відрізняється</a:t>
            </a:r>
            <a:r>
              <a:rPr lang="ru-RU" sz="2000" b="1" dirty="0" smtClean="0">
                <a:latin typeface="AcademyCTT" pitchFamily="2" charset="0"/>
              </a:rPr>
              <a:t> </a:t>
            </a:r>
            <a:r>
              <a:rPr lang="ru-RU" sz="2000" b="1" dirty="0" err="1" smtClean="0">
                <a:latin typeface="AcademyCTT" pitchFamily="2" charset="0"/>
              </a:rPr>
              <a:t>нерівномірністю</a:t>
            </a:r>
            <a:r>
              <a:rPr lang="ru-RU" sz="2000" b="1" dirty="0" smtClean="0">
                <a:latin typeface="AcademyCTT" pitchFamily="2" charset="0"/>
              </a:rPr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uk-UA" sz="2000" dirty="0" smtClean="0">
                <a:latin typeface="AcademyCTT" pitchFamily="2" charset="0"/>
              </a:rPr>
              <a:t>Середня густота – 308 чол. на км</a:t>
            </a:r>
            <a:r>
              <a:rPr lang="uk-UA" sz="2000" baseline="30000" dirty="0" smtClean="0">
                <a:latin typeface="AcademyCTT" pitchFamily="2" charset="0"/>
              </a:rPr>
              <a:t>2</a:t>
            </a:r>
            <a:r>
              <a:rPr lang="uk-UA" sz="2000" dirty="0" smtClean="0">
                <a:latin typeface="AcademyCTT" pitchFamily="2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uk-UA" sz="2000" dirty="0" smtClean="0">
                <a:latin typeface="AcademyCTT" pitchFamily="2" charset="0"/>
              </a:rPr>
              <a:t>Максимальна густота – </a:t>
            </a:r>
            <a:r>
              <a:rPr lang="uk-UA" sz="2000" dirty="0" err="1" smtClean="0">
                <a:latin typeface="AcademyCTT" pitchFamily="2" charset="0"/>
              </a:rPr>
              <a:t>Індо-Гангська</a:t>
            </a:r>
            <a:r>
              <a:rPr lang="uk-UA" sz="2000" dirty="0" smtClean="0">
                <a:latin typeface="AcademyCTT" pitchFamily="2" charset="0"/>
              </a:rPr>
              <a:t> низовина – 500 чол. на км</a:t>
            </a:r>
            <a:r>
              <a:rPr lang="uk-UA" sz="2000" baseline="30000" dirty="0" smtClean="0">
                <a:latin typeface="AcademyCTT" pitchFamily="2" charset="0"/>
              </a:rPr>
              <a:t>2</a:t>
            </a:r>
            <a:r>
              <a:rPr lang="uk-UA" sz="2000" dirty="0" smtClean="0">
                <a:latin typeface="AcademyCTT" pitchFamily="2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uk-UA" sz="2000" dirty="0" smtClean="0">
                <a:latin typeface="AcademyCTT" pitchFamily="2" charset="0"/>
              </a:rPr>
              <a:t>Мінімальна – </a:t>
            </a:r>
            <a:r>
              <a:rPr lang="uk-UA" sz="2000" dirty="0" err="1" smtClean="0">
                <a:latin typeface="AcademyCTT" pitchFamily="2" charset="0"/>
              </a:rPr>
              <a:t>Гімалії</a:t>
            </a:r>
            <a:r>
              <a:rPr lang="uk-UA" sz="2000" dirty="0" smtClean="0">
                <a:latin typeface="AcademyCTT" pitchFamily="2" charset="0"/>
              </a:rPr>
              <a:t> – 2-4 чол. на км</a:t>
            </a:r>
            <a:r>
              <a:rPr lang="uk-UA" sz="2000" baseline="30000" dirty="0" smtClean="0">
                <a:latin typeface="AcademyCTT" pitchFamily="2" charset="0"/>
              </a:rPr>
              <a:t>2</a:t>
            </a:r>
            <a:r>
              <a:rPr lang="uk-UA" sz="2000" dirty="0" smtClean="0">
                <a:latin typeface="AcademyCTT" pitchFamily="2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ru-RU" sz="2000" dirty="0" smtClean="0">
              <a:latin typeface="AcademyCTT" pitchFamily="2" charset="0"/>
            </a:endParaRPr>
          </a:p>
        </p:txBody>
      </p:sp>
      <p:pic>
        <p:nvPicPr>
          <p:cNvPr id="12291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 r="2168"/>
          <a:stretch>
            <a:fillRect/>
          </a:stretch>
        </p:blipFill>
        <p:spPr>
          <a:xfrm>
            <a:off x="5364163" y="981075"/>
            <a:ext cx="3619500" cy="5543550"/>
          </a:xfrm>
          <a:noFill/>
        </p:spPr>
      </p:pic>
      <p:sp>
        <p:nvSpPr>
          <p:cNvPr id="6" name="Rectangle 7"/>
          <p:cNvSpPr>
            <a:spLocks noGrp="1" noChangeArrowheads="1"/>
          </p:cNvSpPr>
          <p:nvPr>
            <p:ph type="title"/>
          </p:nvPr>
        </p:nvSpPr>
        <p:spPr>
          <a:xfrm>
            <a:off x="2268538" y="44450"/>
            <a:ext cx="3743325" cy="649288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cademyCTT" pitchFamily="2" charset="0"/>
              </a:rPr>
              <a:t>Населення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0"/>
                            </p:stCondLst>
                            <p:childTnLst>
                              <p:par>
                                <p:cTn id="48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1000"/>
                            </p:stCondLst>
                            <p:childTnLst>
                              <p:par>
                                <p:cTn id="55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08575" y="1142984"/>
            <a:ext cx="4035425" cy="5160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 smtClean="0">
                <a:latin typeface="AcademyCTT" pitchFamily="2" charset="0"/>
              </a:rPr>
              <a:t>Найбільш густо заселеня родючі низовини, рівнини в долинах та дельтах річок та морських узбережжях.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 smtClean="0">
                <a:latin typeface="AcademyCTT" pitchFamily="2" charset="0"/>
              </a:rPr>
              <a:t>Рівень урбанізаціх в Індії порівняно невеликий (30 – 40%).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 smtClean="0">
                <a:latin typeface="AcademyCTT" pitchFamily="2" charset="0"/>
              </a:rPr>
              <a:t>Великі міста Індії: Делі, Калькутта, Бомбей (Мумбай), Ченай (Мадрас).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 smtClean="0">
                <a:latin typeface="AcademyCTT" pitchFamily="2" charset="0"/>
              </a:rPr>
              <a:t>Найбільша частина населення проживає в селах (їх більше 600 тисяч) великих та багатолюдних.</a:t>
            </a:r>
            <a:endParaRPr lang="ru-RU" sz="2000" b="1" dirty="0" smtClean="0">
              <a:solidFill>
                <a:srgbClr val="663300"/>
              </a:solidFill>
              <a:latin typeface="+mj-lt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 smtClean="0">
                <a:latin typeface="AcademyCTT" pitchFamily="2" charset="0"/>
              </a:rPr>
              <a:t>Майже </a:t>
            </a:r>
            <a:r>
              <a:rPr lang="ru-RU" sz="2000" b="1" dirty="0" smtClean="0">
                <a:latin typeface="+mj-lt"/>
              </a:rPr>
              <a:t>¼ </a:t>
            </a:r>
            <a:r>
              <a:rPr lang="ru-RU" sz="2000" b="1" dirty="0" smtClean="0">
                <a:latin typeface="AcademyCTT" pitchFamily="2" charset="0"/>
              </a:rPr>
              <a:t>населення Індії має достаток нижче офіційного рівня бідності</a:t>
            </a:r>
            <a:r>
              <a:rPr lang="ru-RU" sz="2000" b="1" dirty="0" smtClean="0">
                <a:latin typeface="+mj-lt"/>
              </a:rPr>
              <a:t>.</a:t>
            </a:r>
            <a:r>
              <a:rPr lang="ru-RU" sz="2000" b="1" dirty="0" smtClean="0">
                <a:solidFill>
                  <a:srgbClr val="663300"/>
                </a:solidFill>
                <a:latin typeface="+mj-lt"/>
              </a:rPr>
              <a:t>   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1800" dirty="0" smtClean="0">
              <a:solidFill>
                <a:srgbClr val="663300"/>
              </a:solidFill>
            </a:endParaRPr>
          </a:p>
        </p:txBody>
      </p:sp>
      <p:pic>
        <p:nvPicPr>
          <p:cNvPr id="13315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92163" y="3644900"/>
            <a:ext cx="3492500" cy="2979738"/>
          </a:xfrm>
          <a:noFill/>
        </p:spPr>
      </p:pic>
      <p:pic>
        <p:nvPicPr>
          <p:cNvPr id="13316" name="Picture 7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1500188" y="928688"/>
            <a:ext cx="3498850" cy="2624137"/>
          </a:xfrm>
          <a:noFill/>
        </p:spPr>
      </p:pic>
      <p:sp>
        <p:nvSpPr>
          <p:cNvPr id="7" name="Rectangle 7"/>
          <p:cNvSpPr>
            <a:spLocks noGrp="1" noChangeArrowheads="1"/>
          </p:cNvSpPr>
          <p:nvPr>
            <p:ph type="title"/>
          </p:nvPr>
        </p:nvSpPr>
        <p:spPr>
          <a:xfrm>
            <a:off x="2268538" y="44450"/>
            <a:ext cx="3743325" cy="649288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cademyCTT" pitchFamily="2" charset="0"/>
              </a:rPr>
              <a:t>Населення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480"/>
                            </p:stCondLst>
                            <p:childTnLst>
                              <p:par>
                                <p:cTn id="1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520"/>
                            </p:stCondLst>
                            <p:childTnLst>
                              <p:par>
                                <p:cTn id="2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3000"/>
                            </p:stCondLst>
                            <p:childTnLst>
                              <p:par>
                                <p:cTn id="3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200"/>
                            </p:stCondLst>
                            <p:childTnLst>
                              <p:par>
                                <p:cTn id="3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4450"/>
            <a:ext cx="5975350" cy="64770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cademyCTT" pitchFamily="2" charset="0"/>
              </a:rPr>
              <a:t>Транспорт</a:t>
            </a:r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908050"/>
            <a:ext cx="4103688" cy="5616575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ru-RU" sz="2400" b="1" dirty="0" smtClean="0">
                <a:latin typeface="AcademyCTT" pitchFamily="2" charset="0"/>
              </a:rPr>
              <a:t>     </a:t>
            </a:r>
            <a:r>
              <a:rPr lang="ru-RU" sz="2000" b="1" dirty="0" smtClean="0">
                <a:latin typeface="AcademyCTT" pitchFamily="2" charset="0"/>
              </a:rPr>
              <a:t>Бомбей, Калькутта, </a:t>
            </a:r>
            <a:r>
              <a:rPr lang="ru-RU" sz="2000" b="1" dirty="0" err="1" smtClean="0">
                <a:latin typeface="AcademyCTT" pitchFamily="2" charset="0"/>
              </a:rPr>
              <a:t>Делі</a:t>
            </a:r>
            <a:r>
              <a:rPr lang="ru-RU" sz="2000" b="1" dirty="0" smtClean="0">
                <a:latin typeface="AcademyCTT" pitchFamily="2" charset="0"/>
              </a:rPr>
              <a:t>, </a:t>
            </a:r>
            <a:r>
              <a:rPr lang="ru-RU" sz="2000" b="1" dirty="0" err="1" smtClean="0">
                <a:latin typeface="AcademyCTT" pitchFamily="2" charset="0"/>
              </a:rPr>
              <a:t>Ченай</a:t>
            </a:r>
            <a:r>
              <a:rPr lang="ru-RU" sz="2000" b="1" dirty="0" smtClean="0">
                <a:latin typeface="AcademyCTT" pitchFamily="2" charset="0"/>
              </a:rPr>
              <a:t>- </a:t>
            </a:r>
            <a:r>
              <a:rPr lang="ru-RU" sz="2000" b="1" dirty="0" err="1" smtClean="0">
                <a:latin typeface="AcademyCTT" pitchFamily="2" charset="0"/>
              </a:rPr>
              <a:t>це</a:t>
            </a:r>
            <a:r>
              <a:rPr lang="ru-RU" sz="2000" b="1" dirty="0" smtClean="0">
                <a:latin typeface="AcademyCTT" pitchFamily="2" charset="0"/>
              </a:rPr>
              <a:t> </a:t>
            </a:r>
            <a:r>
              <a:rPr lang="ru-RU" sz="2000" b="1" dirty="0" err="1" smtClean="0">
                <a:latin typeface="AcademyCTT" pitchFamily="2" charset="0"/>
              </a:rPr>
              <a:t>чотири</a:t>
            </a:r>
            <a:r>
              <a:rPr lang="ru-RU" sz="2000" b="1" dirty="0" smtClean="0">
                <a:latin typeface="AcademyCTT" pitchFamily="2" charset="0"/>
              </a:rPr>
              <a:t> </a:t>
            </a:r>
            <a:r>
              <a:rPr lang="ru-RU" sz="2000" b="1" dirty="0" err="1" smtClean="0">
                <a:latin typeface="AcademyCTT" pitchFamily="2" charset="0"/>
              </a:rPr>
              <a:t>головних</a:t>
            </a:r>
            <a:r>
              <a:rPr lang="ru-RU" sz="2000" b="1" dirty="0" smtClean="0">
                <a:latin typeface="AcademyCTT" pitchFamily="2" charset="0"/>
              </a:rPr>
              <a:t> </a:t>
            </a:r>
            <a:r>
              <a:rPr lang="ru-RU" sz="2000" b="1" dirty="0" err="1" smtClean="0">
                <a:latin typeface="AcademyCTT" pitchFamily="2" charset="0"/>
              </a:rPr>
              <a:t>промислових</a:t>
            </a:r>
            <a:r>
              <a:rPr lang="ru-RU" sz="2000" b="1" dirty="0" smtClean="0">
                <a:latin typeface="AcademyCTT" pitchFamily="2" charset="0"/>
              </a:rPr>
              <a:t> центра </a:t>
            </a:r>
            <a:r>
              <a:rPr lang="ru-RU" sz="2000" b="1" dirty="0" err="1" smtClean="0">
                <a:latin typeface="AcademyCTT" pitchFamily="2" charset="0"/>
              </a:rPr>
              <a:t>Індії</a:t>
            </a:r>
            <a:r>
              <a:rPr lang="ru-RU" sz="2000" b="1" dirty="0" smtClean="0">
                <a:latin typeface="AcademyCTT" pitchFamily="2" charset="0"/>
              </a:rPr>
              <a:t>, </a:t>
            </a:r>
            <a:r>
              <a:rPr lang="ru-RU" sz="2000" b="1" dirty="0" err="1" smtClean="0">
                <a:latin typeface="AcademyCTT" pitchFamily="2" charset="0"/>
              </a:rPr>
              <a:t>які</a:t>
            </a:r>
            <a:r>
              <a:rPr lang="ru-RU" sz="2000" b="1" dirty="0" smtClean="0">
                <a:latin typeface="AcademyCTT" pitchFamily="2" charset="0"/>
              </a:rPr>
              <a:t> </a:t>
            </a:r>
            <a:r>
              <a:rPr lang="ru-RU" sz="2000" b="1" dirty="0" err="1" smtClean="0">
                <a:latin typeface="AcademyCTT" pitchFamily="2" charset="0"/>
              </a:rPr>
              <a:t>розповсюджують</a:t>
            </a:r>
            <a:r>
              <a:rPr lang="ru-RU" sz="2000" b="1" dirty="0" smtClean="0">
                <a:latin typeface="AcademyCTT" pitchFamily="2" charset="0"/>
              </a:rPr>
              <a:t> </a:t>
            </a:r>
            <a:r>
              <a:rPr lang="ru-RU" sz="2000" b="1" dirty="0" err="1" smtClean="0">
                <a:latin typeface="AcademyCTT" pitchFamily="2" charset="0"/>
              </a:rPr>
              <a:t>свій</a:t>
            </a:r>
            <a:r>
              <a:rPr lang="ru-RU" sz="2000" b="1" dirty="0" smtClean="0">
                <a:latin typeface="AcademyCTT" pitchFamily="2" charset="0"/>
              </a:rPr>
              <a:t> </a:t>
            </a:r>
            <a:r>
              <a:rPr lang="ru-RU" sz="2000" b="1" dirty="0" err="1" smtClean="0">
                <a:latin typeface="AcademyCTT" pitchFamily="2" charset="0"/>
              </a:rPr>
              <a:t>вплив</a:t>
            </a:r>
            <a:r>
              <a:rPr lang="ru-RU" sz="2000" b="1" dirty="0" smtClean="0">
                <a:latin typeface="AcademyCTT" pitchFamily="2" charset="0"/>
              </a:rPr>
              <a:t> на всю </a:t>
            </a:r>
            <a:r>
              <a:rPr lang="ru-RU" sz="2000" b="1" dirty="0" err="1" smtClean="0">
                <a:latin typeface="AcademyCTT" pitchFamily="2" charset="0"/>
              </a:rPr>
              <a:t>країну</a:t>
            </a:r>
            <a:r>
              <a:rPr lang="ru-RU" sz="2000" b="1" dirty="0" smtClean="0">
                <a:latin typeface="AcademyCTT" pitchFamily="2" charset="0"/>
              </a:rPr>
              <a:t>. Вони </a:t>
            </a:r>
            <a:r>
              <a:rPr lang="ru-RU" sz="2000" b="1" dirty="0" err="1" smtClean="0">
                <a:latin typeface="AcademyCTT" pitchFamily="2" charset="0"/>
              </a:rPr>
              <a:t>пов</a:t>
            </a:r>
            <a:r>
              <a:rPr lang="en-US" sz="2000" b="1" dirty="0" smtClean="0">
                <a:latin typeface="AcademyCTT" pitchFamily="2" charset="0"/>
              </a:rPr>
              <a:t>’</a:t>
            </a:r>
            <a:r>
              <a:rPr lang="ru-RU" sz="2000" b="1" dirty="0" err="1" smtClean="0">
                <a:latin typeface="AcademyCTT" pitchFamily="2" charset="0"/>
              </a:rPr>
              <a:t>язані</a:t>
            </a:r>
            <a:r>
              <a:rPr lang="ru-RU" sz="2000" b="1" dirty="0" smtClean="0">
                <a:latin typeface="AcademyCTT" pitchFamily="2" charset="0"/>
              </a:rPr>
              <a:t> </a:t>
            </a:r>
            <a:r>
              <a:rPr lang="ru-RU" sz="2000" b="1" dirty="0" err="1" smtClean="0">
                <a:latin typeface="AcademyCTT" pitchFamily="2" charset="0"/>
              </a:rPr>
              <a:t>між</a:t>
            </a:r>
            <a:r>
              <a:rPr lang="ru-RU" sz="2000" b="1" dirty="0" smtClean="0">
                <a:latin typeface="AcademyCTT" pitchFamily="2" charset="0"/>
              </a:rPr>
              <a:t> собою </a:t>
            </a:r>
            <a:r>
              <a:rPr lang="ru-RU" sz="2000" b="1" dirty="0" err="1" smtClean="0">
                <a:latin typeface="AcademyCTT" pitchFamily="2" charset="0"/>
              </a:rPr>
              <a:t>важливими</a:t>
            </a:r>
            <a:r>
              <a:rPr lang="ru-RU" sz="2000" b="1" dirty="0" smtClean="0">
                <a:latin typeface="AcademyCTT" pitchFamily="2" charset="0"/>
              </a:rPr>
              <a:t> </a:t>
            </a:r>
            <a:r>
              <a:rPr lang="ru-RU" sz="2000" b="1" dirty="0" err="1" smtClean="0">
                <a:latin typeface="AcademyCTT" pitchFamily="2" charset="0"/>
              </a:rPr>
              <a:t>транспортними</a:t>
            </a:r>
            <a:r>
              <a:rPr lang="ru-RU" sz="2000" b="1" dirty="0" smtClean="0">
                <a:latin typeface="AcademyCTT" pitchFamily="2" charset="0"/>
              </a:rPr>
              <a:t> </a:t>
            </a:r>
            <a:r>
              <a:rPr lang="ru-RU" sz="2000" b="1" dirty="0" err="1" smtClean="0">
                <a:latin typeface="AcademyCTT" pitchFamily="2" charset="0"/>
              </a:rPr>
              <a:t>магістралями</a:t>
            </a:r>
            <a:r>
              <a:rPr lang="ru-RU" sz="2000" b="1" dirty="0" smtClean="0">
                <a:latin typeface="AcademyCTT" pitchFamily="2" charset="0"/>
              </a:rPr>
              <a:t>, </a:t>
            </a:r>
            <a:r>
              <a:rPr lang="ru-RU" sz="2000" b="1" dirty="0" err="1" smtClean="0">
                <a:latin typeface="AcademyCTT" pitchFamily="2" charset="0"/>
              </a:rPr>
              <a:t>які</a:t>
            </a:r>
            <a:r>
              <a:rPr lang="ru-RU" sz="2000" b="1" dirty="0" smtClean="0">
                <a:latin typeface="AcademyCTT" pitchFamily="2" charset="0"/>
              </a:rPr>
              <a:t> </a:t>
            </a:r>
            <a:r>
              <a:rPr lang="ru-RU" sz="2000" b="1" dirty="0" err="1" smtClean="0">
                <a:latin typeface="AcademyCTT" pitchFamily="2" charset="0"/>
              </a:rPr>
              <a:t>відіграють</a:t>
            </a:r>
            <a:r>
              <a:rPr lang="ru-RU" sz="2000" b="1" dirty="0" smtClean="0">
                <a:latin typeface="AcademyCTT" pitchFamily="2" charset="0"/>
              </a:rPr>
              <a:t> роль </a:t>
            </a:r>
            <a:r>
              <a:rPr lang="ru-RU" sz="2000" b="1" dirty="0" err="1" smtClean="0">
                <a:latin typeface="AcademyCTT" pitchFamily="2" charset="0"/>
              </a:rPr>
              <a:t>головних</a:t>
            </a:r>
            <a:r>
              <a:rPr lang="ru-RU" sz="2000" b="1" dirty="0" smtClean="0">
                <a:latin typeface="AcademyCTT" pitchFamily="2" charset="0"/>
              </a:rPr>
              <a:t> «</a:t>
            </a:r>
            <a:r>
              <a:rPr lang="ru-RU" sz="2000" b="1" dirty="0" err="1" smtClean="0">
                <a:latin typeface="AcademyCTT" pitchFamily="2" charset="0"/>
              </a:rPr>
              <a:t>коридорів</a:t>
            </a:r>
            <a:r>
              <a:rPr lang="ru-RU" sz="2000" b="1" dirty="0" smtClean="0">
                <a:latin typeface="AcademyCTT" pitchFamily="2" charset="0"/>
              </a:rPr>
              <a:t> </a:t>
            </a:r>
            <a:r>
              <a:rPr lang="ru-RU" sz="2000" b="1" dirty="0" err="1" smtClean="0">
                <a:latin typeface="AcademyCTT" pitchFamily="2" charset="0"/>
              </a:rPr>
              <a:t>розвитку</a:t>
            </a:r>
            <a:r>
              <a:rPr lang="ru-RU" sz="2000" b="1" dirty="0" smtClean="0">
                <a:latin typeface="AcademyCTT" pitchFamily="2" charset="0"/>
              </a:rPr>
              <a:t>».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endParaRPr lang="ru-RU" sz="2000" b="1" dirty="0" smtClean="0">
              <a:latin typeface="AcademyCTT" pitchFamily="2" charset="0"/>
            </a:endParaRP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uk-UA" sz="2000" b="1" dirty="0" smtClean="0">
                <a:latin typeface="AcademyCTT" pitchFamily="2" charset="0"/>
              </a:rPr>
              <a:t>      </a:t>
            </a:r>
            <a:r>
              <a:rPr lang="uk-UA" sz="2000" b="1" u="sng" dirty="0" smtClean="0">
                <a:latin typeface="AcademyCTT" pitchFamily="2" charset="0"/>
              </a:rPr>
              <a:t>Внутрішній транспорт</a:t>
            </a:r>
            <a:r>
              <a:rPr lang="uk-UA" sz="2000" b="1" dirty="0" smtClean="0">
                <a:latin typeface="AcademyCTT" pitchFamily="2" charset="0"/>
              </a:rPr>
              <a:t>: залізничний, морський, автомобільний, </a:t>
            </a:r>
            <a:r>
              <a:rPr lang="uk-UA" sz="2400" b="1" dirty="0" err="1" smtClean="0">
                <a:latin typeface="AcademyCTT" pitchFamily="2" charset="0"/>
              </a:rPr>
              <a:t>трубопроводний</a:t>
            </a:r>
            <a:r>
              <a:rPr lang="uk-UA" sz="2400" b="1" dirty="0" smtClean="0">
                <a:latin typeface="AcademyCTT" pitchFamily="2" charset="0"/>
              </a:rPr>
              <a:t>, гужовий.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uk-UA" sz="2000" b="1" dirty="0" smtClean="0">
                <a:latin typeface="AcademyCTT" pitchFamily="2" charset="0"/>
              </a:rPr>
              <a:t>      </a:t>
            </a:r>
            <a:r>
              <a:rPr lang="uk-UA" sz="2000" b="1" u="sng" dirty="0" smtClean="0">
                <a:latin typeface="AcademyCTT" pitchFamily="2" charset="0"/>
              </a:rPr>
              <a:t>Зовнішній транспорт:</a:t>
            </a:r>
            <a:r>
              <a:rPr lang="uk-UA" sz="2000" b="1" dirty="0" smtClean="0">
                <a:latin typeface="AcademyCTT" pitchFamily="2" charset="0"/>
              </a:rPr>
              <a:t> морський та повітряний.</a:t>
            </a:r>
            <a:endParaRPr lang="ru-RU" sz="2000" b="1" dirty="0" smtClean="0">
              <a:latin typeface="AcademyCTT" pitchFamily="2" charset="0"/>
            </a:endParaRP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endParaRPr lang="ru-RU" sz="2400" b="1" dirty="0" smtClean="0">
              <a:latin typeface="AcademyCTT" pitchFamily="2" charset="0"/>
            </a:endParaRPr>
          </a:p>
        </p:txBody>
      </p:sp>
      <p:pic>
        <p:nvPicPr>
          <p:cNvPr id="22532" name="Picture 5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02213" y="1052513"/>
            <a:ext cx="3962400" cy="2638425"/>
          </a:xfrm>
          <a:noFill/>
        </p:spPr>
      </p:pic>
      <p:pic>
        <p:nvPicPr>
          <p:cNvPr id="22533" name="Picture 10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5003800" y="3860800"/>
            <a:ext cx="3960813" cy="2771775"/>
          </a:xfr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324975" cy="6858000"/>
          </a:xfrm>
          <a:noFill/>
        </p:spPr>
      </p:pic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260350"/>
            <a:ext cx="7092950" cy="10080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dirty="0" smtClean="0">
                <a:solidFill>
                  <a:schemeClr val="bg1"/>
                </a:solidFill>
                <a:latin typeface="AcademyCTT" pitchFamily="2" charset="0"/>
              </a:rPr>
              <a:t>В </a:t>
            </a:r>
            <a:r>
              <a:rPr lang="ru-RU" dirty="0" err="1" smtClean="0">
                <a:solidFill>
                  <a:schemeClr val="bg1"/>
                </a:solidFill>
                <a:latin typeface="AcademyCTT" pitchFamily="2" charset="0"/>
              </a:rPr>
              <a:t>Індії</a:t>
            </a:r>
            <a:r>
              <a:rPr lang="ru-RU" dirty="0" smtClean="0">
                <a:solidFill>
                  <a:schemeClr val="bg1"/>
                </a:solidFill>
                <a:latin typeface="AcademyCTT" pitchFamily="2" charset="0"/>
              </a:rPr>
              <a:t> велика </a:t>
            </a:r>
            <a:r>
              <a:rPr lang="ru-RU" dirty="0" err="1" smtClean="0">
                <a:solidFill>
                  <a:schemeClr val="bg1"/>
                </a:solidFill>
                <a:latin typeface="AcademyCTT" pitchFamily="2" charset="0"/>
              </a:rPr>
              <a:t>протяжність</a:t>
            </a:r>
            <a:r>
              <a:rPr lang="ru-RU" dirty="0" smtClean="0">
                <a:solidFill>
                  <a:schemeClr val="bg1"/>
                </a:solidFill>
                <a:latin typeface="AcademyCTT" pitchFamily="2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cademyCTT" pitchFamily="2" charset="0"/>
              </a:rPr>
              <a:t>залізничних</a:t>
            </a:r>
            <a:r>
              <a:rPr lang="ru-RU" dirty="0" smtClean="0">
                <a:solidFill>
                  <a:schemeClr val="bg1"/>
                </a:solidFill>
                <a:latin typeface="AcademyCTT" pitchFamily="2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cademyCTT" pitchFamily="2" charset="0"/>
              </a:rPr>
              <a:t>шляхів</a:t>
            </a:r>
            <a:r>
              <a:rPr lang="ru-RU" dirty="0" smtClean="0">
                <a:solidFill>
                  <a:schemeClr val="bg1"/>
                </a:solidFill>
                <a:latin typeface="AcademyCTT" pitchFamily="2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AcademyCTT" pitchFamily="2" charset="0"/>
              </a:rPr>
              <a:t>але</a:t>
            </a:r>
            <a:r>
              <a:rPr lang="ru-RU" dirty="0" smtClean="0">
                <a:solidFill>
                  <a:schemeClr val="bg1"/>
                </a:solidFill>
                <a:latin typeface="AcademyCTT" pitchFamily="2" charset="0"/>
              </a:rPr>
              <a:t> вони сильно </a:t>
            </a:r>
            <a:r>
              <a:rPr lang="ru-RU" dirty="0" err="1" smtClean="0">
                <a:solidFill>
                  <a:schemeClr val="bg1"/>
                </a:solidFill>
                <a:latin typeface="AcademyCTT" pitchFamily="2" charset="0"/>
              </a:rPr>
              <a:t>застарілі</a:t>
            </a:r>
            <a:r>
              <a:rPr lang="ru-RU" dirty="0" smtClean="0">
                <a:solidFill>
                  <a:schemeClr val="bg1"/>
                </a:solidFill>
                <a:latin typeface="AcademyCTT" pitchFamily="2" charset="0"/>
              </a:rPr>
              <a:t>.</a:t>
            </a:r>
          </a:p>
          <a:p>
            <a:pPr algn="ctr" eaLnBrk="1" hangingPunct="1">
              <a:buFontTx/>
              <a:buNone/>
            </a:pPr>
            <a:endParaRPr lang="ru-RU" sz="2800" dirty="0" smtClean="0">
              <a:solidFill>
                <a:schemeClr val="bg1"/>
              </a:solidFill>
              <a:latin typeface="AcademyCTT" pitchFamily="2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2800" dirty="0" smtClean="0">
                <a:solidFill>
                  <a:schemeClr val="bg1"/>
                </a:solidFill>
                <a:latin typeface="AcademyCTT" pitchFamily="2" charset="0"/>
              </a:rPr>
              <a:t>    </a:t>
            </a:r>
            <a:r>
              <a:rPr lang="ru-RU" sz="2800" dirty="0" smtClean="0">
                <a:solidFill>
                  <a:srgbClr val="663300"/>
                </a:solidFill>
                <a:latin typeface="AcademyCTT" pitchFamily="2" charset="0"/>
              </a:rPr>
              <a:t> </a:t>
            </a:r>
          </a:p>
          <a:p>
            <a:pPr eaLnBrk="1" hangingPunct="1"/>
            <a:endParaRPr lang="ru-RU" sz="2800" dirty="0" smtClean="0">
              <a:solidFill>
                <a:srgbClr val="663300"/>
              </a:solidFill>
              <a:latin typeface="AcademyCTT" pitchFamily="2" charset="0"/>
            </a:endParaRPr>
          </a:p>
          <a:p>
            <a:pPr eaLnBrk="1" hangingPunct="1"/>
            <a:endParaRPr lang="ru-RU" sz="2800" dirty="0" smtClean="0">
              <a:latin typeface="AcademyCTT" pitchFamily="2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загруженно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14290"/>
            <a:ext cx="4910737" cy="35528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240" y="3433744"/>
            <a:ext cx="5375508" cy="34242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69963" y="360363"/>
            <a:ext cx="3673475" cy="227647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3000" b="1" dirty="0" err="1" smtClean="0">
                <a:solidFill>
                  <a:srgbClr val="663300"/>
                </a:solidFill>
                <a:latin typeface="AcademyCTT" pitchFamily="2" charset="0"/>
              </a:rPr>
              <a:t>Розвинений</a:t>
            </a:r>
            <a:r>
              <a:rPr lang="ru-RU" sz="3000" b="1" dirty="0" smtClean="0">
                <a:solidFill>
                  <a:srgbClr val="663300"/>
                </a:solidFill>
                <a:latin typeface="AcademyCTT" pitchFamily="2" charset="0"/>
              </a:rPr>
              <a:t> </a:t>
            </a:r>
            <a:r>
              <a:rPr lang="ru-RU" sz="3000" b="1" dirty="0" err="1" smtClean="0">
                <a:solidFill>
                  <a:srgbClr val="663300"/>
                </a:solidFill>
                <a:latin typeface="AcademyCTT" pitchFamily="2" charset="0"/>
              </a:rPr>
              <a:t>авіаційний</a:t>
            </a:r>
            <a:r>
              <a:rPr lang="ru-RU" sz="3000" b="1" dirty="0" smtClean="0">
                <a:solidFill>
                  <a:srgbClr val="663300"/>
                </a:solidFill>
                <a:latin typeface="AcademyCTT" pitchFamily="2" charset="0"/>
              </a:rPr>
              <a:t>, </a:t>
            </a:r>
            <a:r>
              <a:rPr lang="ru-RU" sz="3000" b="1" dirty="0" err="1" smtClean="0">
                <a:solidFill>
                  <a:srgbClr val="663300"/>
                </a:solidFill>
                <a:latin typeface="AcademyCTT" pitchFamily="2" charset="0"/>
              </a:rPr>
              <a:t>автомобільний</a:t>
            </a:r>
            <a:r>
              <a:rPr lang="ru-RU" sz="3000" b="1" dirty="0" smtClean="0">
                <a:solidFill>
                  <a:srgbClr val="663300"/>
                </a:solidFill>
                <a:latin typeface="AcademyCTT" pitchFamily="2" charset="0"/>
              </a:rPr>
              <a:t>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3000" b="1" dirty="0" err="1" smtClean="0">
                <a:solidFill>
                  <a:srgbClr val="663300"/>
                </a:solidFill>
                <a:latin typeface="AcademyCTT" pitchFamily="2" charset="0"/>
              </a:rPr>
              <a:t>морский</a:t>
            </a:r>
            <a:r>
              <a:rPr lang="ru-RU" sz="3000" b="1" dirty="0" smtClean="0">
                <a:solidFill>
                  <a:srgbClr val="663300"/>
                </a:solidFill>
                <a:latin typeface="AcademyCTT" pitchFamily="2" charset="0"/>
              </a:rPr>
              <a:t> та </a:t>
            </a:r>
            <a:r>
              <a:rPr lang="ru-RU" sz="3000" b="1" dirty="0" err="1" smtClean="0">
                <a:solidFill>
                  <a:srgbClr val="663300"/>
                </a:solidFill>
                <a:latin typeface="AcademyCTT" pitchFamily="2" charset="0"/>
              </a:rPr>
              <a:t>річковий</a:t>
            </a:r>
            <a:r>
              <a:rPr lang="ru-RU" sz="3000" b="1" dirty="0" smtClean="0">
                <a:solidFill>
                  <a:srgbClr val="663300"/>
                </a:solidFill>
                <a:latin typeface="AcademyCTT" pitchFamily="2" charset="0"/>
              </a:rPr>
              <a:t> транспорт.</a:t>
            </a:r>
          </a:p>
          <a:p>
            <a:pPr algn="ctr" eaLnBrk="1" hangingPunct="1"/>
            <a:endParaRPr lang="ru-RU" sz="2800" b="1" dirty="0" smtClean="0">
              <a:solidFill>
                <a:srgbClr val="663300"/>
              </a:solidFill>
            </a:endParaRPr>
          </a:p>
          <a:p>
            <a:pPr eaLnBrk="1" hangingPunct="1"/>
            <a:endParaRPr lang="ru-RU" sz="2800" dirty="0" smtClean="0">
              <a:solidFill>
                <a:srgbClr val="663300"/>
              </a:solidFill>
            </a:endParaRPr>
          </a:p>
        </p:txBody>
      </p:sp>
      <p:pic>
        <p:nvPicPr>
          <p:cNvPr id="24579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 r="1865"/>
          <a:stretch>
            <a:fillRect/>
          </a:stretch>
        </p:blipFill>
        <p:spPr>
          <a:xfrm>
            <a:off x="4787900" y="98425"/>
            <a:ext cx="4271963" cy="2892425"/>
          </a:xfrm>
          <a:noFill/>
        </p:spPr>
      </p:pic>
      <p:sp>
        <p:nvSpPr>
          <p:cNvPr id="24580" name="Rectangle 7"/>
          <p:cNvSpPr>
            <a:spLocks noChangeArrowheads="1"/>
          </p:cNvSpPr>
          <p:nvPr/>
        </p:nvSpPr>
        <p:spPr bwMode="auto">
          <a:xfrm>
            <a:off x="4643438" y="3071810"/>
            <a:ext cx="3629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b="1" dirty="0" err="1">
                <a:latin typeface="AcademyCTT" pitchFamily="2" charset="0"/>
              </a:rPr>
              <a:t>Індійський</a:t>
            </a:r>
            <a:r>
              <a:rPr lang="ru-RU" b="1" dirty="0">
                <a:latin typeface="AcademyCTT" pitchFamily="2" charset="0"/>
              </a:rPr>
              <a:t> </a:t>
            </a:r>
            <a:r>
              <a:rPr lang="ru-RU" b="1" dirty="0" err="1">
                <a:latin typeface="AcademyCTT" pitchFamily="2" charset="0"/>
              </a:rPr>
              <a:t>автомобіль</a:t>
            </a:r>
            <a:r>
              <a:rPr lang="ru-RU" b="1" dirty="0">
                <a:latin typeface="AcademyCTT" pitchFamily="2" charset="0"/>
              </a:rPr>
              <a:t> «</a:t>
            </a:r>
            <a:r>
              <a:rPr lang="ru-RU" b="1" dirty="0" err="1">
                <a:latin typeface="AcademyCTT" pitchFamily="2" charset="0"/>
              </a:rPr>
              <a:t>Tata</a:t>
            </a:r>
            <a:r>
              <a:rPr lang="ru-RU" b="1" dirty="0">
                <a:latin typeface="AcademyCTT" pitchFamily="2" charset="0"/>
              </a:rPr>
              <a:t> </a:t>
            </a:r>
            <a:r>
              <a:rPr lang="ru-RU" b="1" dirty="0" err="1">
                <a:latin typeface="AcademyCTT" pitchFamily="2" charset="0"/>
              </a:rPr>
              <a:t>Nano</a:t>
            </a:r>
            <a:r>
              <a:rPr lang="ru-RU" b="1" dirty="0">
                <a:latin typeface="AcademyCTT" pitchFamily="2" charset="0"/>
              </a:rPr>
              <a:t>»</a:t>
            </a:r>
          </a:p>
        </p:txBody>
      </p:sp>
      <p:pic>
        <p:nvPicPr>
          <p:cNvPr id="24581" name="Picture 8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792163" y="3500438"/>
            <a:ext cx="4067175" cy="2520950"/>
          </a:xfrm>
          <a:noFill/>
        </p:spPr>
      </p:pic>
      <p:sp>
        <p:nvSpPr>
          <p:cNvPr id="24582" name="Rectangle 12"/>
          <p:cNvSpPr>
            <a:spLocks noChangeArrowheads="1"/>
          </p:cNvSpPr>
          <p:nvPr/>
        </p:nvSpPr>
        <p:spPr bwMode="auto">
          <a:xfrm>
            <a:off x="1547813" y="6165850"/>
            <a:ext cx="19589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b="1">
                <a:latin typeface="AcademyCTT" pitchFamily="2" charset="0"/>
              </a:rPr>
              <a:t>Ан-32.  ВВС Індії</a:t>
            </a:r>
            <a:endParaRPr lang="ru-RU">
              <a:latin typeface="AcademyCTT" pitchFamily="2" charset="0"/>
            </a:endParaRPr>
          </a:p>
        </p:txBody>
      </p:sp>
      <p:pic>
        <p:nvPicPr>
          <p:cNvPr id="24583" name="Picture 14"/>
          <p:cNvPicPr>
            <a:picLocks noChangeAspect="1" noChangeArrowheads="1"/>
          </p:cNvPicPr>
          <p:nvPr/>
        </p:nvPicPr>
        <p:blipFill>
          <a:blip r:embed="rId4"/>
          <a:srcRect r="2269"/>
          <a:stretch>
            <a:fillRect/>
          </a:stretch>
        </p:blipFill>
        <p:spPr bwMode="auto">
          <a:xfrm>
            <a:off x="4894263" y="3500438"/>
            <a:ext cx="4151312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4" name="Rectangle 15"/>
          <p:cNvSpPr>
            <a:spLocks noChangeArrowheads="1"/>
          </p:cNvSpPr>
          <p:nvPr/>
        </p:nvSpPr>
        <p:spPr bwMode="auto">
          <a:xfrm>
            <a:off x="4968875" y="6021388"/>
            <a:ext cx="40671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latin typeface="AcademyCTT" pitchFamily="2" charset="0"/>
              </a:rPr>
              <a:t>Індійський військовий корабель "Табар"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orizontal Scroll 4"/>
          <p:cNvSpPr/>
          <p:nvPr/>
        </p:nvSpPr>
        <p:spPr>
          <a:xfrm>
            <a:off x="1000100" y="0"/>
            <a:ext cx="5616575" cy="1022350"/>
          </a:xfrm>
          <a:prstGeom prst="horizontalScroll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3600" dirty="0">
                <a:solidFill>
                  <a:schemeClr val="tx1"/>
                </a:solidFill>
                <a:latin typeface="AcademyCTT" pitchFamily="2" charset="0"/>
              </a:rPr>
              <a:t>Зовнішня торгівля</a:t>
            </a:r>
            <a:endParaRPr lang="ru-RU" sz="3600" dirty="0">
              <a:solidFill>
                <a:schemeClr val="tx1"/>
              </a:solidFill>
              <a:latin typeface="AcademyCTT" pitchFamily="2" charset="0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6156325" y="981075"/>
            <a:ext cx="360363" cy="647700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Down Arrow 13"/>
          <p:cNvSpPr/>
          <p:nvPr/>
        </p:nvSpPr>
        <p:spPr>
          <a:xfrm>
            <a:off x="2051050" y="981075"/>
            <a:ext cx="360363" cy="647700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Rounded Rectangle 6"/>
          <p:cNvSpPr/>
          <p:nvPr/>
        </p:nvSpPr>
        <p:spPr>
          <a:xfrm>
            <a:off x="1187450" y="1700213"/>
            <a:ext cx="2232025" cy="649287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3200" dirty="0">
                <a:solidFill>
                  <a:schemeClr val="tx1"/>
                </a:solidFill>
                <a:latin typeface="AcademyCTT" pitchFamily="2" charset="0"/>
              </a:rPr>
              <a:t>Експорт</a:t>
            </a:r>
            <a:endParaRPr lang="ru-RU" sz="3200" dirty="0">
              <a:solidFill>
                <a:schemeClr val="tx1"/>
              </a:solidFill>
              <a:latin typeface="AcademyCTT" pitchFamily="2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292725" y="1700213"/>
            <a:ext cx="2232025" cy="649287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3200" dirty="0">
                <a:solidFill>
                  <a:schemeClr val="tx1"/>
                </a:solidFill>
                <a:latin typeface="AcademyCTT" pitchFamily="2" charset="0"/>
              </a:rPr>
              <a:t>Імпорт</a:t>
            </a:r>
            <a:endParaRPr lang="ru-RU" sz="3200" dirty="0">
              <a:solidFill>
                <a:schemeClr val="tx1"/>
              </a:solidFill>
              <a:latin typeface="AcademyCTT" pitchFamily="2" charset="0"/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2051050" y="2420938"/>
            <a:ext cx="360363" cy="647700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Down Arrow 19"/>
          <p:cNvSpPr/>
          <p:nvPr/>
        </p:nvSpPr>
        <p:spPr>
          <a:xfrm>
            <a:off x="6175375" y="2420938"/>
            <a:ext cx="358775" cy="647700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Rounded Rectangle 9"/>
          <p:cNvSpPr/>
          <p:nvPr/>
        </p:nvSpPr>
        <p:spPr>
          <a:xfrm>
            <a:off x="900112" y="3284538"/>
            <a:ext cx="2957507" cy="30734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indent="176213">
              <a:buFontTx/>
              <a:buAutoNum type="arabicPeriod"/>
              <a:tabLst>
                <a:tab pos="0" algn="l"/>
              </a:tabLst>
              <a:defRPr/>
            </a:pPr>
            <a:r>
              <a:rPr lang="uk-UA" dirty="0">
                <a:solidFill>
                  <a:schemeClr val="tx1"/>
                </a:solidFill>
                <a:latin typeface="AcademyCTT" pitchFamily="2" charset="0"/>
              </a:rPr>
              <a:t> с/г сировина (чай,  джут, тютюн, прянощі);</a:t>
            </a:r>
          </a:p>
          <a:p>
            <a:pPr indent="176213">
              <a:buFontTx/>
              <a:buAutoNum type="arabicPeriod"/>
              <a:defRPr/>
            </a:pPr>
            <a:r>
              <a:rPr lang="uk-UA" dirty="0">
                <a:solidFill>
                  <a:schemeClr val="tx1"/>
                </a:solidFill>
                <a:latin typeface="AcademyCTT" pitchFamily="2" charset="0"/>
              </a:rPr>
              <a:t> мінеральна сировина (залізна, марганцева, хромові руди, слюда, коштовне каміння);</a:t>
            </a:r>
          </a:p>
          <a:p>
            <a:pPr indent="176213">
              <a:buFontTx/>
              <a:buAutoNum type="arabicPeriod"/>
              <a:defRPr/>
            </a:pPr>
            <a:r>
              <a:rPr lang="uk-UA" dirty="0">
                <a:solidFill>
                  <a:schemeClr val="tx1"/>
                </a:solidFill>
                <a:latin typeface="AcademyCTT" pitchFamily="2" charset="0"/>
              </a:rPr>
              <a:t> тканини, одяг;</a:t>
            </a:r>
          </a:p>
          <a:p>
            <a:pPr indent="176213">
              <a:buFontTx/>
              <a:buAutoNum type="arabicPeriod"/>
              <a:defRPr/>
            </a:pPr>
            <a:r>
              <a:rPr lang="uk-UA" dirty="0">
                <a:solidFill>
                  <a:schemeClr val="tx1"/>
                </a:solidFill>
                <a:latin typeface="AcademyCTT" pitchFamily="2" charset="0"/>
              </a:rPr>
              <a:t> машини і обладнання.</a:t>
            </a:r>
            <a:endParaRPr lang="ru-RU" dirty="0">
              <a:solidFill>
                <a:schemeClr val="tx1"/>
              </a:solidFill>
              <a:latin typeface="AcademyCTT" pitchFamily="2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003800" y="3284538"/>
            <a:ext cx="2782910" cy="30734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indent="176213">
              <a:buFontTx/>
              <a:buAutoNum type="arabicPeriod"/>
              <a:tabLst>
                <a:tab pos="0" algn="l"/>
              </a:tabLst>
              <a:defRPr/>
            </a:pPr>
            <a:r>
              <a:rPr lang="uk-UA" dirty="0">
                <a:solidFill>
                  <a:schemeClr val="tx1"/>
                </a:solidFill>
                <a:latin typeface="AcademyCTT" pitchFamily="2" charset="0"/>
              </a:rPr>
              <a:t> нафта і нафтопродукти;</a:t>
            </a:r>
          </a:p>
          <a:p>
            <a:pPr indent="176213">
              <a:buFontTx/>
              <a:buAutoNum type="arabicPeriod"/>
              <a:defRPr/>
            </a:pPr>
            <a:r>
              <a:rPr lang="uk-UA" dirty="0">
                <a:solidFill>
                  <a:schemeClr val="tx1"/>
                </a:solidFill>
                <a:latin typeface="AcademyCTT" pitchFamily="2" charset="0"/>
              </a:rPr>
              <a:t> машини і обладнання;</a:t>
            </a:r>
          </a:p>
          <a:p>
            <a:pPr indent="176213">
              <a:buFontTx/>
              <a:buAutoNum type="arabicPeriod"/>
              <a:defRPr/>
            </a:pPr>
            <a:r>
              <a:rPr lang="uk-UA" dirty="0">
                <a:solidFill>
                  <a:schemeClr val="tx1"/>
                </a:solidFill>
                <a:latin typeface="AcademyCTT" pitchFamily="2" charset="0"/>
              </a:rPr>
              <a:t> прокат чорних і кольорових металів;</a:t>
            </a:r>
          </a:p>
          <a:p>
            <a:pPr indent="176213">
              <a:buFontTx/>
              <a:buAutoNum type="arabicPeriod"/>
              <a:defRPr/>
            </a:pPr>
            <a:r>
              <a:rPr lang="uk-UA" dirty="0">
                <a:solidFill>
                  <a:schemeClr val="tx1"/>
                </a:solidFill>
                <a:latin typeface="AcademyCTT" pitchFamily="2" charset="0"/>
              </a:rPr>
              <a:t> добрива, олія та ін.</a:t>
            </a:r>
            <a:endParaRPr lang="ru-RU" dirty="0">
              <a:solidFill>
                <a:schemeClr val="tx1"/>
              </a:solidFill>
              <a:latin typeface="AcademyCTT" pitchFamily="2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9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1000"/>
                            </p:stCondLst>
                            <p:childTnLst>
                              <p:par>
                                <p:cTn id="6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4" grpId="0" animBg="1"/>
      <p:bldP spid="7" grpId="0" animBg="1"/>
      <p:bldP spid="16" grpId="0" animBg="1"/>
      <p:bldP spid="19" grpId="0" animBg="1"/>
      <p:bldP spid="20" grpId="0" animBg="1"/>
      <p:bldP spid="10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714375"/>
            <a:ext cx="4291012" cy="1168400"/>
          </a:xfrm>
        </p:spPr>
        <p:txBody>
          <a:bodyPr/>
          <a:lstStyle/>
          <a:p>
            <a:pPr eaLnBrk="1" hangingPunct="1"/>
            <a:r>
              <a:rPr lang="ru-RU" sz="5400" b="1" dirty="0" err="1" smtClean="0">
                <a:solidFill>
                  <a:srgbClr val="800000"/>
                </a:solidFill>
                <a:latin typeface="AcademyCTT" pitchFamily="2" charset="0"/>
              </a:rPr>
              <a:t>Зміст</a:t>
            </a:r>
            <a:endParaRPr lang="ru-RU" sz="5400" b="1" dirty="0" smtClean="0">
              <a:solidFill>
                <a:srgbClr val="800000"/>
              </a:solidFill>
              <a:latin typeface="AcademyCTT" pitchFamily="2" charset="0"/>
            </a:endParaRP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00063" y="2071688"/>
            <a:ext cx="4718050" cy="3786187"/>
          </a:xfrm>
          <a:noFill/>
        </p:spPr>
        <p:txBody>
          <a:bodyPr/>
          <a:lstStyle/>
          <a:p>
            <a:pPr eaLnBrk="1" hangingPunct="1"/>
            <a:r>
              <a:rPr lang="ru-RU" sz="2800" b="1" dirty="0" err="1" smtClean="0">
                <a:solidFill>
                  <a:srgbClr val="800000"/>
                </a:solidFill>
                <a:latin typeface="AcademyCTT" pitchFamily="2" charset="0"/>
              </a:rPr>
              <a:t>Загальна</a:t>
            </a:r>
            <a:r>
              <a:rPr lang="ru-RU" sz="2800" b="1" dirty="0" smtClean="0">
                <a:solidFill>
                  <a:srgbClr val="800000"/>
                </a:solidFill>
                <a:latin typeface="AcademyCTT" pitchFamily="2" charset="0"/>
              </a:rPr>
              <a:t> характеристика</a:t>
            </a:r>
          </a:p>
          <a:p>
            <a:pPr eaLnBrk="1" hangingPunct="1"/>
            <a:r>
              <a:rPr lang="ru-RU" sz="2800" b="1" dirty="0" err="1" smtClean="0">
                <a:solidFill>
                  <a:srgbClr val="800000"/>
                </a:solidFill>
                <a:latin typeface="AcademyCTT" pitchFamily="2" charset="0"/>
              </a:rPr>
              <a:t>Державні</a:t>
            </a:r>
            <a:r>
              <a:rPr lang="ru-RU" sz="2800" b="1" dirty="0" smtClean="0">
                <a:solidFill>
                  <a:srgbClr val="800000"/>
                </a:solidFill>
                <a:latin typeface="AcademyCTT" pitchFamily="2" charset="0"/>
              </a:rPr>
              <a:t> </a:t>
            </a:r>
            <a:r>
              <a:rPr lang="ru-RU" sz="2800" b="1" dirty="0" err="1" smtClean="0">
                <a:solidFill>
                  <a:srgbClr val="800000"/>
                </a:solidFill>
                <a:latin typeface="AcademyCTT" pitchFamily="2" charset="0"/>
              </a:rPr>
              <a:t>символи</a:t>
            </a:r>
            <a:endParaRPr lang="ru-RU" sz="2800" b="1" dirty="0" smtClean="0">
              <a:solidFill>
                <a:srgbClr val="800000"/>
              </a:solidFill>
              <a:latin typeface="AcademyCTT" pitchFamily="2" charset="0"/>
            </a:endParaRPr>
          </a:p>
          <a:p>
            <a:pPr eaLnBrk="1" hangingPunct="1"/>
            <a:r>
              <a:rPr lang="ru-RU" sz="2800" b="1" dirty="0" smtClean="0">
                <a:solidFill>
                  <a:srgbClr val="800000"/>
                </a:solidFill>
                <a:latin typeface="AcademyCTT" pitchFamily="2" charset="0"/>
              </a:rPr>
              <a:t>ЕГП</a:t>
            </a:r>
          </a:p>
          <a:p>
            <a:pPr eaLnBrk="1" hangingPunct="1"/>
            <a:r>
              <a:rPr lang="ru-RU" sz="2800" b="1" dirty="0" err="1" smtClean="0">
                <a:solidFill>
                  <a:srgbClr val="800000"/>
                </a:solidFill>
                <a:latin typeface="AcademyCTT" pitchFamily="2" charset="0"/>
              </a:rPr>
              <a:t>Природні</a:t>
            </a:r>
            <a:r>
              <a:rPr lang="ru-RU" sz="2800" b="1" dirty="0" smtClean="0">
                <a:solidFill>
                  <a:srgbClr val="800000"/>
                </a:solidFill>
                <a:latin typeface="AcademyCTT" pitchFamily="2" charset="0"/>
              </a:rPr>
              <a:t> </a:t>
            </a:r>
            <a:r>
              <a:rPr lang="ru-RU" sz="2800" b="1" dirty="0" err="1" smtClean="0">
                <a:solidFill>
                  <a:srgbClr val="800000"/>
                </a:solidFill>
                <a:latin typeface="AcademyCTT" pitchFamily="2" charset="0"/>
              </a:rPr>
              <a:t>умови</a:t>
            </a:r>
            <a:r>
              <a:rPr lang="ru-RU" sz="2800" b="1" dirty="0" smtClean="0">
                <a:solidFill>
                  <a:srgbClr val="800000"/>
                </a:solidFill>
                <a:latin typeface="AcademyCTT" pitchFamily="2" charset="0"/>
              </a:rPr>
              <a:t> та </a:t>
            </a:r>
            <a:r>
              <a:rPr lang="ru-RU" sz="2800" b="1" dirty="0" err="1" smtClean="0">
                <a:solidFill>
                  <a:srgbClr val="800000"/>
                </a:solidFill>
                <a:latin typeface="AcademyCTT" pitchFamily="2" charset="0"/>
              </a:rPr>
              <a:t>ресурси</a:t>
            </a:r>
            <a:endParaRPr lang="ru-RU" sz="2800" b="1" dirty="0" smtClean="0">
              <a:solidFill>
                <a:srgbClr val="800000"/>
              </a:solidFill>
              <a:latin typeface="AcademyCTT" pitchFamily="2" charset="0"/>
            </a:endParaRPr>
          </a:p>
          <a:p>
            <a:pPr eaLnBrk="1" hangingPunct="1"/>
            <a:r>
              <a:rPr lang="ru-RU" sz="2800" b="1" dirty="0" err="1" smtClean="0">
                <a:solidFill>
                  <a:srgbClr val="800000"/>
                </a:solidFill>
                <a:latin typeface="AcademyCTT" pitchFamily="2" charset="0"/>
              </a:rPr>
              <a:t>Населення</a:t>
            </a:r>
            <a:r>
              <a:rPr lang="ru-RU" sz="2800" b="1" dirty="0" smtClean="0">
                <a:solidFill>
                  <a:srgbClr val="800000"/>
                </a:solidFill>
                <a:latin typeface="AcademyCTT" pitchFamily="2" charset="0"/>
              </a:rPr>
              <a:t> </a:t>
            </a:r>
            <a:r>
              <a:rPr lang="ru-RU" sz="2800" b="1" dirty="0" err="1" smtClean="0">
                <a:solidFill>
                  <a:srgbClr val="800000"/>
                </a:solidFill>
                <a:latin typeface="AcademyCTT" pitchFamily="2" charset="0"/>
              </a:rPr>
              <a:t>Індії</a:t>
            </a:r>
            <a:r>
              <a:rPr lang="ru-RU" sz="2800" b="1" dirty="0" smtClean="0">
                <a:solidFill>
                  <a:srgbClr val="800000"/>
                </a:solidFill>
                <a:latin typeface="AcademyCTT" pitchFamily="2" charset="0"/>
              </a:rPr>
              <a:t> </a:t>
            </a:r>
          </a:p>
        </p:txBody>
      </p:sp>
      <p:pic>
        <p:nvPicPr>
          <p:cNvPr id="4100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 t="827" r="1295" b="2679"/>
          <a:stretch>
            <a:fillRect/>
          </a:stretch>
        </p:blipFill>
        <p:spPr>
          <a:xfrm>
            <a:off x="5148263" y="1254125"/>
            <a:ext cx="3836987" cy="4983163"/>
          </a:xfr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9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3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7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1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 b="2661"/>
          <a:stretch>
            <a:fillRect/>
          </a:stretch>
        </p:blipFill>
        <p:spPr>
          <a:xfrm>
            <a:off x="1042988" y="1065213"/>
            <a:ext cx="7777162" cy="5676900"/>
          </a:xfrm>
          <a:noFill/>
        </p:spPr>
      </p:pic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>
          <a:xfrm>
            <a:off x="1357290" y="357166"/>
            <a:ext cx="5975350" cy="720725"/>
          </a:xfrm>
          <a:noFill/>
        </p:spPr>
        <p:txBody>
          <a:bodyPr/>
          <a:lstStyle/>
          <a:p>
            <a:pPr eaLnBrk="1" hangingPunct="1"/>
            <a:r>
              <a:rPr lang="ru-RU" sz="4200" b="1" dirty="0" err="1" smtClean="0">
                <a:solidFill>
                  <a:srgbClr val="800000"/>
                </a:solidFill>
                <a:latin typeface="AcademyCTT" pitchFamily="2" charset="0"/>
              </a:rPr>
              <a:t>Загальна</a:t>
            </a:r>
            <a:r>
              <a:rPr lang="ru-RU" sz="4200" b="1" dirty="0" smtClean="0">
                <a:solidFill>
                  <a:srgbClr val="800000"/>
                </a:solidFill>
                <a:latin typeface="AcademyCTT" pitchFamily="2" charset="0"/>
              </a:rPr>
              <a:t> характеристика</a:t>
            </a:r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142976" y="1142984"/>
            <a:ext cx="7632700" cy="5470525"/>
          </a:xfrm>
          <a:noFill/>
        </p:spPr>
        <p:txBody>
          <a:bodyPr/>
          <a:lstStyle/>
          <a:p>
            <a:pPr eaLnBrk="1" hangingPunct="1"/>
            <a:r>
              <a:rPr lang="ru-RU" sz="2400" b="1" dirty="0" err="1" smtClean="0">
                <a:solidFill>
                  <a:srgbClr val="FFFF00"/>
                </a:solidFill>
                <a:latin typeface="AcademyCTT" pitchFamily="2" charset="0"/>
              </a:rPr>
              <a:t>Площа</a:t>
            </a:r>
            <a:r>
              <a:rPr lang="ru-RU" sz="2400" b="1" dirty="0" smtClean="0">
                <a:solidFill>
                  <a:srgbClr val="FFFF00"/>
                </a:solidFill>
                <a:latin typeface="AcademyCTT" pitchFamily="2" charset="0"/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  <a:latin typeface="AcademyCTT" pitchFamily="2" charset="0"/>
              </a:rPr>
              <a:t>країни</a:t>
            </a:r>
            <a:r>
              <a:rPr lang="ru-RU" sz="2400" b="1" dirty="0" smtClean="0">
                <a:solidFill>
                  <a:srgbClr val="FFFF00"/>
                </a:solidFill>
                <a:latin typeface="AcademyCTT" pitchFamily="2" charset="0"/>
              </a:rPr>
              <a:t>: 3 млн.   288 тис. км</a:t>
            </a:r>
            <a:r>
              <a:rPr lang="ru-RU" sz="2400" b="1" baseline="30000" dirty="0" smtClean="0">
                <a:solidFill>
                  <a:srgbClr val="FFFF00"/>
                </a:solidFill>
                <a:latin typeface="AcademyCTT" pitchFamily="2" charset="0"/>
              </a:rPr>
              <a:t>2 </a:t>
            </a:r>
            <a:endParaRPr lang="ru-RU" sz="2400" b="1" dirty="0" smtClean="0">
              <a:solidFill>
                <a:srgbClr val="FFFF00"/>
              </a:solidFill>
              <a:latin typeface="AcademyCTT" pitchFamily="2" charset="0"/>
            </a:endParaRPr>
          </a:p>
          <a:p>
            <a:pPr eaLnBrk="1" hangingPunct="1"/>
            <a:r>
              <a:rPr lang="ru-RU" sz="2400" b="1" dirty="0" err="1" smtClean="0">
                <a:solidFill>
                  <a:srgbClr val="FFFF00"/>
                </a:solidFill>
                <a:latin typeface="AcademyCTT" pitchFamily="2" charset="0"/>
              </a:rPr>
              <a:t>Кількість</a:t>
            </a:r>
            <a:r>
              <a:rPr lang="ru-RU" sz="2400" b="1" dirty="0" smtClean="0">
                <a:solidFill>
                  <a:srgbClr val="FFFF00"/>
                </a:solidFill>
                <a:latin typeface="AcademyCTT" pitchFamily="2" charset="0"/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  <a:latin typeface="AcademyCTT" pitchFamily="2" charset="0"/>
              </a:rPr>
              <a:t>населення</a:t>
            </a:r>
            <a:r>
              <a:rPr lang="ru-RU" sz="2400" b="1" dirty="0" smtClean="0">
                <a:solidFill>
                  <a:srgbClr val="FFFF00"/>
                </a:solidFill>
                <a:latin typeface="AcademyCTT" pitchFamily="2" charset="0"/>
              </a:rPr>
              <a:t>: 1млрд. 10 млн. </a:t>
            </a:r>
            <a:r>
              <a:rPr lang="ru-RU" sz="2400" b="1" dirty="0" err="1" smtClean="0">
                <a:solidFill>
                  <a:srgbClr val="FFFF00"/>
                </a:solidFill>
                <a:latin typeface="AcademyCTT" pitchFamily="2" charset="0"/>
              </a:rPr>
              <a:t>чоловік</a:t>
            </a:r>
            <a:endParaRPr lang="ru-RU" sz="2400" b="1" dirty="0" smtClean="0">
              <a:solidFill>
                <a:srgbClr val="FFFF00"/>
              </a:solidFill>
              <a:latin typeface="AcademyCTT" pitchFamily="2" charset="0"/>
            </a:endParaRPr>
          </a:p>
          <a:p>
            <a:pPr eaLnBrk="1" hangingPunct="1"/>
            <a:r>
              <a:rPr lang="ru-RU" sz="2400" b="1" dirty="0" err="1" smtClean="0">
                <a:solidFill>
                  <a:srgbClr val="FFFF00"/>
                </a:solidFill>
                <a:latin typeface="AcademyCTT" pitchFamily="2" charset="0"/>
              </a:rPr>
              <a:t>Столиця</a:t>
            </a:r>
            <a:r>
              <a:rPr lang="ru-RU" sz="2400" b="1" dirty="0" smtClean="0">
                <a:solidFill>
                  <a:srgbClr val="FFFF00"/>
                </a:solidFill>
                <a:latin typeface="AcademyCTT" pitchFamily="2" charset="0"/>
              </a:rPr>
              <a:t>:  </a:t>
            </a:r>
            <a:r>
              <a:rPr lang="ru-RU" sz="2400" b="1" dirty="0" err="1" smtClean="0">
                <a:solidFill>
                  <a:srgbClr val="FFFF00"/>
                </a:solidFill>
                <a:latin typeface="AcademyCTT" pitchFamily="2" charset="0"/>
              </a:rPr>
              <a:t>місто</a:t>
            </a:r>
            <a:r>
              <a:rPr lang="ru-RU" sz="2400" b="1" dirty="0" smtClean="0">
                <a:solidFill>
                  <a:srgbClr val="FFFF00"/>
                </a:solidFill>
                <a:latin typeface="AcademyCTT" pitchFamily="2" charset="0"/>
              </a:rPr>
              <a:t>  </a:t>
            </a:r>
            <a:r>
              <a:rPr lang="ru-RU" sz="2400" b="1" dirty="0" err="1" smtClean="0">
                <a:solidFill>
                  <a:srgbClr val="FFFF00"/>
                </a:solidFill>
                <a:latin typeface="AcademyCTT" pitchFamily="2" charset="0"/>
              </a:rPr>
              <a:t>Делі</a:t>
            </a:r>
            <a:endParaRPr lang="ru-RU" sz="2400" b="1" dirty="0" smtClean="0">
              <a:solidFill>
                <a:srgbClr val="FFFF00"/>
              </a:solidFill>
              <a:latin typeface="AcademyCTT" pitchFamily="2" charset="0"/>
            </a:endParaRPr>
          </a:p>
          <a:p>
            <a:pPr eaLnBrk="1" hangingPunct="1"/>
            <a:r>
              <a:rPr lang="uk-UA" sz="2400" b="1" dirty="0" smtClean="0">
                <a:solidFill>
                  <a:srgbClr val="FFFF00"/>
                </a:solidFill>
                <a:latin typeface="AcademyCTT" pitchFamily="2" charset="0"/>
              </a:rPr>
              <a:t>Держаний устрій: федеративна республіка</a:t>
            </a:r>
          </a:p>
          <a:p>
            <a:pPr eaLnBrk="1" hangingPunct="1"/>
            <a:r>
              <a:rPr lang="uk-UA" sz="2400" b="1" dirty="0" smtClean="0">
                <a:solidFill>
                  <a:srgbClr val="FFFF00"/>
                </a:solidFill>
                <a:latin typeface="AcademyCTT" pitchFamily="2" charset="0"/>
              </a:rPr>
              <a:t>Склад території: 25 штатів, 7 союзних територій (в т.ч. Делі)</a:t>
            </a:r>
          </a:p>
          <a:p>
            <a:pPr eaLnBrk="1" hangingPunct="1"/>
            <a:r>
              <a:rPr lang="uk-UA" sz="2400" b="1" dirty="0" smtClean="0">
                <a:solidFill>
                  <a:srgbClr val="FFFF00"/>
                </a:solidFill>
                <a:latin typeface="AcademyCTT" pitchFamily="2" charset="0"/>
              </a:rPr>
              <a:t>Грошова одиниця - рупія</a:t>
            </a:r>
            <a:endParaRPr lang="ru-RU" sz="2400" b="1" dirty="0" smtClean="0">
              <a:solidFill>
                <a:srgbClr val="FFFF00"/>
              </a:solidFill>
              <a:latin typeface="AcademyCTT" pitchFamily="2" charset="0"/>
            </a:endParaRPr>
          </a:p>
          <a:p>
            <a:pPr eaLnBrk="1" hangingPunct="1"/>
            <a:r>
              <a:rPr lang="ru-RU" sz="2400" b="1" dirty="0" err="1" smtClean="0">
                <a:solidFill>
                  <a:srgbClr val="FFFF00"/>
                </a:solidFill>
                <a:latin typeface="AcademyCTT" pitchFamily="2" charset="0"/>
              </a:rPr>
              <a:t>Індія</a:t>
            </a:r>
            <a:r>
              <a:rPr lang="ru-RU" sz="2400" b="1" dirty="0" smtClean="0">
                <a:solidFill>
                  <a:srgbClr val="FFFF00"/>
                </a:solidFill>
                <a:latin typeface="AcademyCTT" pitchFamily="2" charset="0"/>
              </a:rPr>
              <a:t> – одна </a:t>
            </a:r>
            <a:r>
              <a:rPr lang="ru-RU" sz="2400" b="1" dirty="0" err="1" smtClean="0">
                <a:solidFill>
                  <a:srgbClr val="FFFF00"/>
                </a:solidFill>
                <a:latin typeface="AcademyCTT" pitchFamily="2" charset="0"/>
              </a:rPr>
              <a:t>з</a:t>
            </a:r>
            <a:r>
              <a:rPr lang="ru-RU" sz="2400" b="1" dirty="0" smtClean="0">
                <a:solidFill>
                  <a:srgbClr val="FFFF00"/>
                </a:solidFill>
                <a:latin typeface="AcademyCTT" pitchFamily="2" charset="0"/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  <a:latin typeface="AcademyCTT" pitchFamily="2" charset="0"/>
              </a:rPr>
              <a:t>найдавніших</a:t>
            </a:r>
            <a:r>
              <a:rPr lang="ru-RU" sz="2400" b="1" dirty="0" smtClean="0">
                <a:solidFill>
                  <a:srgbClr val="FFFF00"/>
                </a:solidFill>
                <a:latin typeface="AcademyCTT" pitchFamily="2" charset="0"/>
              </a:rPr>
              <a:t> держав </a:t>
            </a:r>
            <a:r>
              <a:rPr lang="ru-RU" sz="2400" b="1" dirty="0" err="1" smtClean="0">
                <a:solidFill>
                  <a:srgbClr val="FFFF00"/>
                </a:solidFill>
                <a:latin typeface="AcademyCTT" pitchFamily="2" charset="0"/>
              </a:rPr>
              <a:t>світу</a:t>
            </a:r>
            <a:r>
              <a:rPr lang="ru-RU" sz="2400" b="1" dirty="0" smtClean="0">
                <a:solidFill>
                  <a:srgbClr val="FFFF00"/>
                </a:solidFill>
                <a:latin typeface="AcademyCTT" pitchFamily="2" charset="0"/>
              </a:rPr>
              <a:t>. В </a:t>
            </a:r>
            <a:r>
              <a:rPr lang="ru-RU" sz="2400" b="1" dirty="0" err="1" smtClean="0">
                <a:solidFill>
                  <a:srgbClr val="FFFF00"/>
                </a:solidFill>
                <a:latin typeface="AcademyCTT" pitchFamily="2" charset="0"/>
              </a:rPr>
              <a:t>минулому</a:t>
            </a:r>
            <a:r>
              <a:rPr lang="ru-RU" sz="2400" b="1" dirty="0" smtClean="0">
                <a:solidFill>
                  <a:srgbClr val="FFFF00"/>
                </a:solidFill>
                <a:latin typeface="AcademyCTT" pitchFamily="2" charset="0"/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  <a:latin typeface="AcademyCTT" pitchFamily="2" charset="0"/>
              </a:rPr>
              <a:t>була</a:t>
            </a:r>
            <a:r>
              <a:rPr lang="ru-RU" sz="2400" b="1" dirty="0" smtClean="0">
                <a:solidFill>
                  <a:srgbClr val="FFFF00"/>
                </a:solidFill>
                <a:latin typeface="AcademyCTT" pitchFamily="2" charset="0"/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  <a:latin typeface="AcademyCTT" pitchFamily="2" charset="0"/>
              </a:rPr>
              <a:t>колонією</a:t>
            </a:r>
            <a:r>
              <a:rPr lang="ru-RU" sz="2400" b="1" dirty="0" smtClean="0">
                <a:solidFill>
                  <a:srgbClr val="FFFF00"/>
                </a:solidFill>
                <a:latin typeface="AcademyCTT" pitchFamily="2" charset="0"/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  <a:latin typeface="AcademyCTT" pitchFamily="2" charset="0"/>
              </a:rPr>
              <a:t>Великобританії</a:t>
            </a:r>
            <a:r>
              <a:rPr lang="ru-RU" sz="2400" b="1" dirty="0" smtClean="0">
                <a:solidFill>
                  <a:srgbClr val="FFFF00"/>
                </a:solidFill>
                <a:latin typeface="AcademyCTT" pitchFamily="2" charset="0"/>
              </a:rPr>
              <a:t>, </a:t>
            </a:r>
            <a:r>
              <a:rPr lang="ru-RU" sz="2400" b="1" dirty="0" err="1" smtClean="0">
                <a:solidFill>
                  <a:srgbClr val="FFFF00"/>
                </a:solidFill>
                <a:latin typeface="AcademyCTT" pitchFamily="2" charset="0"/>
              </a:rPr>
              <a:t>після</a:t>
            </a:r>
            <a:r>
              <a:rPr lang="ru-RU" sz="2400" b="1" dirty="0" smtClean="0">
                <a:solidFill>
                  <a:srgbClr val="FFFF00"/>
                </a:solidFill>
                <a:latin typeface="AcademyCTT" pitchFamily="2" charset="0"/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  <a:latin typeface="AcademyCTT" pitchFamily="2" charset="0"/>
              </a:rPr>
              <a:t>Другої</a:t>
            </a:r>
            <a:r>
              <a:rPr lang="ru-RU" sz="2400" b="1" dirty="0" smtClean="0">
                <a:solidFill>
                  <a:srgbClr val="FFFF00"/>
                </a:solidFill>
                <a:latin typeface="AcademyCTT" pitchFamily="2" charset="0"/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  <a:latin typeface="AcademyCTT" pitchFamily="2" charset="0"/>
              </a:rPr>
              <a:t>Світової</a:t>
            </a:r>
            <a:r>
              <a:rPr lang="ru-RU" sz="2400" b="1" dirty="0" smtClean="0">
                <a:solidFill>
                  <a:srgbClr val="FFFF00"/>
                </a:solidFill>
                <a:latin typeface="AcademyCTT" pitchFamily="2" charset="0"/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  <a:latin typeface="AcademyCTT" pitchFamily="2" charset="0"/>
              </a:rPr>
              <a:t>війни</a:t>
            </a:r>
            <a:r>
              <a:rPr lang="ru-RU" sz="2400" b="1" dirty="0" smtClean="0">
                <a:solidFill>
                  <a:srgbClr val="FFFF00"/>
                </a:solidFill>
                <a:latin typeface="AcademyCTT" pitchFamily="2" charset="0"/>
              </a:rPr>
              <a:t> добилась </a:t>
            </a:r>
            <a:r>
              <a:rPr lang="ru-RU" sz="2400" b="1" dirty="0" err="1" smtClean="0">
                <a:solidFill>
                  <a:srgbClr val="FFFF00"/>
                </a:solidFill>
                <a:latin typeface="AcademyCTT" pitchFamily="2" charset="0"/>
              </a:rPr>
              <a:t>незалежності</a:t>
            </a:r>
            <a:r>
              <a:rPr lang="ru-RU" sz="2400" b="1" dirty="0" smtClean="0">
                <a:solidFill>
                  <a:srgbClr val="FFFF00"/>
                </a:solidFill>
                <a:latin typeface="AcademyCTT" pitchFamily="2" charset="0"/>
              </a:rPr>
              <a:t>. 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6" name="Rectangle 8"/>
          <p:cNvSpPr>
            <a:spLocks noGrp="1" noChangeArrowheads="1"/>
          </p:cNvSpPr>
          <p:nvPr>
            <p:ph type="title"/>
          </p:nvPr>
        </p:nvSpPr>
        <p:spPr>
          <a:xfrm>
            <a:off x="827088" y="260350"/>
            <a:ext cx="5832475" cy="836613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cademyCTT" pitchFamily="2" charset="0"/>
              </a:rPr>
              <a:t>Державні символи Індії</a:t>
            </a:r>
          </a:p>
        </p:txBody>
      </p:sp>
      <p:pic>
        <p:nvPicPr>
          <p:cNvPr id="6147" name="Picture 4" descr="India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00100" y="1714488"/>
            <a:ext cx="4537075" cy="3022600"/>
          </a:xfrm>
          <a:noFill/>
        </p:spPr>
      </p:pic>
      <p:pic>
        <p:nvPicPr>
          <p:cNvPr id="6148" name="Picture 7" descr="India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867400" y="1052513"/>
            <a:ext cx="2952750" cy="4572000"/>
          </a:xfrm>
          <a:noFill/>
        </p:spPr>
      </p:pic>
      <p:sp>
        <p:nvSpPr>
          <p:cNvPr id="6149" name="Text Box 10"/>
          <p:cNvSpPr txBox="1">
            <a:spLocks noChangeArrowheads="1"/>
          </p:cNvSpPr>
          <p:nvPr/>
        </p:nvSpPr>
        <p:spPr bwMode="auto">
          <a:xfrm>
            <a:off x="1714480" y="5643578"/>
            <a:ext cx="211137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800000"/>
                </a:solidFill>
                <a:latin typeface="AcademyCTT" pitchFamily="2" charset="0"/>
              </a:rPr>
              <a:t>Прапор </a:t>
            </a:r>
            <a:r>
              <a:rPr lang="ru-RU" sz="2800" b="1" dirty="0" err="1">
                <a:solidFill>
                  <a:srgbClr val="800000"/>
                </a:solidFill>
                <a:latin typeface="AcademyCTT" pitchFamily="2" charset="0"/>
              </a:rPr>
              <a:t>Індії</a:t>
            </a:r>
            <a:endParaRPr lang="ru-RU" sz="2800" b="1" dirty="0">
              <a:solidFill>
                <a:srgbClr val="800000"/>
              </a:solidFill>
              <a:latin typeface="AcademyCTT" pitchFamily="2" charset="0"/>
            </a:endParaRPr>
          </a:p>
        </p:txBody>
      </p:sp>
      <p:sp>
        <p:nvSpPr>
          <p:cNvPr id="6150" name="Text Box 11"/>
          <p:cNvSpPr txBox="1">
            <a:spLocks noChangeArrowheads="1"/>
          </p:cNvSpPr>
          <p:nvPr/>
        </p:nvSpPr>
        <p:spPr bwMode="auto">
          <a:xfrm>
            <a:off x="6588125" y="5589588"/>
            <a:ext cx="160337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800000"/>
                </a:solidFill>
                <a:latin typeface="AcademyCTT" pitchFamily="2" charset="0"/>
              </a:rPr>
              <a:t>Герб </a:t>
            </a:r>
            <a:r>
              <a:rPr lang="ru-RU" sz="2800" b="1" dirty="0" err="1">
                <a:solidFill>
                  <a:srgbClr val="800000"/>
                </a:solidFill>
                <a:latin typeface="AcademyCTT" pitchFamily="2" charset="0"/>
              </a:rPr>
              <a:t>Індії</a:t>
            </a:r>
            <a:endParaRPr lang="ru-RU" sz="2800" b="1" dirty="0">
              <a:solidFill>
                <a:srgbClr val="800000"/>
              </a:solidFill>
              <a:latin typeface="AcademyCTT" pitchFamily="2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0"/>
                            </p:stCondLst>
                            <p:childTnLst>
                              <p:par>
                                <p:cTn id="31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3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42852"/>
            <a:ext cx="407196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Індійський</a:t>
            </a:r>
            <a:r>
              <a:rPr lang="ru-RU" sz="2400" dirty="0" smtClean="0"/>
              <a:t> прапор </a:t>
            </a:r>
            <a:r>
              <a:rPr lang="ru-RU" sz="2400" dirty="0" err="1" smtClean="0"/>
              <a:t>має</a:t>
            </a:r>
            <a:r>
              <a:rPr lang="ru-RU" sz="2400" dirty="0" smtClean="0"/>
              <a:t> три </a:t>
            </a:r>
            <a:r>
              <a:rPr lang="ru-RU" sz="2400" dirty="0" err="1" smtClean="0"/>
              <a:t>горизонтальні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смуги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кольору</a:t>
            </a:r>
            <a:r>
              <a:rPr lang="ru-RU" sz="2400" dirty="0" smtClean="0"/>
              <a:t>: </a:t>
            </a:r>
            <a:r>
              <a:rPr lang="ru-RU" sz="2400" dirty="0" err="1" smtClean="0"/>
              <a:t>жовто-оранжевий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присвячений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хоробрості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самопожертв</a:t>
            </a:r>
            <a:r>
              <a:rPr lang="uk-UA" sz="2400" dirty="0" smtClean="0"/>
              <a:t>і</a:t>
            </a:r>
            <a:r>
              <a:rPr lang="ru-RU" sz="2400" dirty="0" smtClean="0"/>
              <a:t>, </a:t>
            </a:r>
            <a:r>
              <a:rPr lang="ru-RU" sz="2400" dirty="0" err="1" smtClean="0"/>
              <a:t>білий</a:t>
            </a:r>
            <a:r>
              <a:rPr lang="ru-RU" sz="2400" dirty="0" smtClean="0"/>
              <a:t> - </a:t>
            </a:r>
            <a:r>
              <a:rPr lang="ru-RU" sz="2400" dirty="0" err="1" smtClean="0"/>
              <a:t>правдивості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миролюбству</a:t>
            </a:r>
            <a:r>
              <a:rPr lang="ru-RU" sz="2400" dirty="0" smtClean="0"/>
              <a:t>, а </a:t>
            </a:r>
            <a:r>
              <a:rPr lang="ru-RU" sz="2400" dirty="0" err="1" smtClean="0"/>
              <a:t>зелений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колір</a:t>
            </a:r>
            <a:r>
              <a:rPr lang="ru-RU" sz="2400" dirty="0" smtClean="0"/>
              <a:t> </a:t>
            </a:r>
            <a:r>
              <a:rPr lang="ru-RU" sz="2400" dirty="0" err="1" smtClean="0"/>
              <a:t>символізує</a:t>
            </a:r>
            <a:r>
              <a:rPr lang="ru-RU" sz="2400" dirty="0" smtClean="0"/>
              <a:t> </a:t>
            </a:r>
            <a:r>
              <a:rPr lang="ru-RU" sz="2400" dirty="0" err="1" smtClean="0"/>
              <a:t>вірність</a:t>
            </a:r>
            <a:r>
              <a:rPr lang="ru-RU" sz="2400" dirty="0" smtClean="0"/>
              <a:t>, </a:t>
            </a:r>
            <a:r>
              <a:rPr lang="ru-RU" sz="2400" dirty="0" err="1" smtClean="0"/>
              <a:t>родючість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благородство. </a:t>
            </a:r>
            <a:r>
              <a:rPr lang="ru-RU" sz="2400" dirty="0" err="1" smtClean="0"/>
              <a:t>Раніше</a:t>
            </a:r>
            <a:r>
              <a:rPr lang="ru-RU" sz="2400" dirty="0" smtClean="0"/>
              <a:t> </a:t>
            </a:r>
            <a:r>
              <a:rPr lang="ru-RU" sz="2400" dirty="0" err="1" smtClean="0"/>
              <a:t>посередині</a:t>
            </a:r>
            <a:r>
              <a:rPr lang="ru-RU" sz="2400" dirty="0" smtClean="0"/>
              <a:t> </a:t>
            </a:r>
            <a:r>
              <a:rPr lang="ru-RU" sz="2400" dirty="0" err="1" smtClean="0"/>
              <a:t>білої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смуги</a:t>
            </a:r>
            <a:r>
              <a:rPr lang="ru-RU" sz="2400" dirty="0" smtClean="0"/>
              <a:t> </a:t>
            </a:r>
            <a:r>
              <a:rPr lang="ru-RU" sz="2400" dirty="0" err="1" smtClean="0"/>
              <a:t>зображували</a:t>
            </a:r>
            <a:r>
              <a:rPr lang="ru-RU" sz="2400" dirty="0" smtClean="0"/>
              <a:t> </a:t>
            </a:r>
            <a:r>
              <a:rPr lang="ru-RU" sz="2400" dirty="0" err="1" smtClean="0"/>
              <a:t>емблему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колесом прядки,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коли </a:t>
            </a:r>
            <a:r>
              <a:rPr lang="ru-RU" sz="2400" dirty="0" err="1" smtClean="0"/>
              <a:t>Індія</a:t>
            </a:r>
            <a:r>
              <a:rPr lang="ru-RU" sz="2400" dirty="0" smtClean="0"/>
              <a:t> </a:t>
            </a:r>
            <a:r>
              <a:rPr lang="ru-RU" sz="2400" dirty="0" err="1" smtClean="0"/>
              <a:t>здобула</a:t>
            </a:r>
            <a:r>
              <a:rPr lang="ru-RU" sz="2400" dirty="0" smtClean="0"/>
              <a:t> </a:t>
            </a:r>
            <a:r>
              <a:rPr lang="ru-RU" sz="2400" dirty="0" err="1" smtClean="0"/>
              <a:t>незалежність</a:t>
            </a:r>
            <a:r>
              <a:rPr lang="ru-RU" sz="2400" dirty="0" smtClean="0"/>
              <a:t>, </a:t>
            </a:r>
            <a:r>
              <a:rPr lang="ru-RU" sz="2400" dirty="0" err="1" smtClean="0"/>
              <a:t>буддистська</a:t>
            </a:r>
            <a:r>
              <a:rPr lang="ru-RU" sz="2400" dirty="0" smtClean="0"/>
              <a:t> «дхарма </a:t>
            </a:r>
            <a:r>
              <a:rPr lang="ru-RU" sz="2400" dirty="0" err="1" smtClean="0"/>
              <a:t>чакра</a:t>
            </a:r>
            <a:r>
              <a:rPr lang="ru-RU" sz="2400" dirty="0" smtClean="0"/>
              <a:t>»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колесо 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замінило</a:t>
            </a:r>
            <a:r>
              <a:rPr lang="ru-RU" sz="2400" dirty="0" smtClean="0"/>
              <a:t> </a:t>
            </a:r>
            <a:r>
              <a:rPr lang="ru-RU" sz="2400" dirty="0" err="1" smtClean="0"/>
              <a:t>старий</a:t>
            </a:r>
            <a:r>
              <a:rPr lang="ru-RU" sz="2400" dirty="0" smtClean="0"/>
              <a:t> символ.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1026" name="Picture 2" descr="http://www.bharatiya.ru/images/india_map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142984"/>
            <a:ext cx="3714759" cy="478632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443663" y="1268413"/>
            <a:ext cx="2700337" cy="5400675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b="1" dirty="0" smtClean="0"/>
              <a:t> </a:t>
            </a:r>
            <a:r>
              <a:rPr lang="ru-RU" sz="2000" dirty="0" smtClean="0">
                <a:latin typeface="AcademyCTT" pitchFamily="2" charset="0"/>
              </a:rPr>
              <a:t>Індія розташована на півострові Індостан, омивається водами Індійського океану, Аравійського моря та Бенгальскої затоки. 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r>
              <a:rPr lang="uk-UA" sz="2000" dirty="0" smtClean="0">
                <a:latin typeface="AcademyCTT" pitchFamily="2" charset="0"/>
              </a:rPr>
              <a:t>Морська дердава.</a:t>
            </a:r>
            <a:endParaRPr lang="ru-RU" sz="2000" dirty="0" smtClean="0">
              <a:latin typeface="AcademyCTT" pitchFamily="2" charset="0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r>
              <a:rPr lang="uk-UA" sz="2000" dirty="0" smtClean="0">
                <a:latin typeface="AcademyCTT" pitchFamily="2" charset="0"/>
              </a:rPr>
              <a:t>Суходолом межує з країнами: Пакистан, Китай, Непал, Бутан, Бангладеш, М</a:t>
            </a:r>
            <a:r>
              <a:rPr lang="en-US" sz="2000" dirty="0" smtClean="0">
                <a:latin typeface="AcademyCTT" pitchFamily="2" charset="0"/>
              </a:rPr>
              <a:t>’</a:t>
            </a:r>
            <a:r>
              <a:rPr lang="uk-UA" sz="2000" dirty="0" smtClean="0">
                <a:latin typeface="AcademyCTT" pitchFamily="2" charset="0"/>
              </a:rPr>
              <a:t>янма.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r>
              <a:rPr lang="uk-UA" sz="2000" dirty="0" smtClean="0">
                <a:latin typeface="AcademyCTT" pitchFamily="2" charset="0"/>
              </a:rPr>
              <a:t>Через протоку має вихід до країни Шрі-Ланка.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ru-RU" sz="2200" dirty="0" smtClean="0">
              <a:latin typeface="AcademyCTT" pitchFamily="2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2800" dirty="0" smtClean="0"/>
          </a:p>
        </p:txBody>
      </p:sp>
      <p:pic>
        <p:nvPicPr>
          <p:cNvPr id="7171" name="Picture 4" descr="5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6453188" cy="6858000"/>
          </a:xfr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32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22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22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22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96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2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2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2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72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22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22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22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xfrm>
            <a:off x="900113" y="115888"/>
            <a:ext cx="6048375" cy="865187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cademyCTT" pitchFamily="2" charset="0"/>
              </a:rPr>
              <a:t>Економіко-географічне положення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27088" y="1268413"/>
            <a:ext cx="8281987" cy="5545137"/>
          </a:xfrm>
        </p:spPr>
        <p:txBody>
          <a:bodyPr/>
          <a:lstStyle/>
          <a:p>
            <a:pPr eaLnBrk="1" hangingPunct="1">
              <a:defRPr/>
            </a:pPr>
            <a:r>
              <a:rPr lang="uk-UA" sz="2400" b="1" dirty="0" smtClean="0">
                <a:latin typeface="AcademyCTT" pitchFamily="2" charset="0"/>
              </a:rPr>
              <a:t>Держава – півострів у Південній Азії;</a:t>
            </a:r>
          </a:p>
          <a:p>
            <a:pPr eaLnBrk="1" hangingPunct="1">
              <a:defRPr/>
            </a:pPr>
            <a:r>
              <a:rPr lang="uk-UA" sz="2400" b="1" dirty="0" smtClean="0">
                <a:latin typeface="AcademyCTT" pitchFamily="2" charset="0"/>
              </a:rPr>
              <a:t>Межує з партнерами за Рухом Неприєднання і нейтральною М</a:t>
            </a:r>
            <a:r>
              <a:rPr lang="en-US" sz="2400" b="1" dirty="0" smtClean="0">
                <a:latin typeface="AcademyCTT" pitchFamily="2" charset="0"/>
              </a:rPr>
              <a:t>’</a:t>
            </a:r>
            <a:r>
              <a:rPr lang="uk-UA" sz="2400" b="1" dirty="0" smtClean="0">
                <a:latin typeface="AcademyCTT" pitchFamily="2" charset="0"/>
              </a:rPr>
              <a:t>янмою;</a:t>
            </a:r>
          </a:p>
          <a:p>
            <a:pPr eaLnBrk="1" hangingPunct="1">
              <a:defRPr/>
            </a:pPr>
            <a:r>
              <a:rPr lang="uk-UA" sz="2400" b="1" dirty="0" smtClean="0">
                <a:latin typeface="AcademyCTT" pitchFamily="2" charset="0"/>
              </a:rPr>
              <a:t>Ядерна держава, межує з іншими ядерними державами: Китаєм, Пакистаном;</a:t>
            </a:r>
          </a:p>
          <a:p>
            <a:pPr eaLnBrk="1" hangingPunct="1">
              <a:defRPr/>
            </a:pPr>
            <a:r>
              <a:rPr lang="uk-UA" sz="2400" b="1" dirty="0" smtClean="0">
                <a:latin typeface="AcademyCTT" pitchFamily="2" charset="0"/>
              </a:rPr>
              <a:t>Територіальні претензії Пакистану щодо штату Джамму і Кашмір; сепаратизм у штаті Пенджаб;</a:t>
            </a:r>
          </a:p>
          <a:p>
            <a:pPr eaLnBrk="1" hangingPunct="1">
              <a:defRPr/>
            </a:pPr>
            <a:r>
              <a:rPr lang="uk-UA" sz="2400" b="1" dirty="0" smtClean="0">
                <a:latin typeface="AcademyCTT" pitchFamily="2" charset="0"/>
              </a:rPr>
              <a:t>Широкий вихід до Індійського океану на перетині морських шляхів між Європою, Африкою, Східною Азією, Австралією;</a:t>
            </a:r>
            <a:endParaRPr lang="ru-RU" sz="2400" b="1" dirty="0" smtClean="0">
              <a:latin typeface="AcademyCTT" pitchFamily="2" charset="0"/>
            </a:endParaRPr>
          </a:p>
          <a:p>
            <a:pPr eaLnBrk="1" hangingPunct="1">
              <a:defRPr/>
            </a:pPr>
            <a:r>
              <a:rPr lang="ru-RU" sz="2400" b="1" dirty="0" smtClean="0">
                <a:latin typeface="AcademyCTT" pitchFamily="2" charset="0"/>
              </a:rPr>
              <a:t>Великі порти: Калькутта, Мумбай, Ченай.</a:t>
            </a:r>
          </a:p>
          <a:p>
            <a:pPr marL="0" indent="0" eaLnBrk="1" hangingPunct="1">
              <a:buFontTx/>
              <a:buNone/>
              <a:defRPr/>
            </a:pPr>
            <a:endParaRPr lang="ru-RU" sz="2000" b="1" dirty="0" smtClean="0"/>
          </a:p>
          <a:p>
            <a:pPr eaLnBrk="1" hangingPunct="1">
              <a:lnSpc>
                <a:spcPct val="80000"/>
              </a:lnSpc>
              <a:defRPr/>
            </a:pPr>
            <a:endParaRPr lang="ru-RU" sz="2000" b="1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4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4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24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24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24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240"/>
                            </p:stCondLst>
                            <p:childTnLst>
                              <p:par>
                                <p:cTn id="4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9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 t="2888" r="1689"/>
          <a:stretch>
            <a:fillRect/>
          </a:stretch>
        </p:blipFill>
        <p:spPr>
          <a:xfrm>
            <a:off x="3500438" y="785813"/>
            <a:ext cx="5483225" cy="3619500"/>
          </a:xfrm>
          <a:noFill/>
        </p:spPr>
      </p:pic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500063" y="785813"/>
            <a:ext cx="5589587" cy="598487"/>
          </a:xfrm>
        </p:spPr>
        <p:txBody>
          <a:bodyPr/>
          <a:lstStyle/>
          <a:p>
            <a:pPr eaLnBrk="1" hangingPunct="1">
              <a:defRPr/>
            </a:pPr>
            <a:r>
              <a:rPr lang="ru-RU" sz="3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cademyCTT" pitchFamily="2" charset="0"/>
              </a:rPr>
              <a:t>Природні умови та ресурси</a:t>
            </a:r>
          </a:p>
        </p:txBody>
      </p:sp>
      <p:sp>
        <p:nvSpPr>
          <p:cNvPr id="9220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863600" y="4481512"/>
            <a:ext cx="8280400" cy="2376488"/>
          </a:xfrm>
          <a:noFill/>
        </p:spPr>
        <p:txBody>
          <a:bodyPr/>
          <a:lstStyle/>
          <a:p>
            <a:pPr marL="0" indent="360363" algn="just" eaLnBrk="1" hangingPunct="1">
              <a:lnSpc>
                <a:spcPct val="80000"/>
              </a:lnSpc>
              <a:buFontTx/>
              <a:buNone/>
            </a:pPr>
            <a:r>
              <a:rPr lang="ru-RU" sz="2000" b="1" dirty="0" smtClean="0">
                <a:latin typeface="AcademyCTT" pitchFamily="2" charset="0"/>
              </a:rPr>
              <a:t>Природа </a:t>
            </a:r>
            <a:r>
              <a:rPr lang="ru-RU" sz="2000" b="1" dirty="0" err="1" smtClean="0">
                <a:latin typeface="AcademyCTT" pitchFamily="2" charset="0"/>
              </a:rPr>
              <a:t>Індії</a:t>
            </a:r>
            <a:r>
              <a:rPr lang="ru-RU" sz="2000" b="1" dirty="0" smtClean="0">
                <a:latin typeface="AcademyCTT" pitchFamily="2" charset="0"/>
              </a:rPr>
              <a:t> </a:t>
            </a:r>
            <a:r>
              <a:rPr lang="ru-RU" sz="2000" b="1" dirty="0" err="1" smtClean="0">
                <a:latin typeface="AcademyCTT" pitchFamily="2" charset="0"/>
              </a:rPr>
              <a:t>мальовнича</a:t>
            </a:r>
            <a:r>
              <a:rPr lang="ru-RU" sz="2000" b="1" dirty="0" smtClean="0">
                <a:latin typeface="AcademyCTT" pitchFamily="2" charset="0"/>
              </a:rPr>
              <a:t> та </a:t>
            </a:r>
            <a:r>
              <a:rPr lang="ru-RU" sz="2000" b="1" dirty="0" err="1" smtClean="0">
                <a:latin typeface="AcademyCTT" pitchFamily="2" charset="0"/>
              </a:rPr>
              <a:t>різноманітна</a:t>
            </a:r>
            <a:r>
              <a:rPr lang="ru-RU" sz="2000" b="1" dirty="0" smtClean="0">
                <a:latin typeface="AcademyCTT" pitchFamily="2" charset="0"/>
              </a:rPr>
              <a:t>. </a:t>
            </a:r>
          </a:p>
          <a:p>
            <a:pPr marL="0" indent="360363" algn="just" eaLnBrk="1" hangingPunct="1">
              <a:lnSpc>
                <a:spcPct val="80000"/>
              </a:lnSpc>
              <a:buFontTx/>
              <a:buNone/>
            </a:pPr>
            <a:r>
              <a:rPr lang="ru-RU" sz="2000" b="1" dirty="0" smtClean="0">
                <a:latin typeface="AcademyCTT" pitchFamily="2" charset="0"/>
              </a:rPr>
              <a:t>Тут </a:t>
            </a:r>
            <a:r>
              <a:rPr lang="ru-RU" sz="2000" b="1" dirty="0" err="1" smtClean="0">
                <a:latin typeface="AcademyCTT" pitchFamily="2" charset="0"/>
              </a:rPr>
              <a:t>розташовані</a:t>
            </a:r>
            <a:r>
              <a:rPr lang="ru-RU" sz="2000" b="1" dirty="0" smtClean="0">
                <a:latin typeface="AcademyCTT" pitchFamily="2" charset="0"/>
              </a:rPr>
              <a:t> </a:t>
            </a:r>
            <a:r>
              <a:rPr lang="ru-RU" sz="2000" b="1" dirty="0" err="1" smtClean="0">
                <a:latin typeface="AcademyCTT" pitchFamily="2" charset="0"/>
              </a:rPr>
              <a:t>найвищі</a:t>
            </a:r>
            <a:r>
              <a:rPr lang="ru-RU" sz="2000" b="1" dirty="0" smtClean="0">
                <a:latin typeface="AcademyCTT" pitchFamily="2" charset="0"/>
              </a:rPr>
              <a:t> гори </a:t>
            </a:r>
            <a:r>
              <a:rPr lang="ru-RU" sz="2000" b="1" dirty="0" err="1" smtClean="0">
                <a:latin typeface="AcademyCTT" pitchFamily="2" charset="0"/>
              </a:rPr>
              <a:t>світу</a:t>
            </a:r>
            <a:r>
              <a:rPr lang="ru-RU" sz="2000" b="1" dirty="0" smtClean="0">
                <a:latin typeface="AcademyCTT" pitchFamily="2" charset="0"/>
              </a:rPr>
              <a:t> </a:t>
            </a:r>
            <a:r>
              <a:rPr lang="ru-RU" sz="2000" b="1" dirty="0" err="1" smtClean="0">
                <a:latin typeface="AcademyCTT" pitchFamily="2" charset="0"/>
              </a:rPr>
              <a:t>Гімалаї</a:t>
            </a:r>
            <a:r>
              <a:rPr lang="ru-RU" sz="2000" b="1" dirty="0" smtClean="0">
                <a:latin typeface="AcademyCTT" pitchFamily="2" charset="0"/>
              </a:rPr>
              <a:t>, та </a:t>
            </a:r>
            <a:r>
              <a:rPr lang="ru-RU" sz="2000" b="1" dirty="0" err="1" smtClean="0">
                <a:latin typeface="AcademyCTT" pitchFamily="2" charset="0"/>
              </a:rPr>
              <a:t>Індо-Гангська</a:t>
            </a:r>
            <a:r>
              <a:rPr lang="ru-RU" sz="2000" b="1" dirty="0" smtClean="0">
                <a:latin typeface="AcademyCTT" pitchFamily="2" charset="0"/>
              </a:rPr>
              <a:t>  </a:t>
            </a:r>
            <a:r>
              <a:rPr lang="ru-RU" sz="2000" b="1" dirty="0" err="1" smtClean="0">
                <a:latin typeface="AcademyCTT" pitchFamily="2" charset="0"/>
              </a:rPr>
              <a:t>низовина</a:t>
            </a:r>
            <a:r>
              <a:rPr lang="ru-RU" sz="2000" b="1" dirty="0" smtClean="0">
                <a:latin typeface="AcademyCTT" pitchFamily="2" charset="0"/>
              </a:rPr>
              <a:t> , та </a:t>
            </a:r>
            <a:r>
              <a:rPr lang="ru-RU" sz="2000" b="1" dirty="0" err="1" smtClean="0">
                <a:latin typeface="AcademyCTT" pitchFamily="2" charset="0"/>
              </a:rPr>
              <a:t>плоскогір</a:t>
            </a:r>
            <a:r>
              <a:rPr lang="en-US" sz="2000" b="1" dirty="0" smtClean="0">
                <a:latin typeface="AcademyCTT" pitchFamily="2" charset="0"/>
              </a:rPr>
              <a:t>’</a:t>
            </a:r>
            <a:r>
              <a:rPr lang="ru-RU" sz="2000" b="1" dirty="0" smtClean="0">
                <a:latin typeface="AcademyCTT" pitchFamily="2" charset="0"/>
              </a:rPr>
              <a:t>я Декан.</a:t>
            </a:r>
          </a:p>
          <a:p>
            <a:pPr marL="0" indent="360363" algn="just" eaLnBrk="1" hangingPunct="1">
              <a:lnSpc>
                <a:spcPct val="80000"/>
              </a:lnSpc>
              <a:buFontTx/>
              <a:buNone/>
            </a:pPr>
            <a:r>
              <a:rPr lang="uk-UA" sz="2000" b="1" dirty="0" smtClean="0">
                <a:latin typeface="AcademyCTT" pitchFamily="2" charset="0"/>
              </a:rPr>
              <a:t>Мінеральні ресурси: </a:t>
            </a:r>
            <a:r>
              <a:rPr lang="uk-UA" sz="2000" b="1" u="sng" dirty="0" smtClean="0">
                <a:latin typeface="AcademyCTT" pitchFamily="2" charset="0"/>
              </a:rPr>
              <a:t>паливні</a:t>
            </a:r>
            <a:r>
              <a:rPr lang="uk-UA" sz="2000" b="1" dirty="0" smtClean="0">
                <a:latin typeface="AcademyCTT" pitchFamily="2" charset="0"/>
              </a:rPr>
              <a:t> – </a:t>
            </a:r>
            <a:r>
              <a:rPr lang="uk-UA" sz="2000" b="1" dirty="0" err="1" smtClean="0">
                <a:latin typeface="AcademyCTT" pitchFamily="2" charset="0"/>
              </a:rPr>
              <a:t>кам</a:t>
            </a:r>
            <a:r>
              <a:rPr lang="en-US" sz="2000" b="1" dirty="0" smtClean="0">
                <a:latin typeface="AcademyCTT" pitchFamily="2" charset="0"/>
              </a:rPr>
              <a:t>’</a:t>
            </a:r>
            <a:r>
              <a:rPr lang="uk-UA" sz="2000" b="1" dirty="0" err="1" smtClean="0">
                <a:latin typeface="AcademyCTT" pitchFamily="2" charset="0"/>
              </a:rPr>
              <a:t>яне</a:t>
            </a:r>
            <a:r>
              <a:rPr lang="uk-UA" sz="2000" b="1" dirty="0" smtClean="0">
                <a:latin typeface="AcademyCTT" pitchFamily="2" charset="0"/>
              </a:rPr>
              <a:t> вугілля (штати </a:t>
            </a:r>
            <a:r>
              <a:rPr lang="uk-UA" sz="2000" b="1" dirty="0" err="1" smtClean="0">
                <a:latin typeface="AcademyCTT" pitchFamily="2" charset="0"/>
              </a:rPr>
              <a:t>Біхар</a:t>
            </a:r>
            <a:r>
              <a:rPr lang="uk-UA" sz="2000" b="1" dirty="0" smtClean="0">
                <a:latin typeface="AcademyCTT" pitchFamily="2" charset="0"/>
              </a:rPr>
              <a:t>, Зх. Бенгалія), нафта та газ (на шельфі); </a:t>
            </a:r>
            <a:r>
              <a:rPr lang="uk-UA" sz="2000" b="1" u="sng" dirty="0" smtClean="0">
                <a:latin typeface="AcademyCTT" pitchFamily="2" charset="0"/>
              </a:rPr>
              <a:t>рудні</a:t>
            </a:r>
            <a:r>
              <a:rPr lang="uk-UA" sz="2000" b="1" dirty="0" smtClean="0">
                <a:latin typeface="AcademyCTT" pitchFamily="2" charset="0"/>
              </a:rPr>
              <a:t> – залізна руда (Сх., </a:t>
            </a:r>
            <a:r>
              <a:rPr lang="uk-UA" sz="2000" b="1" dirty="0" err="1" smtClean="0">
                <a:latin typeface="AcademyCTT" pitchFamily="2" charset="0"/>
              </a:rPr>
              <a:t>Цн</a:t>
            </a:r>
            <a:r>
              <a:rPr lang="uk-UA" sz="2000" b="1" dirty="0" smtClean="0">
                <a:latin typeface="AcademyCTT" pitchFamily="2" charset="0"/>
              </a:rPr>
              <a:t>., Пд.), марганцева руда (</a:t>
            </a:r>
            <a:r>
              <a:rPr lang="uk-UA" sz="2000" b="1" dirty="0" err="1" smtClean="0">
                <a:latin typeface="AcademyCTT" pitchFamily="2" charset="0"/>
              </a:rPr>
              <a:t>Цн</a:t>
            </a:r>
            <a:r>
              <a:rPr lang="uk-UA" sz="2000" b="1" dirty="0" smtClean="0">
                <a:latin typeface="AcademyCTT" pitchFamily="2" charset="0"/>
              </a:rPr>
              <a:t>., Сх.), хромові руди (Сх., Пд.), Алюмінієві руди (Сх., Зх.), мідні та поліметалеві руди (</a:t>
            </a:r>
            <a:r>
              <a:rPr lang="uk-UA" sz="2000" b="1" dirty="0" err="1" smtClean="0">
                <a:latin typeface="AcademyCTT" pitchFamily="2" charset="0"/>
              </a:rPr>
              <a:t>Пн-зх</a:t>
            </a:r>
            <a:r>
              <a:rPr lang="uk-UA" sz="2000" b="1" dirty="0" smtClean="0">
                <a:latin typeface="AcademyCTT" pitchFamily="2" charset="0"/>
              </a:rPr>
              <a:t>, Сх.); </a:t>
            </a:r>
            <a:r>
              <a:rPr lang="uk-UA" sz="2000" b="1" u="sng" dirty="0" smtClean="0">
                <a:latin typeface="AcademyCTT" pitchFamily="2" charset="0"/>
              </a:rPr>
              <a:t>нерудні </a:t>
            </a:r>
            <a:r>
              <a:rPr lang="uk-UA" sz="2000" b="1" dirty="0" smtClean="0">
                <a:latin typeface="AcademyCTT" pitchFamily="2" charset="0"/>
              </a:rPr>
              <a:t>– слюда (Сх., Зх.), графіт (Сх.), </a:t>
            </a:r>
            <a:r>
              <a:rPr lang="uk-UA" sz="2000" b="1" dirty="0" err="1" smtClean="0">
                <a:latin typeface="AcademyCTT" pitchFamily="2" charset="0"/>
              </a:rPr>
              <a:t>кам</a:t>
            </a:r>
            <a:r>
              <a:rPr lang="en-US" sz="2000" b="1" dirty="0" smtClean="0">
                <a:latin typeface="AcademyCTT" pitchFamily="2" charset="0"/>
              </a:rPr>
              <a:t>’</a:t>
            </a:r>
            <a:r>
              <a:rPr lang="uk-UA" sz="2000" b="1" dirty="0" err="1" smtClean="0">
                <a:latin typeface="AcademyCTT" pitchFamily="2" charset="0"/>
              </a:rPr>
              <a:t>яна</a:t>
            </a:r>
            <a:r>
              <a:rPr lang="uk-UA" sz="2000" b="1" dirty="0" smtClean="0">
                <a:latin typeface="AcademyCTT" pitchFamily="2" charset="0"/>
              </a:rPr>
              <a:t> сіль (</a:t>
            </a:r>
            <a:r>
              <a:rPr lang="uk-UA" sz="2000" b="1" dirty="0" err="1" smtClean="0">
                <a:latin typeface="AcademyCTT" pitchFamily="2" charset="0"/>
              </a:rPr>
              <a:t>Пн-зх</a:t>
            </a:r>
            <a:r>
              <a:rPr lang="uk-UA" sz="2000" b="1" dirty="0" smtClean="0">
                <a:latin typeface="AcademyCTT" pitchFamily="2" charset="0"/>
              </a:rPr>
              <a:t>), алмази (</a:t>
            </a:r>
            <a:r>
              <a:rPr lang="uk-UA" sz="2000" b="1" dirty="0" err="1" smtClean="0">
                <a:latin typeface="AcademyCTT" pitchFamily="2" charset="0"/>
              </a:rPr>
              <a:t>Пн</a:t>
            </a:r>
            <a:r>
              <a:rPr lang="uk-UA" sz="2000" b="1" dirty="0" smtClean="0">
                <a:latin typeface="AcademyCTT" pitchFamily="2" charset="0"/>
              </a:rPr>
              <a:t>).</a:t>
            </a:r>
            <a:endParaRPr lang="uk-UA" sz="2000" b="1" u="sng" dirty="0" smtClean="0">
              <a:latin typeface="AcademyCTT" pitchFamily="2" charset="0"/>
            </a:endParaRPr>
          </a:p>
          <a:p>
            <a:pPr marL="0" indent="360363" algn="just" eaLnBrk="1" hangingPunct="1">
              <a:lnSpc>
                <a:spcPct val="80000"/>
              </a:lnSpc>
              <a:buFontTx/>
              <a:buNone/>
            </a:pPr>
            <a:endParaRPr lang="ru-RU" sz="2000" b="1" dirty="0" smtClean="0">
              <a:latin typeface="AcademyCTT" pitchFamily="2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200"/>
                            </p:stCondLst>
                            <p:childTnLst>
                              <p:par>
                                <p:cTn id="1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200"/>
                            </p:stCondLst>
                            <p:childTnLst>
                              <p:par>
                                <p:cTn id="17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200"/>
                            </p:stCondLst>
                            <p:childTnLst>
                              <p:par>
                                <p:cTn id="23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 r="1476"/>
          <a:stretch>
            <a:fillRect/>
          </a:stretch>
        </p:blipFill>
        <p:spPr>
          <a:xfrm>
            <a:off x="3905250" y="908050"/>
            <a:ext cx="5203825" cy="4033838"/>
          </a:xfrm>
          <a:noFill/>
        </p:spPr>
      </p:pic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0034" y="1000108"/>
            <a:ext cx="3311525" cy="44640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z="1800" b="1" dirty="0" err="1" smtClean="0">
                <a:latin typeface="AcademyCTT" pitchFamily="2" charset="0"/>
              </a:rPr>
              <a:t>Індія</a:t>
            </a:r>
            <a:r>
              <a:rPr lang="ru-RU" sz="1800" b="1" dirty="0" smtClean="0">
                <a:latin typeface="AcademyCTT" pitchFamily="2" charset="0"/>
              </a:rPr>
              <a:t> </a:t>
            </a:r>
            <a:r>
              <a:rPr lang="ru-RU" sz="1800" b="1" dirty="0" err="1" smtClean="0">
                <a:latin typeface="AcademyCTT" pitchFamily="2" charset="0"/>
              </a:rPr>
              <a:t>розташована</a:t>
            </a:r>
            <a:r>
              <a:rPr lang="ru-RU" sz="1800" b="1" dirty="0" smtClean="0">
                <a:latin typeface="AcademyCTT" pitchFamily="2" charset="0"/>
              </a:rPr>
              <a:t> в </a:t>
            </a:r>
            <a:r>
              <a:rPr lang="ru-RU" sz="1800" b="1" dirty="0" err="1" smtClean="0">
                <a:latin typeface="AcademyCTT" pitchFamily="2" charset="0"/>
              </a:rPr>
              <a:t>субекваторіальному</a:t>
            </a:r>
            <a:r>
              <a:rPr lang="ru-RU" sz="1800" b="1" dirty="0" smtClean="0">
                <a:latin typeface="AcademyCTT" pitchFamily="2" charset="0"/>
              </a:rPr>
              <a:t> </a:t>
            </a:r>
            <a:r>
              <a:rPr lang="ru-RU" sz="1800" b="1" dirty="0" err="1" smtClean="0">
                <a:latin typeface="AcademyCTT" pitchFamily="2" charset="0"/>
              </a:rPr>
              <a:t>кліматичному</a:t>
            </a:r>
            <a:r>
              <a:rPr lang="ru-RU" sz="1800" b="1" dirty="0" smtClean="0">
                <a:latin typeface="AcademyCTT" pitchFamily="2" charset="0"/>
              </a:rPr>
              <a:t> </a:t>
            </a:r>
            <a:r>
              <a:rPr lang="ru-RU" sz="1800" b="1" dirty="0" err="1" smtClean="0">
                <a:latin typeface="AcademyCTT" pitchFamily="2" charset="0"/>
              </a:rPr>
              <a:t>поясі</a:t>
            </a:r>
            <a:r>
              <a:rPr lang="ru-RU" sz="1800" b="1" dirty="0" smtClean="0">
                <a:latin typeface="AcademyCTT" pitchFamily="2" charset="0"/>
              </a:rPr>
              <a:t>. </a:t>
            </a:r>
          </a:p>
          <a:p>
            <a:pPr marL="0" indent="0" eaLnBrk="1" hangingPunct="1">
              <a:buFontTx/>
              <a:buNone/>
            </a:pPr>
            <a:r>
              <a:rPr lang="ru-RU" sz="1800" b="1" dirty="0" smtClean="0">
                <a:latin typeface="AcademyCTT" pitchFamily="2" charset="0"/>
              </a:rPr>
              <a:t>  </a:t>
            </a:r>
            <a:r>
              <a:rPr lang="ru-RU" sz="1800" b="1" dirty="0" err="1" smtClean="0">
                <a:latin typeface="AcademyCTT" pitchFamily="2" charset="0"/>
              </a:rPr>
              <a:t>Яскраво</a:t>
            </a:r>
            <a:r>
              <a:rPr lang="ru-RU" sz="1800" b="1" dirty="0" smtClean="0">
                <a:latin typeface="AcademyCTT" pitchFamily="2" charset="0"/>
              </a:rPr>
              <a:t> </a:t>
            </a:r>
            <a:r>
              <a:rPr lang="ru-RU" sz="1800" b="1" dirty="0" err="1" smtClean="0">
                <a:latin typeface="AcademyCTT" pitchFamily="2" charset="0"/>
              </a:rPr>
              <a:t>виражений</a:t>
            </a:r>
            <a:r>
              <a:rPr lang="ru-RU" sz="1800" b="1" dirty="0" smtClean="0">
                <a:latin typeface="AcademyCTT" pitchFamily="2" charset="0"/>
              </a:rPr>
              <a:t> </a:t>
            </a:r>
            <a:r>
              <a:rPr lang="ru-RU" sz="1800" b="1" dirty="0" err="1" smtClean="0">
                <a:latin typeface="AcademyCTT" pitchFamily="2" charset="0"/>
              </a:rPr>
              <a:t>мусонний</a:t>
            </a:r>
            <a:r>
              <a:rPr lang="ru-RU" sz="1800" b="1" dirty="0" smtClean="0">
                <a:latin typeface="AcademyCTT" pitchFamily="2" charset="0"/>
              </a:rPr>
              <a:t> тип </a:t>
            </a:r>
            <a:r>
              <a:rPr lang="ru-RU" sz="1800" b="1" dirty="0" err="1" smtClean="0">
                <a:latin typeface="AcademyCTT" pitchFamily="2" charset="0"/>
              </a:rPr>
              <a:t>клімату</a:t>
            </a:r>
            <a:r>
              <a:rPr lang="ru-RU" sz="1800" b="1" dirty="0" smtClean="0">
                <a:latin typeface="AcademyCTT" pitchFamily="2" charset="0"/>
              </a:rPr>
              <a:t>. </a:t>
            </a:r>
          </a:p>
          <a:p>
            <a:pPr marL="0" indent="0" eaLnBrk="1" hangingPunct="1">
              <a:buFontTx/>
              <a:buNone/>
            </a:pPr>
            <a:r>
              <a:rPr lang="ru-RU" sz="1800" b="1" dirty="0" err="1" smtClean="0">
                <a:latin typeface="AcademyCTT" pitchFamily="2" charset="0"/>
              </a:rPr>
              <a:t>Спостерігається</a:t>
            </a:r>
            <a:r>
              <a:rPr lang="ru-RU" sz="1800" b="1" dirty="0" smtClean="0">
                <a:latin typeface="AcademyCTT" pitchFamily="2" charset="0"/>
              </a:rPr>
              <a:t> 3 </a:t>
            </a:r>
            <a:r>
              <a:rPr lang="ru-RU" sz="1800" b="1" dirty="0" err="1" smtClean="0">
                <a:latin typeface="AcademyCTT" pitchFamily="2" charset="0"/>
              </a:rPr>
              <a:t>сезони</a:t>
            </a:r>
            <a:r>
              <a:rPr lang="ru-RU" sz="1800" b="1" dirty="0" smtClean="0">
                <a:latin typeface="AcademyCTT" pitchFamily="2" charset="0"/>
              </a:rPr>
              <a:t>:</a:t>
            </a:r>
          </a:p>
          <a:p>
            <a:pPr marL="0" indent="0" eaLnBrk="1" hangingPunct="1">
              <a:buFontTx/>
              <a:buAutoNum type="arabicPeriod"/>
            </a:pPr>
            <a:r>
              <a:rPr lang="uk-UA" sz="1600" b="1" dirty="0" smtClean="0">
                <a:latin typeface="AcademyCTT" pitchFamily="2" charset="0"/>
              </a:rPr>
              <a:t>Сухий прохолодний - +12˚ …+25˚ (1-2 місяці)</a:t>
            </a:r>
          </a:p>
          <a:p>
            <a:pPr marL="0" indent="0" eaLnBrk="1" hangingPunct="1">
              <a:buFontTx/>
              <a:buAutoNum type="arabicPeriod"/>
            </a:pPr>
            <a:r>
              <a:rPr lang="uk-UA" sz="1600" b="1" dirty="0" smtClean="0">
                <a:latin typeface="AcademyCTT" pitchFamily="2" charset="0"/>
              </a:rPr>
              <a:t>Сухий жаркий - +35˚ …+40˚ (3-5 місяці)</a:t>
            </a:r>
          </a:p>
          <a:p>
            <a:pPr marL="0" indent="0" eaLnBrk="1" hangingPunct="1">
              <a:buFontTx/>
              <a:buAutoNum type="arabicPeriod"/>
            </a:pPr>
            <a:r>
              <a:rPr lang="uk-UA" sz="1600" b="1" dirty="0" smtClean="0">
                <a:latin typeface="AcademyCTT" pitchFamily="2" charset="0"/>
              </a:rPr>
              <a:t>Вологий жаркий - +25˚ …+30˚ (6-10 місяці)</a:t>
            </a:r>
          </a:p>
          <a:p>
            <a:pPr marL="0" indent="0" eaLnBrk="1" hangingPunct="1">
              <a:buFontTx/>
              <a:buNone/>
            </a:pPr>
            <a:r>
              <a:rPr lang="uk-UA" sz="1600" b="1" dirty="0" smtClean="0">
                <a:latin typeface="AcademyCTT" pitchFamily="2" charset="0"/>
              </a:rPr>
              <a:t>Опади – 2000 мм на рік.</a:t>
            </a:r>
          </a:p>
          <a:p>
            <a:pPr marL="0" indent="0" eaLnBrk="1" hangingPunct="1">
              <a:buFontTx/>
              <a:buNone/>
            </a:pPr>
            <a:r>
              <a:rPr lang="uk-UA" sz="1600" b="1" dirty="0" smtClean="0">
                <a:latin typeface="AcademyCTT" pitchFamily="2" charset="0"/>
              </a:rPr>
              <a:t>2-3 врожаї на рік</a:t>
            </a:r>
          </a:p>
          <a:p>
            <a:pPr marL="0" indent="0" eaLnBrk="1" hangingPunct="1">
              <a:buFontTx/>
              <a:buNone/>
            </a:pPr>
            <a:endParaRPr lang="ru-RU" sz="1800" b="1" dirty="0" smtClean="0">
              <a:latin typeface="AcademyCTT" pitchFamily="2" charset="0"/>
            </a:endParaRPr>
          </a:p>
        </p:txBody>
      </p:sp>
      <p:sp>
        <p:nvSpPr>
          <p:cNvPr id="10244" name="Rectangle 7"/>
          <p:cNvSpPr>
            <a:spLocks noChangeArrowheads="1"/>
          </p:cNvSpPr>
          <p:nvPr/>
        </p:nvSpPr>
        <p:spPr bwMode="auto">
          <a:xfrm>
            <a:off x="755650" y="5013325"/>
            <a:ext cx="8353425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b="1" u="sng" dirty="0" err="1">
                <a:latin typeface="AcademyCTT" pitchFamily="2" charset="0"/>
              </a:rPr>
              <a:t>Грунти</a:t>
            </a:r>
            <a:r>
              <a:rPr lang="ru-RU" b="1" dirty="0">
                <a:latin typeface="AcademyCTT" pitchFamily="2" charset="0"/>
              </a:rPr>
              <a:t>: </a:t>
            </a:r>
            <a:r>
              <a:rPr lang="ru-RU" b="1" dirty="0" err="1">
                <a:latin typeface="AcademyCTT" pitchFamily="2" charset="0"/>
              </a:rPr>
              <a:t>аллювіальні</a:t>
            </a:r>
            <a:r>
              <a:rPr lang="ru-RU" b="1" dirty="0">
                <a:latin typeface="AcademyCTT" pitchFamily="2" charset="0"/>
              </a:rPr>
              <a:t> (</a:t>
            </a:r>
            <a:r>
              <a:rPr lang="ru-RU" b="1" dirty="0" err="1">
                <a:latin typeface="AcademyCTT" pitchFamily="2" charset="0"/>
              </a:rPr>
              <a:t>Індо-Гангська</a:t>
            </a:r>
            <a:r>
              <a:rPr lang="ru-RU" b="1" dirty="0">
                <a:latin typeface="AcademyCTT" pitchFamily="2" charset="0"/>
              </a:rPr>
              <a:t> </a:t>
            </a:r>
            <a:r>
              <a:rPr lang="ru-RU" b="1" dirty="0" err="1">
                <a:latin typeface="AcademyCTT" pitchFamily="2" charset="0"/>
              </a:rPr>
              <a:t>низовина</a:t>
            </a:r>
            <a:r>
              <a:rPr lang="ru-RU" b="1" dirty="0">
                <a:latin typeface="AcademyCTT" pitchFamily="2" charset="0"/>
              </a:rPr>
              <a:t>), </a:t>
            </a:r>
            <a:r>
              <a:rPr lang="ru-RU" b="1" dirty="0" err="1">
                <a:latin typeface="AcademyCTT" pitchFamily="2" charset="0"/>
              </a:rPr>
              <a:t>чорні</a:t>
            </a:r>
            <a:r>
              <a:rPr lang="ru-RU" b="1" dirty="0">
                <a:latin typeface="AcademyCTT" pitchFamily="2" charset="0"/>
              </a:rPr>
              <a:t> </a:t>
            </a:r>
            <a:r>
              <a:rPr lang="ru-RU" b="1" dirty="0" err="1">
                <a:latin typeface="AcademyCTT" pitchFamily="2" charset="0"/>
              </a:rPr>
              <a:t>тропічні</a:t>
            </a:r>
            <a:r>
              <a:rPr lang="ru-RU" b="1" dirty="0">
                <a:latin typeface="AcademyCTT" pitchFamily="2" charset="0"/>
              </a:rPr>
              <a:t> (</a:t>
            </a:r>
            <a:r>
              <a:rPr lang="ru-RU" b="1" dirty="0" err="1">
                <a:latin typeface="AcademyCTT" pitchFamily="2" charset="0"/>
              </a:rPr>
              <a:t>плоскогір</a:t>
            </a:r>
            <a:r>
              <a:rPr lang="en-US" b="1" dirty="0">
                <a:latin typeface="AcademyCTT" pitchFamily="2" charset="0"/>
              </a:rPr>
              <a:t>’</a:t>
            </a:r>
            <a:r>
              <a:rPr lang="ru-RU" b="1" dirty="0">
                <a:latin typeface="AcademyCTT" pitchFamily="2" charset="0"/>
              </a:rPr>
              <a:t>я Декан), </a:t>
            </a:r>
            <a:r>
              <a:rPr lang="ru-RU" b="1" dirty="0" err="1">
                <a:latin typeface="AcademyCTT" pitchFamily="2" charset="0"/>
              </a:rPr>
              <a:t>червоноземи</a:t>
            </a:r>
            <a:r>
              <a:rPr lang="ru-RU" b="1" dirty="0">
                <a:latin typeface="AcademyCTT" pitchFamily="2" charset="0"/>
              </a:rPr>
              <a:t>, </a:t>
            </a:r>
            <a:r>
              <a:rPr lang="ru-RU" b="1" dirty="0" err="1">
                <a:latin typeface="AcademyCTT" pitchFamily="2" charset="0"/>
              </a:rPr>
              <a:t>фералліти</a:t>
            </a:r>
            <a:r>
              <a:rPr lang="ru-RU" b="1" dirty="0">
                <a:latin typeface="AcademyCTT" pitchFamily="2" charset="0"/>
              </a:rPr>
              <a:t> (</a:t>
            </a:r>
            <a:r>
              <a:rPr lang="ru-RU" b="1" dirty="0" err="1">
                <a:latin typeface="AcademyCTT" pitchFamily="2" charset="0"/>
              </a:rPr>
              <a:t>Зх</a:t>
            </a:r>
            <a:r>
              <a:rPr lang="ru-RU" b="1" dirty="0">
                <a:latin typeface="AcademyCTT" pitchFamily="2" charset="0"/>
              </a:rPr>
              <a:t>., </a:t>
            </a:r>
            <a:r>
              <a:rPr lang="ru-RU" b="1" dirty="0" err="1">
                <a:latin typeface="AcademyCTT" pitchFamily="2" charset="0"/>
              </a:rPr>
              <a:t>Гімалаї</a:t>
            </a:r>
            <a:r>
              <a:rPr lang="ru-RU" b="1" dirty="0">
                <a:latin typeface="AcademyCTT" pitchFamily="2" charset="0"/>
              </a:rPr>
              <a:t>).</a:t>
            </a:r>
          </a:p>
          <a:p>
            <a:pPr algn="just">
              <a:spcBef>
                <a:spcPct val="50000"/>
              </a:spcBef>
            </a:pPr>
            <a:r>
              <a:rPr lang="uk-UA" b="1" u="sng" dirty="0">
                <a:latin typeface="AcademyCTT" pitchFamily="2" charset="0"/>
              </a:rPr>
              <a:t>Водні</a:t>
            </a:r>
            <a:r>
              <a:rPr lang="uk-UA" b="1" dirty="0">
                <a:latin typeface="AcademyCTT" pitchFamily="2" charset="0"/>
              </a:rPr>
              <a:t>: річки – Інд, Ганг, Брахмапутра (</a:t>
            </a:r>
            <a:r>
              <a:rPr lang="uk-UA" b="1" dirty="0" err="1">
                <a:latin typeface="AcademyCTT" pitchFamily="2" charset="0"/>
              </a:rPr>
              <a:t>суднославні</a:t>
            </a:r>
            <a:r>
              <a:rPr lang="uk-UA" b="1" dirty="0">
                <a:latin typeface="AcademyCTT" pitchFamily="2" charset="0"/>
              </a:rPr>
              <a:t>); на річках Декану та Гімалаїв виробляють електроенергію.</a:t>
            </a:r>
          </a:p>
          <a:p>
            <a:pPr algn="just">
              <a:spcBef>
                <a:spcPct val="50000"/>
              </a:spcBef>
            </a:pPr>
            <a:r>
              <a:rPr lang="uk-UA" b="1" u="sng" dirty="0">
                <a:latin typeface="AcademyCTT" pitchFamily="2" charset="0"/>
              </a:rPr>
              <a:t>Лісові</a:t>
            </a:r>
            <a:r>
              <a:rPr lang="uk-UA" b="1" dirty="0">
                <a:latin typeface="AcademyCTT" pitchFamily="2" charset="0"/>
              </a:rPr>
              <a:t>: 20% площі, катастрофічне скорочення площі лісів. </a:t>
            </a:r>
            <a:endParaRPr lang="ru-RU" b="1" dirty="0">
              <a:latin typeface="AcademyCTT" pitchFamily="2" charset="0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title"/>
          </p:nvPr>
        </p:nvSpPr>
        <p:spPr>
          <a:xfrm>
            <a:off x="928688" y="428625"/>
            <a:ext cx="5832475" cy="503238"/>
          </a:xfrm>
        </p:spPr>
        <p:txBody>
          <a:bodyPr/>
          <a:lstStyle/>
          <a:p>
            <a:pPr eaLnBrk="1" hangingPunct="1">
              <a:defRPr/>
            </a:pPr>
            <a:r>
              <a:rPr lang="ru-RU" sz="3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cademyCTT" pitchFamily="2" charset="0"/>
              </a:rPr>
              <a:t>Природні умови та ресурси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4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6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8000"/>
                            </p:stCondLst>
                            <p:childTnLst>
                              <p:par>
                                <p:cTn id="40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102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0244" grpId="0"/>
      <p:bldP spid="7" grpId="0"/>
    </p:bldLst>
  </p:timing>
</p:sld>
</file>

<file path=ppt/theme/theme1.xml><?xml version="1.0" encoding="utf-8"?>
<a:theme xmlns:a="http://schemas.openxmlformats.org/drawingml/2006/main" name="India">
  <a:themeElements>
    <a:clrScheme name="Indi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ndi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di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i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i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i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i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i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di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di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di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di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di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di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India</Template>
  <TotalTime>694</TotalTime>
  <Words>909</Words>
  <Application>Microsoft Office PowerPoint</Application>
  <PresentationFormat>Экран (4:3)</PresentationFormat>
  <Paragraphs>93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India</vt:lpstr>
      <vt:lpstr>ІНДІЯ</vt:lpstr>
      <vt:lpstr>Зміст</vt:lpstr>
      <vt:lpstr>Загальна характеристика</vt:lpstr>
      <vt:lpstr>Державні символи Індії</vt:lpstr>
      <vt:lpstr>Слайд 5</vt:lpstr>
      <vt:lpstr>Слайд 6</vt:lpstr>
      <vt:lpstr>Економіко-географічне положення</vt:lpstr>
      <vt:lpstr>Природні умови та ресурси</vt:lpstr>
      <vt:lpstr>Природні умови та ресурси</vt:lpstr>
      <vt:lpstr>Населення</vt:lpstr>
      <vt:lpstr>Населення</vt:lpstr>
      <vt:lpstr>Населення</vt:lpstr>
      <vt:lpstr>Транспорт</vt:lpstr>
      <vt:lpstr>Слайд 14</vt:lpstr>
      <vt:lpstr>Слайд 15</vt:lpstr>
      <vt:lpstr>Слайд 16</vt:lpstr>
      <vt:lpstr>Слайд 17</vt:lpstr>
    </vt:vector>
  </TitlesOfParts>
  <Company>hc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Многоликая  ИНДИЯ</dc:title>
  <dc:creator>Elena</dc:creator>
  <cp:lastModifiedBy>User</cp:lastModifiedBy>
  <cp:revision>91</cp:revision>
  <dcterms:created xsi:type="dcterms:W3CDTF">2010-02-16T14:35:34Z</dcterms:created>
  <dcterms:modified xsi:type="dcterms:W3CDTF">2014-04-06T08:51:13Z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0008005211000000000001023620</vt:lpwstr>
  </property>
</Properties>
</file>