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66" r:id="rId3"/>
    <p:sldId id="26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20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ru-RU" smtClean="0"/>
              <a:t>12.11.2014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ru-RU" smtClean="0"/>
              <a:t>12.11.2014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Группа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Полилиния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Строка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3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4" name="Полилиния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15" name="Полилиния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2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23" name="Полилиния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Строка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Полилиния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3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47" name="Полилиния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Полилиния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Строка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6" name="Группа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58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59" name="Полилиния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60" name="Полилиния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65" name="Группа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68" name="Полилиния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Строка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Овал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4" name="Овал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Овал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86" name="Группа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Полилиния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8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9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0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92" name="Полилиния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Овал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8" name="Группа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Полилиния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0" name="Полилиния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1" name="Полилиния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2" name="Полилиния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03" name="Полилиния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ru-RU" smtClean="0"/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ru-RU" smtClean="0"/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ru-RU" smtClean="0"/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Овал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Полилиния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" name="Полилиния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Овал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олилиния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3" name="Группа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Полилиния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" name="Строка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6" name="Полилиния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7" name="Полилиния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8" name="Полилиния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0" name="Полилиния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3" name="Группа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Полилиния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grpSp>
        <p:nvGrpSpPr>
          <p:cNvPr id="83" name="Группа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Полилиния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3" name="Полилиния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Строка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6" name="Полилиния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Строка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9" name="Группа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Полилиния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6" name="Полилиния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Полилиния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2" name="Полилиния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3" name="Полилиния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4" name="Овал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ru-RU" smtClean="0"/>
              <a:t>12.11.2014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ru-RU" smtClean="0"/>
              <a:t>12.11.2014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ru-RU" smtClean="0"/>
              <a:t>12.11.2014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ru-RU" smtClean="0"/>
              <a:t>12.11.2014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ru-RU" smtClean="0"/>
              <a:t>12.11.2014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ru-RU" smtClean="0"/>
              <a:t>12.11.2014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Группа 62"/>
          <p:cNvGrpSpPr/>
          <p:nvPr userDrawn="1"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Полилиния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Строка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2" name="Группа 61"/>
          <p:cNvGrpSpPr/>
          <p:nvPr userDrawn="1"/>
        </p:nvGrpSpPr>
        <p:grpSpPr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Полилиния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Строка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Строка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28" name="Группа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Полилиния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" name="Полилиния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31" name="Овал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Овал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9" name="Группа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Полилиния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Строка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Полилиния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Полилиния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Полилиния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Овал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6" name="Группа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Полилиния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8" name="Полилиния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9" name="Полилиния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0" name="Полилиния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1" name="Полилиния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ru-RU" smtClean="0"/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09277"/>
            <a:ext cx="9144000" cy="265176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uk-UA" altLang="ru-RU" dirty="0">
                <a:solidFill>
                  <a:schemeClr val="tx2"/>
                </a:solidFill>
              </a:rPr>
              <a:t>Проблема деградації природи</a:t>
            </a:r>
            <a:r>
              <a:rPr lang="ru-RU" altLang="ru-RU" dirty="0">
                <a:solidFill>
                  <a:schemeClr val="tx2"/>
                </a:solidFill>
              </a:rPr>
              <a:t/>
            </a:r>
            <a:br>
              <a:rPr lang="ru-RU" altLang="ru-RU" dirty="0">
                <a:solidFill>
                  <a:schemeClr val="tx2"/>
                </a:solidFill>
              </a:rPr>
            </a:br>
            <a:endParaRPr lang="ru-RU" sz="7200" b="0" i="0" dirty="0">
              <a:solidFill>
                <a:srgbClr val="1D5253"/>
              </a:solidFill>
              <a:effectLst>
                <a:outerShdw blurRad="50800" algn="ctr">
                  <a:prstClr val="black">
                    <a:alpha val="35000"/>
                  </a:prstClr>
                </a:outerShdw>
              </a:effectLst>
              <a:latin typeface="Century Schoolbook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spcBef>
                <a:spcPts val="10"/>
              </a:spcBef>
              <a:buNone/>
            </a:pPr>
            <a:endParaRPr lang="ru-RU" sz="2400" b="0" i="0" dirty="0">
              <a:effectLst>
                <a:outerShdw blurRad="50800" algn="ctr">
                  <a:prstClr val="black">
                    <a:alpha val="3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5865" y="558368"/>
            <a:ext cx="684297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>
              <a:buNone/>
            </a:pPr>
            <a:r>
              <a:rPr lang="ru-RU" sz="2400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гідросфери</a:t>
            </a: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планети</a:t>
            </a:r>
            <a:endParaRPr lang="ru-RU" sz="2400" u="sng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dirty="0"/>
              <a:t>Л</a:t>
            </a:r>
            <a:r>
              <a:rPr lang="ru-RU" dirty="0" smtClean="0"/>
              <a:t>юди </a:t>
            </a:r>
            <a:r>
              <a:rPr lang="ru-RU" dirty="0" err="1"/>
              <a:t>начебто</a:t>
            </a:r>
            <a:r>
              <a:rPr lang="ru-RU" dirty="0"/>
              <a:t> </a:t>
            </a:r>
            <a:r>
              <a:rPr lang="ru-RU" dirty="0" err="1"/>
              <a:t>забули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для </a:t>
            </a:r>
            <a:r>
              <a:rPr lang="ru-RU" dirty="0" err="1"/>
              <a:t>підтримання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життя на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біосфери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, </a:t>
            </a:r>
            <a:r>
              <a:rPr lang="ru-RU" dirty="0" err="1"/>
              <a:t>немає</a:t>
            </a:r>
            <a:r>
              <a:rPr lang="ru-RU" dirty="0"/>
              <a:t>. А за </a:t>
            </a:r>
            <a:r>
              <a:rPr lang="ru-RU" dirty="0" err="1" smtClean="0"/>
              <a:t>сучасній</a:t>
            </a:r>
            <a:r>
              <a:rPr lang="ru-RU" dirty="0" smtClean="0"/>
              <a:t> </a:t>
            </a:r>
            <a:r>
              <a:rPr lang="ru-RU" dirty="0" err="1"/>
              <a:t>енергоозброєності</a:t>
            </a:r>
            <a:r>
              <a:rPr lang="ru-RU" dirty="0"/>
              <a:t> й </a:t>
            </a:r>
            <a:r>
              <a:rPr lang="ru-RU" dirty="0" err="1"/>
              <a:t>передових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відтворення</a:t>
            </a:r>
            <a:r>
              <a:rPr lang="ru-RU" dirty="0"/>
              <a:t>.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життя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згубним</a:t>
            </a:r>
            <a:r>
              <a:rPr lang="ru-RU" dirty="0"/>
              <a:t> для </a:t>
            </a:r>
            <a:r>
              <a:rPr lang="ru-RU" dirty="0" err="1"/>
              <a:t>людства</a:t>
            </a:r>
            <a:r>
              <a:rPr lang="ru-RU" dirty="0"/>
              <a:t>. </a:t>
            </a:r>
            <a:r>
              <a:rPr lang="ru-RU" dirty="0" err="1"/>
              <a:t>Вихід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критичної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склалася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знайдений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за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екологічно</a:t>
            </a:r>
            <a:r>
              <a:rPr lang="ru-RU" dirty="0"/>
              <a:t> грамотного </a:t>
            </a:r>
            <a:r>
              <a:rPr lang="ru-RU" dirty="0" err="1"/>
              <a:t>господарювання</a:t>
            </a:r>
            <a:r>
              <a:rPr lang="ru-RU" dirty="0"/>
              <a:t>, </a:t>
            </a:r>
            <a:r>
              <a:rPr lang="ru-RU" dirty="0" err="1"/>
              <a:t>розумних</a:t>
            </a:r>
            <a:r>
              <a:rPr lang="ru-RU" dirty="0"/>
              <a:t> </a:t>
            </a:r>
            <a:r>
              <a:rPr lang="ru-RU" dirty="0" err="1"/>
              <a:t>взаємин</a:t>
            </a:r>
            <a:r>
              <a:rPr lang="ru-RU" dirty="0"/>
              <a:t> з </a:t>
            </a:r>
            <a:r>
              <a:rPr lang="ru-RU" dirty="0" smtClean="0"/>
              <a:t>природою</a:t>
            </a:r>
            <a:r>
              <a:rPr lang="ru-RU" dirty="0"/>
              <a:t>, </a:t>
            </a:r>
            <a:r>
              <a:rPr lang="ru-RU" dirty="0" err="1"/>
              <a:t>реалізації</a:t>
            </a:r>
            <a:r>
              <a:rPr lang="ru-RU" dirty="0"/>
              <a:t> в глобальному </a:t>
            </a:r>
            <a:r>
              <a:rPr lang="ru-RU" dirty="0" err="1"/>
              <a:t>масштабі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розумного</a:t>
            </a:r>
            <a:r>
              <a:rPr lang="ru-RU" dirty="0"/>
              <a:t> </a:t>
            </a:r>
            <a:r>
              <a:rPr lang="ru-RU" dirty="0" err="1"/>
              <a:t>самообмеження</a:t>
            </a:r>
            <a:r>
              <a:rPr lang="ru-RU" dirty="0"/>
              <a:t>, </a:t>
            </a:r>
            <a:r>
              <a:rPr lang="ru-RU" dirty="0" err="1"/>
              <a:t>ресурсозбереження</a:t>
            </a:r>
            <a:r>
              <a:rPr lang="ru-RU" dirty="0"/>
              <a:t>,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</a:t>
            </a:r>
            <a:r>
              <a:rPr lang="ru-RU" dirty="0" err="1"/>
              <a:t>природокористування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суперечать</a:t>
            </a:r>
            <a:r>
              <a:rPr lang="ru-RU" dirty="0"/>
              <a:t> законам </a:t>
            </a:r>
            <a:r>
              <a:rPr lang="ru-RU" dirty="0" err="1"/>
              <a:t>функціонування</a:t>
            </a:r>
            <a:r>
              <a:rPr lang="ru-RU" dirty="0"/>
              <a:t> й </a:t>
            </a:r>
            <a:r>
              <a:rPr lang="ru-RU" dirty="0" err="1"/>
              <a:t>розпитку</a:t>
            </a:r>
            <a:r>
              <a:rPr lang="ru-RU" dirty="0"/>
              <a:t> </a:t>
            </a:r>
            <a:r>
              <a:rPr lang="ru-RU" dirty="0" err="1"/>
              <a:t>біосфери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417" y="411117"/>
            <a:ext cx="3698181" cy="29614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090" y="3840644"/>
            <a:ext cx="3558325" cy="266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1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763" y="360608"/>
            <a:ext cx="26516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Деградація лісів</a:t>
            </a:r>
          </a:p>
          <a:p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0564" y="109927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Деградація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лісів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 -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процес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перетворення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зайнятих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 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лісом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 земель на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угіддя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без дерев,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такі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як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пасовища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, 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пустирі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сільськогосподарські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угіддя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, 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міста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 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тощо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…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повне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знищення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лісової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рослинності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переведення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земель в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інший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тип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господарського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призначення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i="0" dirty="0">
              <a:solidFill>
                <a:schemeClr val="bg2">
                  <a:lumMod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0564" y="332140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>
                <a:solidFill>
                  <a:srgbClr val="000000"/>
                </a:solidFill>
                <a:latin typeface="Arial" panose="020B0604020202020204" pitchFamily="34" charset="0"/>
              </a:rPr>
              <a:t>Наслідки </a:t>
            </a:r>
            <a:r>
              <a:rPr lang="uk-UA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деградації ґрунтів:</a:t>
            </a:r>
            <a:endParaRPr lang="uk-UA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зменшення </a:t>
            </a:r>
            <a:r>
              <a:rPr lang="uk-UA" i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біорізноманіття</a:t>
            </a:r>
            <a:endParaRPr lang="uk-UA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посилення парникового </a:t>
            </a:r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ефекту</a:t>
            </a:r>
            <a:endParaRPr lang="uk-UA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зменшення запасів деревини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зсуви ґрунтів</a:t>
            </a:r>
            <a:endParaRPr lang="uk-UA" b="0" i="1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585" y="414057"/>
            <a:ext cx="3665976" cy="24395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820" y="3321400"/>
            <a:ext cx="3607916" cy="24009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451" y="4477018"/>
            <a:ext cx="4251754" cy="238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1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3093" y="1155947"/>
            <a:ext cx="9144000" cy="544064"/>
          </a:xfrm>
        </p:spPr>
        <p:txBody>
          <a:bodyPr>
            <a:normAutofit fontScale="90000"/>
          </a:bodyPr>
          <a:lstStyle/>
          <a:p>
            <a:r>
              <a:rPr lang="uk-UA" altLang="ru-RU" sz="36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                       </a:t>
            </a:r>
            <a:r>
              <a:rPr lang="uk-UA" altLang="ru-RU" sz="3600" i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Деградація </a:t>
            </a:r>
            <a:r>
              <a:rPr lang="uk-UA" altLang="ru-RU" sz="3600" i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природи</a:t>
            </a:r>
            <a:r>
              <a:rPr lang="ru-RU" altLang="ru-RU" sz="3600" dirty="0">
                <a:solidFill>
                  <a:schemeClr val="tx2"/>
                </a:solidFill>
              </a:rPr>
              <a:t/>
            </a:r>
            <a:br>
              <a:rPr lang="ru-RU" altLang="ru-RU" sz="3600" dirty="0">
                <a:solidFill>
                  <a:schemeClr val="tx2"/>
                </a:solidFill>
              </a:rPr>
            </a:b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3093" y="1605343"/>
            <a:ext cx="58470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C00000"/>
                </a:solidFill>
              </a:rPr>
              <a:t>Деградація природи </a:t>
            </a:r>
            <a:r>
              <a:rPr lang="uk-UA" sz="2400" dirty="0">
                <a:solidFill>
                  <a:srgbClr val="C00000"/>
                </a:solidFill>
              </a:rPr>
              <a:t>— це процес порушення екологічної рівноваги, який спричиняється природними чи антропогенними факторами і призводить до руйнації навколишнього середовища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273" y="2759505"/>
            <a:ext cx="3881482" cy="388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3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874746"/>
            <a:ext cx="48982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Сучасна екологічна криза має якісно іншу природу порівняно з усіма по­передніми кризами. Це перша криза, що охопила всю планету і яка повністю спричинена не природними процесами, а діяльністю людства . Темпи зміни параметрів біосфери, породжені цією екологічною кризою, ви­явились у сотні й тисячі разів вищими за темпи природної еволюції.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477" y="565653"/>
            <a:ext cx="3380636" cy="31339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308" y="4056308"/>
            <a:ext cx="2575238" cy="257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50512" y="533021"/>
            <a:ext cx="1067229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агальна 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глобальна </a:t>
            </a:r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деградація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природного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середовища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проживання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проявляється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двох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типах: </a:t>
            </a:r>
            <a:endParaRPr lang="ru-RU" sz="3200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порівняно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невеликих за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потужністю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, але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які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діють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упродовж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тривалого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часу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разових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катастрофічних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які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виникають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разі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аварій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небезпечні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не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лише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за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потужністю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, а й за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раптовістю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й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різкістю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дії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439" y="3674412"/>
            <a:ext cx="3612595" cy="55082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62" y="3798679"/>
            <a:ext cx="4361131" cy="2718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Lef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2296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04552" y="317044"/>
            <a:ext cx="705118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BE2086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На фоні загальної деградації природного середовища створюються переду­мови для розвитку надзвичайних екологічних ситуацій та екологічних ката­строф. </a:t>
            </a:r>
            <a:endParaRPr lang="uk-UA" sz="2400" dirty="0" smtClean="0">
              <a:solidFill>
                <a:srgbClr val="BE2086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BE2086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Під </a:t>
            </a:r>
            <a:r>
              <a:rPr lang="uk-UA" sz="2400" dirty="0">
                <a:solidFill>
                  <a:srgbClr val="BE2086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надзвичайними екологічними ситуаціями розуміють виникнення раптових природних лих чи техногенних аварій, що супроводжуються велики­ми економічними збитками. Тривалий стан надзвичайної екологічної ситуації спричинює виникнення екологічної катастрофи</a:t>
            </a:r>
            <a:r>
              <a:rPr lang="uk-UA" sz="2400" dirty="0" smtClean="0">
                <a:solidFill>
                  <a:srgbClr val="BE2086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BE2086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uk-UA" sz="2400" dirty="0">
                <a:solidFill>
                  <a:srgbClr val="BE2086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Моделями особливо великих екологічних катастроф стали Чорнобильська, Аральська екологічна криза, ві­йни в Ірані та </a:t>
            </a:r>
            <a:r>
              <a:rPr lang="uk-UA" sz="2400" dirty="0" err="1" smtClean="0">
                <a:solidFill>
                  <a:srgbClr val="BE2086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Іраці</a:t>
            </a:r>
            <a:r>
              <a:rPr lang="uk-UA" sz="2400" dirty="0" smtClean="0">
                <a:solidFill>
                  <a:srgbClr val="BE2086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.</a:t>
            </a:r>
            <a:endParaRPr lang="ru-RU" sz="2400" dirty="0">
              <a:solidFill>
                <a:srgbClr val="BE2086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887" y="565653"/>
            <a:ext cx="3867955" cy="2900966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069" y="4080181"/>
            <a:ext cx="3481598" cy="260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1189" y="6130344"/>
            <a:ext cx="480811" cy="8972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51019" y="535984"/>
            <a:ext cx="95990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Головна небезпека для людства полягає не в окремих екологічних ката­строфах, якими б трагічними не були їхні наслідки, а в поступовій деградації природного середовища під впливом, здавалося б, малопомітних результатів виробничої діяльності. </a:t>
            </a:r>
            <a:endParaRPr lang="uk-UA" sz="2000" dirty="0" smtClean="0"/>
          </a:p>
          <a:p>
            <a:r>
              <a:rPr lang="uk-UA" sz="2000" dirty="0" smtClean="0"/>
              <a:t>Вони </a:t>
            </a:r>
            <a:r>
              <a:rPr lang="uk-UA" sz="2000" dirty="0"/>
              <a:t>спричинюють такі глобальні </a:t>
            </a:r>
            <a:r>
              <a:rPr lang="uk-UA" sz="2000" dirty="0" smtClean="0"/>
              <a:t>явища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/>
              <a:t> </a:t>
            </a:r>
            <a:r>
              <a:rPr lang="uk-UA" sz="2000" dirty="0"/>
              <a:t>глобальне </a:t>
            </a:r>
            <a:r>
              <a:rPr lang="uk-UA" sz="2000" dirty="0" smtClean="0"/>
              <a:t>потепління;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/>
              <a:t> </a:t>
            </a:r>
            <a:r>
              <a:rPr lang="uk-UA" sz="2000" dirty="0"/>
              <a:t>руйнування озонового </a:t>
            </a:r>
            <a:r>
              <a:rPr lang="uk-UA" sz="2000" dirty="0" smtClean="0"/>
              <a:t>шару;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/>
              <a:t> </a:t>
            </a:r>
            <a:r>
              <a:rPr lang="uk-UA" sz="2000" dirty="0"/>
              <a:t>кислотні </a:t>
            </a:r>
            <a:r>
              <a:rPr lang="uk-UA" sz="2000" dirty="0" smtClean="0"/>
              <a:t>дощ;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/>
              <a:t> </a:t>
            </a:r>
            <a:r>
              <a:rPr lang="uk-UA" sz="2000" dirty="0"/>
              <a:t>забруднення всіх </a:t>
            </a:r>
            <a:r>
              <a:rPr lang="uk-UA" sz="2000" dirty="0" smtClean="0"/>
              <a:t>гео­сфер планети;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/>
              <a:t> деградацію лісів;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/>
              <a:t> </a:t>
            </a:r>
            <a:r>
              <a:rPr lang="uk-UA" sz="2000" dirty="0"/>
              <a:t>накопичення і неконтрольоване переміщення токсичних речовин і </a:t>
            </a:r>
            <a:r>
              <a:rPr lang="uk-UA" sz="2000" dirty="0" smtClean="0"/>
              <a:t>відходів;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/>
              <a:t> ерозію ґрунтів;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/>
              <a:t> </a:t>
            </a:r>
            <a:r>
              <a:rPr lang="uk-UA" sz="2000" dirty="0"/>
              <a:t>зменшення біо­логічної різноманітності</a:t>
            </a:r>
            <a:r>
              <a:rPr lang="uk-UA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109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342" y="555957"/>
            <a:ext cx="5086395" cy="235346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829085" y="401410"/>
            <a:ext cx="99051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Глобальне </a:t>
            </a:r>
            <a:r>
              <a:rPr lang="uk-UA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потепління</a:t>
            </a:r>
          </a:p>
          <a:p>
            <a:endParaRPr lang="uk-UA" sz="2400" u="sng" dirty="0" smtClean="0"/>
          </a:p>
          <a:p>
            <a:r>
              <a:rPr lang="uk-UA" sz="2400" u="sng" dirty="0" smtClean="0">
                <a:solidFill>
                  <a:schemeClr val="tx1">
                    <a:lumMod val="50000"/>
                  </a:schemeClr>
                </a:solidFill>
              </a:rPr>
              <a:t>Глобальне потепління </a:t>
            </a:r>
            <a:r>
              <a:rPr lang="en-US" sz="2400" dirty="0" smtClean="0"/>
              <a:t>— </a:t>
            </a:r>
            <a:r>
              <a:rPr lang="uk-UA" sz="2400" dirty="0"/>
              <a:t>прогресуюче поступове підвищення температури поверхні Землі, що пов'язується з парниковим ефектом і призводить до зміни клімату у глобальних масштабах.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0052" y="3120922"/>
            <a:ext cx="3352591" cy="345878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29085" y="2475708"/>
            <a:ext cx="7098418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u="sng" dirty="0">
                <a:solidFill>
                  <a:schemeClr val="accent6">
                    <a:lumMod val="50000"/>
                  </a:schemeClr>
                </a:solidFill>
              </a:rPr>
              <a:t>Наслідки глобального </a:t>
            </a:r>
            <a:r>
              <a:rPr lang="uk-UA" sz="2000" u="sng" dirty="0" smtClean="0">
                <a:solidFill>
                  <a:schemeClr val="accent6">
                    <a:lumMod val="50000"/>
                  </a:schemeClr>
                </a:solidFill>
              </a:rPr>
              <a:t>потепління: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/>
              <a:t>С</a:t>
            </a:r>
            <a:r>
              <a:rPr lang="ru-RU" sz="2000" dirty="0" err="1" smtClean="0"/>
              <a:t>ерйозний</a:t>
            </a:r>
            <a:r>
              <a:rPr lang="ru-RU" sz="2000" dirty="0" smtClean="0"/>
              <a:t> </a:t>
            </a:r>
            <a:r>
              <a:rPr lang="ru-RU" sz="2000" dirty="0" err="1"/>
              <a:t>вплив</a:t>
            </a:r>
            <a:r>
              <a:rPr lang="ru-RU" sz="2000" dirty="0"/>
              <a:t> на </a:t>
            </a:r>
            <a:r>
              <a:rPr lang="ru-RU" sz="2000" dirty="0" err="1"/>
              <a:t>світовий</a:t>
            </a:r>
            <a:r>
              <a:rPr lang="ru-RU" sz="2000" dirty="0"/>
              <a:t> </a:t>
            </a:r>
            <a:r>
              <a:rPr lang="ru-RU" sz="2000" dirty="0" err="1"/>
              <a:t>клімат</a:t>
            </a:r>
            <a:r>
              <a:rPr lang="ru-RU" sz="2000" dirty="0"/>
              <a:t>. </a:t>
            </a: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У </a:t>
            </a:r>
            <a:r>
              <a:rPr lang="ru-RU" sz="2000" dirty="0" err="1" smtClean="0"/>
              <a:t>тропіках</a:t>
            </a:r>
            <a:r>
              <a:rPr lang="ru-RU" sz="2000" dirty="0" smtClean="0"/>
              <a:t> </a:t>
            </a:r>
            <a:r>
              <a:rPr lang="ru-RU" sz="2000" dirty="0"/>
              <a:t>буде </a:t>
            </a:r>
            <a:r>
              <a:rPr lang="ru-RU" sz="2000" dirty="0" err="1"/>
              <a:t>випадати</a:t>
            </a:r>
            <a:r>
              <a:rPr lang="ru-RU" sz="2000" dirty="0"/>
              <a:t> </a:t>
            </a:r>
            <a:r>
              <a:rPr lang="ru-RU" sz="2000" dirty="0" err="1"/>
              <a:t>більше</a:t>
            </a:r>
            <a:r>
              <a:rPr lang="ru-RU" sz="2000" dirty="0"/>
              <a:t> </a:t>
            </a:r>
            <a:r>
              <a:rPr lang="ru-RU" sz="2000" dirty="0" err="1" smtClean="0"/>
              <a:t>опадів</a:t>
            </a:r>
            <a:r>
              <a:rPr lang="ru-RU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У </a:t>
            </a:r>
            <a:r>
              <a:rPr lang="ru-RU" sz="2000" dirty="0" err="1"/>
              <a:t>посушливих</a:t>
            </a:r>
            <a:r>
              <a:rPr lang="ru-RU" sz="2000" dirty="0"/>
              <a:t> районах </a:t>
            </a:r>
            <a:r>
              <a:rPr lang="ru-RU" sz="2000" dirty="0" err="1"/>
              <a:t>дощі</a:t>
            </a:r>
            <a:r>
              <a:rPr lang="ru-RU" sz="2000" dirty="0"/>
              <a:t> </a:t>
            </a:r>
            <a:r>
              <a:rPr lang="ru-RU" sz="2000" dirty="0" err="1"/>
              <a:t>стануть</a:t>
            </a:r>
            <a:r>
              <a:rPr lang="ru-RU" sz="2000" dirty="0"/>
              <a:t> </a:t>
            </a:r>
            <a:r>
              <a:rPr lang="ru-RU" sz="2000" dirty="0" err="1" smtClean="0"/>
              <a:t>ще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рідкісними</a:t>
            </a:r>
            <a:r>
              <a:rPr lang="ru-RU" sz="2000" dirty="0"/>
              <a:t> і вони </a:t>
            </a:r>
            <a:r>
              <a:rPr lang="ru-RU" sz="2000" dirty="0" err="1"/>
              <a:t>перетворяться</a:t>
            </a:r>
            <a:r>
              <a:rPr lang="ru-RU" sz="2000" dirty="0"/>
              <a:t> на </a:t>
            </a:r>
            <a:r>
              <a:rPr lang="ru-RU" sz="2000" dirty="0" err="1" smtClean="0"/>
              <a:t>пустелі</a:t>
            </a:r>
            <a:r>
              <a:rPr lang="ru-RU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/>
              <a:t>Температура морів також </a:t>
            </a:r>
            <a:r>
              <a:rPr lang="uk-UA" sz="2000" dirty="0" smtClean="0"/>
              <a:t>підвищиться</a:t>
            </a:r>
            <a:r>
              <a:rPr lang="ru-RU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 </a:t>
            </a:r>
            <a:r>
              <a:rPr lang="ru-RU" sz="2000" dirty="0" err="1"/>
              <a:t>Підвищення</a:t>
            </a:r>
            <a:r>
              <a:rPr lang="ru-RU" sz="2000" dirty="0"/>
              <a:t> </a:t>
            </a:r>
            <a:r>
              <a:rPr lang="ru-RU" sz="2000" dirty="0" err="1"/>
              <a:t>температури</a:t>
            </a:r>
            <a:r>
              <a:rPr lang="ru-RU" sz="2000" dirty="0"/>
              <a:t> на </a:t>
            </a:r>
            <a:r>
              <a:rPr lang="ru-RU" sz="2000" dirty="0" err="1"/>
              <a:t>Землі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 smtClean="0"/>
              <a:t>викли</a:t>
            </a:r>
            <a:r>
              <a:rPr lang="ru-RU" sz="2000" dirty="0" smtClean="0"/>
              <a:t>-</a:t>
            </a:r>
          </a:p>
          <a:p>
            <a:r>
              <a:rPr lang="ru-RU" sz="2000" dirty="0" smtClean="0"/>
              <a:t>кати </a:t>
            </a:r>
            <a:r>
              <a:rPr lang="ru-RU" sz="2000" dirty="0" err="1"/>
              <a:t>підняття</a:t>
            </a:r>
            <a:r>
              <a:rPr lang="ru-RU" sz="2000" dirty="0"/>
              <a:t> </a:t>
            </a:r>
            <a:r>
              <a:rPr lang="ru-RU" sz="2000" dirty="0" err="1"/>
              <a:t>рівня</a:t>
            </a:r>
            <a:r>
              <a:rPr lang="ru-RU" sz="2000" dirty="0"/>
              <a:t> </a:t>
            </a:r>
            <a:r>
              <a:rPr lang="ru-RU" sz="2000" dirty="0" smtClean="0"/>
              <a:t>моря.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 Порушиться </a:t>
            </a:r>
            <a:r>
              <a:rPr lang="ru-RU" sz="2000" dirty="0" err="1" smtClean="0"/>
              <a:t>водосолевий</a:t>
            </a:r>
            <a:r>
              <a:rPr lang="ru-RU" sz="2000" dirty="0" smtClean="0"/>
              <a:t> </a:t>
            </a:r>
            <a:r>
              <a:rPr lang="ru-RU" sz="2000" dirty="0"/>
              <a:t>баланс </a:t>
            </a:r>
            <a:r>
              <a:rPr lang="ru-RU" sz="2000" dirty="0" err="1"/>
              <a:t>океанів</a:t>
            </a:r>
            <a:r>
              <a:rPr lang="ru-RU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 </a:t>
            </a:r>
            <a:r>
              <a:rPr lang="ru-RU" sz="2000" dirty="0" err="1"/>
              <a:t>Зміняться</a:t>
            </a:r>
            <a:r>
              <a:rPr lang="ru-RU" sz="2000" dirty="0"/>
              <a:t> </a:t>
            </a:r>
            <a:r>
              <a:rPr lang="ru-RU" sz="2000" dirty="0" err="1"/>
              <a:t>траєкторії</a:t>
            </a:r>
            <a:r>
              <a:rPr lang="ru-RU" sz="2000" dirty="0"/>
              <a:t> </a:t>
            </a:r>
            <a:r>
              <a:rPr lang="ru-RU" sz="2000" dirty="0" err="1"/>
              <a:t>руху</a:t>
            </a:r>
            <a:r>
              <a:rPr lang="ru-RU" sz="2000" dirty="0"/>
              <a:t> </a:t>
            </a:r>
            <a:r>
              <a:rPr lang="ru-RU" sz="2000" dirty="0" err="1"/>
              <a:t>циклонів</a:t>
            </a:r>
            <a:r>
              <a:rPr lang="ru-RU" sz="2000" dirty="0"/>
              <a:t> і </a:t>
            </a:r>
            <a:r>
              <a:rPr lang="ru-RU" sz="2000" dirty="0" err="1"/>
              <a:t>антициклонів</a:t>
            </a:r>
            <a:r>
              <a:rPr lang="ru-RU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 </a:t>
            </a:r>
            <a:r>
              <a:rPr lang="ru-RU" sz="2000" dirty="0" err="1"/>
              <a:t>Б</a:t>
            </a:r>
            <a:r>
              <a:rPr lang="ru-RU" sz="2000" dirty="0" err="1" smtClean="0"/>
              <a:t>агато</a:t>
            </a:r>
            <a:r>
              <a:rPr lang="ru-RU" sz="2000" dirty="0" smtClean="0"/>
              <a:t> </a:t>
            </a:r>
            <a:r>
              <a:rPr lang="ru-RU" sz="2000" dirty="0" err="1"/>
              <a:t>тварин</a:t>
            </a:r>
            <a:r>
              <a:rPr lang="ru-RU" sz="2000" dirty="0"/>
              <a:t> </a:t>
            </a:r>
            <a:r>
              <a:rPr lang="ru-RU" sz="2000" dirty="0" smtClean="0"/>
              <a:t>і </a:t>
            </a:r>
            <a:r>
              <a:rPr lang="ru-RU" sz="2000" dirty="0" err="1" smtClean="0"/>
              <a:t>рослин</a:t>
            </a:r>
            <a:r>
              <a:rPr lang="ru-RU" sz="2000" dirty="0" smtClean="0"/>
              <a:t> не </a:t>
            </a:r>
            <a:r>
              <a:rPr lang="ru-RU" sz="2000" dirty="0" err="1"/>
              <a:t>зможуть</a:t>
            </a:r>
            <a:r>
              <a:rPr lang="ru-RU" sz="2000" dirty="0"/>
              <a:t> </a:t>
            </a:r>
            <a:r>
              <a:rPr lang="ru-RU" sz="2000" dirty="0" err="1"/>
              <a:t>адаптуватися</a:t>
            </a:r>
            <a:r>
              <a:rPr lang="ru-RU" sz="2000" dirty="0"/>
              <a:t> до </a:t>
            </a:r>
            <a:endParaRPr lang="ru-RU" sz="2000" dirty="0" smtClean="0"/>
          </a:p>
          <a:p>
            <a:r>
              <a:rPr lang="ru-RU" sz="2000" dirty="0" err="1" smtClean="0"/>
              <a:t>кліматичних</a:t>
            </a:r>
            <a:r>
              <a:rPr lang="ru-RU" sz="2000" dirty="0" smtClean="0"/>
              <a:t> </a:t>
            </a:r>
            <a:r>
              <a:rPr lang="ru-RU" sz="2000" dirty="0" err="1"/>
              <a:t>змін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uk-UA" sz="2000" u="sng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46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1" y="347730"/>
            <a:ext cx="436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u="sng" dirty="0" smtClean="0">
                <a:solidFill>
                  <a:schemeClr val="accent5">
                    <a:lumMod val="75000"/>
                  </a:schemeClr>
                </a:solidFill>
              </a:rPr>
              <a:t>Руйнування озонового шару</a:t>
            </a:r>
            <a:endParaRPr lang="uk-UA" sz="24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1519" y="996868"/>
            <a:ext cx="77659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err="1">
                <a:solidFill>
                  <a:schemeClr val="tx1">
                    <a:lumMod val="50000"/>
                  </a:schemeClr>
                </a:solidFill>
              </a:rPr>
              <a:t>Озоновий</a:t>
            </a:r>
            <a:r>
              <a:rPr lang="ru-RU" sz="2000" u="sng" dirty="0">
                <a:solidFill>
                  <a:schemeClr val="tx1">
                    <a:lumMod val="50000"/>
                  </a:schemeClr>
                </a:solidFill>
              </a:rPr>
              <a:t> шар </a:t>
            </a:r>
            <a:r>
              <a:rPr lang="ru-RU" sz="2000" dirty="0"/>
              <a:t>-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повітряний</a:t>
            </a:r>
            <a:r>
              <a:rPr lang="ru-RU" sz="2000" dirty="0"/>
              <a:t> шар у </a:t>
            </a:r>
            <a:r>
              <a:rPr lang="ru-RU" sz="2000" dirty="0" err="1"/>
              <a:t>верхніх</a:t>
            </a:r>
            <a:r>
              <a:rPr lang="ru-RU" sz="2000" dirty="0"/>
              <a:t> шарах </a:t>
            </a:r>
            <a:r>
              <a:rPr lang="ru-RU" sz="2000" dirty="0" err="1"/>
              <a:t>атмосфери</a:t>
            </a:r>
            <a:r>
              <a:rPr lang="ru-RU" sz="2000" dirty="0"/>
              <a:t> (</a:t>
            </a:r>
            <a:r>
              <a:rPr lang="ru-RU" sz="2000" dirty="0" err="1"/>
              <a:t>стратосфері</a:t>
            </a:r>
            <a:r>
              <a:rPr lang="ru-RU" sz="2000" dirty="0"/>
              <a:t>)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являє</a:t>
            </a:r>
            <a:r>
              <a:rPr lang="ru-RU" sz="2000" dirty="0"/>
              <a:t> собою </a:t>
            </a:r>
            <a:r>
              <a:rPr lang="ru-RU" sz="2000" dirty="0" err="1"/>
              <a:t>форми</a:t>
            </a:r>
            <a:r>
              <a:rPr lang="ru-RU" sz="2000" dirty="0"/>
              <a:t> </a:t>
            </a:r>
            <a:r>
              <a:rPr lang="ru-RU" sz="2000" dirty="0" err="1"/>
              <a:t>кисню</a:t>
            </a:r>
            <a:r>
              <a:rPr lang="ru-RU" sz="2000" dirty="0"/>
              <a:t> - озону.</a:t>
            </a:r>
            <a:endParaRPr lang="uk-UA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1518" y="2200004"/>
            <a:ext cx="69803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u="sng" dirty="0">
                <a:solidFill>
                  <a:schemeClr val="bg2">
                    <a:lumMod val="10000"/>
                  </a:schemeClr>
                </a:solidFill>
              </a:rPr>
              <a:t>Наслідки руйнування озонового шару </a:t>
            </a:r>
            <a:r>
              <a:rPr lang="uk-UA" sz="2000" dirty="0"/>
              <a:t>для здоров’я людини та довкілля дуже небезпечні. Значне зростання числа захворювань на рак шкіри, катаракту і сліпоту — це прямі наслідки руйнування озонового шару. З часом, почне слабнути імунна система, а при значному руйнуванні озонового шару люди будуть вимушені жити під землею.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869" y="3710529"/>
            <a:ext cx="4196300" cy="28918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413" y="4446773"/>
            <a:ext cx="2857280" cy="22881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7787" y="217036"/>
            <a:ext cx="2780293" cy="326382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6185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8" y="540913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Кислотний дощ</a:t>
            </a:r>
            <a:endParaRPr lang="uk-UA" sz="2400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1977" y="1254445"/>
            <a:ext cx="68644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u="sng" dirty="0" err="1">
                <a:solidFill>
                  <a:schemeClr val="bg2">
                    <a:lumMod val="10000"/>
                  </a:schemeClr>
                </a:solidFill>
              </a:rPr>
              <a:t>Кисло́тний</a:t>
            </a:r>
            <a:r>
              <a:rPr lang="uk-UA" u="sng" dirty="0">
                <a:solidFill>
                  <a:schemeClr val="bg2">
                    <a:lumMod val="10000"/>
                  </a:schemeClr>
                </a:solidFill>
              </a:rPr>
              <a:t> дощ </a:t>
            </a:r>
            <a:r>
              <a:rPr lang="uk-UA" dirty="0"/>
              <a:t>— всі види метеорологічних опадів: дощ, сніг, град, туман, дощ зі снігом, — кислотність яких вища від нормальної.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7417" y="2179020"/>
            <a:ext cx="900158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0000"/>
                </a:solidFill>
                <a:latin typeface="open_sansregular"/>
              </a:rPr>
              <a:t>Наслідки кислотних </a:t>
            </a:r>
            <a:r>
              <a:rPr lang="uk-UA" b="1" dirty="0" smtClean="0">
                <a:solidFill>
                  <a:srgbClr val="000000"/>
                </a:solidFill>
                <a:latin typeface="open_sansregular"/>
              </a:rPr>
              <a:t>опадів: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врожайність багатьох сільськогосподарських культур </a:t>
            </a:r>
            <a:r>
              <a:rPr lang="uk-UA" dirty="0" smtClean="0"/>
              <a:t>знижує-</a:t>
            </a:r>
          </a:p>
          <a:p>
            <a:r>
              <a:rPr lang="uk-UA" dirty="0" err="1" smtClean="0"/>
              <a:t>ться</a:t>
            </a:r>
            <a:r>
              <a:rPr lang="uk-UA" dirty="0" smtClean="0"/>
              <a:t> </a:t>
            </a:r>
            <a:r>
              <a:rPr lang="uk-UA" dirty="0"/>
              <a:t>на 3–8% внаслідок ушкодження листя кислотами</a:t>
            </a:r>
            <a:r>
              <a:rPr lang="uk-UA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кислі </a:t>
            </a:r>
            <a:r>
              <a:rPr lang="uk-UA" dirty="0"/>
              <a:t>опади спричиняють вимивання з ґрунту кальцію, </a:t>
            </a:r>
            <a:r>
              <a:rPr lang="uk-UA" dirty="0" smtClean="0"/>
              <a:t>калію</a:t>
            </a:r>
          </a:p>
          <a:p>
            <a:r>
              <a:rPr lang="uk-UA" dirty="0" smtClean="0"/>
              <a:t> </a:t>
            </a:r>
            <a:r>
              <a:rPr lang="uk-UA" dirty="0"/>
              <a:t>й магнію, що викликає деградацію фауни та флори;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деградують </a:t>
            </a:r>
            <a:r>
              <a:rPr lang="uk-UA" dirty="0"/>
              <a:t>і гинуть ліси (особливо вразливі кедр, бук і тис);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отруюється </a:t>
            </a:r>
            <a:r>
              <a:rPr lang="uk-UA" dirty="0"/>
              <a:t>вода озер і ставків, у яких гине риба ( в першу </a:t>
            </a:r>
            <a:r>
              <a:rPr lang="uk-UA" dirty="0" smtClean="0"/>
              <a:t>чергу</a:t>
            </a:r>
          </a:p>
          <a:p>
            <a:r>
              <a:rPr lang="uk-UA" dirty="0" smtClean="0"/>
              <a:t> </a:t>
            </a:r>
            <a:r>
              <a:rPr lang="uk-UA" dirty="0"/>
              <a:t>цінні види – лосось, форель тощо) і численні види комах;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 </a:t>
            </a:r>
            <a:r>
              <a:rPr lang="uk-UA" dirty="0"/>
              <a:t>зникнення комах у водоймах призводить до щезнення птахів </a:t>
            </a:r>
            <a:r>
              <a:rPr lang="uk-UA" dirty="0" smtClean="0"/>
              <a:t>і</a:t>
            </a:r>
          </a:p>
          <a:p>
            <a:r>
              <a:rPr lang="uk-UA" dirty="0" smtClean="0"/>
              <a:t> </a:t>
            </a:r>
            <a:r>
              <a:rPr lang="uk-UA" dirty="0"/>
              <a:t>тварин, які ними живляться;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 </a:t>
            </a:r>
            <a:r>
              <a:rPr lang="uk-UA" dirty="0"/>
              <a:t>різко прискорюється руйнування пам’ятників архітектури, </a:t>
            </a:r>
            <a:r>
              <a:rPr lang="uk-UA" dirty="0" smtClean="0"/>
              <a:t>жит-</a:t>
            </a:r>
          </a:p>
          <a:p>
            <a:r>
              <a:rPr lang="uk-UA" dirty="0" err="1" smtClean="0"/>
              <a:t>лових</a:t>
            </a:r>
            <a:r>
              <a:rPr lang="uk-UA" dirty="0" smtClean="0"/>
              <a:t> </a:t>
            </a:r>
            <a:r>
              <a:rPr lang="uk-UA" dirty="0"/>
              <a:t>будинків, особливо тих, що оздоблені мармуром, вапняком;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вдихання </a:t>
            </a:r>
            <a:r>
              <a:rPr lang="uk-UA" dirty="0"/>
              <a:t>людьми повітря, забрудненого кислотним туманом, </a:t>
            </a:r>
            <a:endParaRPr lang="uk-UA" dirty="0" smtClean="0"/>
          </a:p>
          <a:p>
            <a:r>
              <a:rPr lang="uk-UA" dirty="0" smtClean="0"/>
              <a:t>спричиняє </a:t>
            </a:r>
            <a:r>
              <a:rPr lang="uk-UA" dirty="0"/>
              <a:t>захворювання дихальних шляхів, подразнення очей тощо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900" y="188723"/>
            <a:ext cx="4249685" cy="30547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121" y="3527612"/>
            <a:ext cx="3807394" cy="230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7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CB300F-524B-4030-A6B4-61DED4F505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Пурпурные дикие цветы на синем фоне</Template>
  <TotalTime>0</TotalTime>
  <Words>658</Words>
  <Application>Microsoft Office PowerPoint</Application>
  <PresentationFormat>Широкоэкранный</PresentationFormat>
  <Paragraphs>66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Dotum</vt:lpstr>
      <vt:lpstr>Arial</vt:lpstr>
      <vt:lpstr>Century Schoolbook</vt:lpstr>
      <vt:lpstr>Constantia</vt:lpstr>
      <vt:lpstr>open_sansregular</vt:lpstr>
      <vt:lpstr>FLOWERS 16X9</vt:lpstr>
      <vt:lpstr>Проблема деградації природи </vt:lpstr>
      <vt:lpstr>                        Деградація природи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2014-11-11T16:19:30Z</dcterms:created>
  <dcterms:modified xsi:type="dcterms:W3CDTF">2014-11-12T10:22:34Z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TC030988909991</vt:lpwstr>
  </property>
</Properties>
</file>