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1" r:id="rId2"/>
    <p:sldId id="277" r:id="rId3"/>
    <p:sldId id="278" r:id="rId4"/>
    <p:sldId id="279" r:id="rId5"/>
    <p:sldId id="280" r:id="rId6"/>
  </p:sldIdLst>
  <p:sldSz cx="9144000" cy="6858000" type="screen4x3"/>
  <p:notesSz cx="6858000" cy="9144000"/>
  <p:defaultTextStyle>
    <a:defPPr>
      <a:defRPr lang="fr-FR"/>
    </a:defPPr>
    <a:lvl1pPr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0085C7"/>
    <a:srgbClr val="D4E3F7"/>
    <a:srgbClr val="00CC00"/>
    <a:srgbClr val="DF0024"/>
    <a:srgbClr val="009F3D"/>
    <a:srgbClr val="F4C300"/>
    <a:srgbClr val="BDD2F2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01" autoAdjust="0"/>
    <p:restoredTop sz="94660"/>
  </p:normalViewPr>
  <p:slideViewPr>
    <p:cSldViewPr snapToGrid="0">
      <p:cViewPr>
        <p:scale>
          <a:sx n="73" d="100"/>
          <a:sy n="73" d="100"/>
        </p:scale>
        <p:origin x="-1488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C7A8D08-3713-4EFD-B5AA-BA6E14DBF8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8509471-60F2-4749-9575-546423239A5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4"/>
          <p:cNvSpPr>
            <a:spLocks noChangeArrowheads="1"/>
          </p:cNvSpPr>
          <p:nvPr userDrawn="1"/>
        </p:nvSpPr>
        <p:spPr bwMode="auto">
          <a:xfrm>
            <a:off x="6488113" y="4191000"/>
            <a:ext cx="3192462" cy="3192463"/>
          </a:xfrm>
          <a:prstGeom prst="ellipse">
            <a:avLst/>
          </a:prstGeom>
          <a:solidFill>
            <a:srgbClr val="0085C7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4" name="Group 18"/>
          <p:cNvGrpSpPr>
            <a:grpSpLocks/>
          </p:cNvGrpSpPr>
          <p:nvPr userDrawn="1"/>
        </p:nvGrpSpPr>
        <p:grpSpPr bwMode="auto">
          <a:xfrm>
            <a:off x="250825" y="146050"/>
            <a:ext cx="1295400" cy="6550025"/>
            <a:chOff x="250825" y="145371"/>
            <a:chExt cx="1295400" cy="6550029"/>
          </a:xfrm>
        </p:grpSpPr>
        <p:sp>
          <p:nvSpPr>
            <p:cNvPr id="5" name="Oval 24"/>
            <p:cNvSpPr>
              <a:spLocks noChangeArrowheads="1"/>
            </p:cNvSpPr>
            <p:nvPr userDrawn="1"/>
          </p:nvSpPr>
          <p:spPr bwMode="auto">
            <a:xfrm>
              <a:off x="250825" y="145371"/>
              <a:ext cx="1295400" cy="1295400"/>
            </a:xfrm>
            <a:prstGeom prst="ellipse">
              <a:avLst/>
            </a:prstGeom>
            <a:solidFill>
              <a:srgbClr val="0085C7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" name="Oval 24"/>
            <p:cNvSpPr>
              <a:spLocks noChangeArrowheads="1"/>
            </p:cNvSpPr>
            <p:nvPr userDrawn="1"/>
          </p:nvSpPr>
          <p:spPr bwMode="auto">
            <a:xfrm>
              <a:off x="250825" y="1448482"/>
              <a:ext cx="1295400" cy="1295400"/>
            </a:xfrm>
            <a:prstGeom prst="ellipse">
              <a:avLst/>
            </a:prstGeom>
            <a:solidFill>
              <a:srgbClr val="F4C3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" name="Oval 24"/>
            <p:cNvSpPr>
              <a:spLocks noChangeArrowheads="1"/>
            </p:cNvSpPr>
            <p:nvPr userDrawn="1"/>
          </p:nvSpPr>
          <p:spPr bwMode="auto">
            <a:xfrm>
              <a:off x="250825" y="2743882"/>
              <a:ext cx="1295400" cy="129540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" name="Oval 24"/>
            <p:cNvSpPr>
              <a:spLocks noChangeArrowheads="1"/>
            </p:cNvSpPr>
            <p:nvPr userDrawn="1"/>
          </p:nvSpPr>
          <p:spPr bwMode="auto">
            <a:xfrm>
              <a:off x="250825" y="4068310"/>
              <a:ext cx="1295400" cy="1295400"/>
            </a:xfrm>
            <a:prstGeom prst="ellipse">
              <a:avLst/>
            </a:prstGeom>
            <a:solidFill>
              <a:srgbClr val="009F3D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9" name="Oval 24"/>
            <p:cNvSpPr>
              <a:spLocks noChangeArrowheads="1"/>
            </p:cNvSpPr>
            <p:nvPr userDrawn="1"/>
          </p:nvSpPr>
          <p:spPr bwMode="auto">
            <a:xfrm>
              <a:off x="250825" y="5400000"/>
              <a:ext cx="1295400" cy="1295400"/>
            </a:xfrm>
            <a:prstGeom prst="ellipse">
              <a:avLst/>
            </a:prstGeom>
            <a:solidFill>
              <a:srgbClr val="DF0024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" name="Oval 24"/>
            <p:cNvSpPr>
              <a:spLocks noChangeArrowheads="1"/>
            </p:cNvSpPr>
            <p:nvPr userDrawn="1"/>
          </p:nvSpPr>
          <p:spPr bwMode="auto">
            <a:xfrm>
              <a:off x="438037" y="332583"/>
              <a:ext cx="920975" cy="92097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Oval 24"/>
            <p:cNvSpPr>
              <a:spLocks noChangeArrowheads="1"/>
            </p:cNvSpPr>
            <p:nvPr userDrawn="1"/>
          </p:nvSpPr>
          <p:spPr bwMode="auto">
            <a:xfrm>
              <a:off x="438036" y="1635694"/>
              <a:ext cx="920975" cy="92097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" name="Oval 24"/>
            <p:cNvSpPr>
              <a:spLocks noChangeArrowheads="1"/>
            </p:cNvSpPr>
            <p:nvPr userDrawn="1"/>
          </p:nvSpPr>
          <p:spPr bwMode="auto">
            <a:xfrm>
              <a:off x="438037" y="2931094"/>
              <a:ext cx="920975" cy="92097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" name="Oval 24"/>
            <p:cNvSpPr>
              <a:spLocks noChangeArrowheads="1"/>
            </p:cNvSpPr>
            <p:nvPr userDrawn="1"/>
          </p:nvSpPr>
          <p:spPr bwMode="auto">
            <a:xfrm>
              <a:off x="414903" y="4255522"/>
              <a:ext cx="920975" cy="92097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" name="Oval 24"/>
            <p:cNvSpPr>
              <a:spLocks noChangeArrowheads="1"/>
            </p:cNvSpPr>
            <p:nvPr userDrawn="1"/>
          </p:nvSpPr>
          <p:spPr bwMode="auto">
            <a:xfrm>
              <a:off x="414902" y="5587212"/>
              <a:ext cx="920975" cy="92097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5" name="Oval 24"/>
          <p:cNvSpPr>
            <a:spLocks noChangeArrowheads="1"/>
          </p:cNvSpPr>
          <p:nvPr userDrawn="1"/>
        </p:nvSpPr>
        <p:spPr bwMode="auto">
          <a:xfrm>
            <a:off x="8632825" y="4256088"/>
            <a:ext cx="1079500" cy="1077912"/>
          </a:xfrm>
          <a:prstGeom prst="ellipse">
            <a:avLst/>
          </a:prstGeom>
          <a:solidFill>
            <a:srgbClr val="F4C3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" name="Oval 24"/>
          <p:cNvSpPr>
            <a:spLocks noChangeArrowheads="1"/>
          </p:cNvSpPr>
          <p:nvPr userDrawn="1"/>
        </p:nvSpPr>
        <p:spPr bwMode="auto">
          <a:xfrm>
            <a:off x="5965825" y="5256213"/>
            <a:ext cx="2336800" cy="2336800"/>
          </a:xfrm>
          <a:prstGeom prst="ellipse">
            <a:avLst/>
          </a:pr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Oval 24"/>
          <p:cNvSpPr>
            <a:spLocks noChangeArrowheads="1"/>
          </p:cNvSpPr>
          <p:nvPr userDrawn="1"/>
        </p:nvSpPr>
        <p:spPr bwMode="auto">
          <a:xfrm>
            <a:off x="5819775" y="5064125"/>
            <a:ext cx="522288" cy="523875"/>
          </a:xfrm>
          <a:prstGeom prst="ellipse">
            <a:avLst/>
          </a:prstGeom>
          <a:solidFill>
            <a:srgbClr val="009F3D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Oval 24"/>
          <p:cNvSpPr>
            <a:spLocks noChangeArrowheads="1"/>
          </p:cNvSpPr>
          <p:nvPr userDrawn="1"/>
        </p:nvSpPr>
        <p:spPr bwMode="auto">
          <a:xfrm>
            <a:off x="5978525" y="4529138"/>
            <a:ext cx="374650" cy="374650"/>
          </a:xfrm>
          <a:prstGeom prst="ellipse">
            <a:avLst/>
          </a:prstGeom>
          <a:solidFill>
            <a:srgbClr val="DF0024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Oval 24"/>
          <p:cNvSpPr>
            <a:spLocks noChangeArrowheads="1"/>
          </p:cNvSpPr>
          <p:nvPr userDrawn="1"/>
        </p:nvSpPr>
        <p:spPr bwMode="auto">
          <a:xfrm>
            <a:off x="6464300" y="4295775"/>
            <a:ext cx="111125" cy="112713"/>
          </a:xfrm>
          <a:prstGeom prst="ellipse">
            <a:avLst/>
          </a:prstGeom>
          <a:solidFill>
            <a:srgbClr val="F4C3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335995" y="2361070"/>
            <a:ext cx="7312025" cy="1074737"/>
          </a:xfrm>
          <a:solidFill>
            <a:schemeClr val="bg1"/>
          </a:solidFill>
        </p:spPr>
        <p:txBody>
          <a:bodyPr/>
          <a:lstStyle>
            <a:lvl1pPr algn="ctr">
              <a:defRPr sz="4000">
                <a:solidFill>
                  <a:srgbClr val="003399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07275" y="327025"/>
            <a:ext cx="1736725" cy="52498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7100" y="327025"/>
            <a:ext cx="5057775" cy="52498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7100" y="327025"/>
            <a:ext cx="6946900" cy="10175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798763" y="1538288"/>
            <a:ext cx="616585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7100" y="327025"/>
            <a:ext cx="6946900" cy="10175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798763" y="1538288"/>
            <a:ext cx="3006725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7888" y="1538288"/>
            <a:ext cx="3006725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98763" y="1538288"/>
            <a:ext cx="3006725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7888" y="1538288"/>
            <a:ext cx="3006725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98763" y="1538288"/>
            <a:ext cx="61658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7100" y="327025"/>
            <a:ext cx="6946900" cy="1017588"/>
          </a:xfrm>
          <a:prstGeom prst="rect">
            <a:avLst/>
          </a:prstGeom>
          <a:solidFill>
            <a:srgbClr val="000080"/>
          </a:solidFill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title style</a:t>
            </a:r>
          </a:p>
        </p:txBody>
      </p:sp>
      <p:sp>
        <p:nvSpPr>
          <p:cNvPr id="1028" name="Rectangle 36"/>
          <p:cNvSpPr>
            <a:spLocks noChangeArrowheads="1"/>
          </p:cNvSpPr>
          <p:nvPr userDrawn="1"/>
        </p:nvSpPr>
        <p:spPr bwMode="auto">
          <a:xfrm>
            <a:off x="1371600" y="6324600"/>
            <a:ext cx="13652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>
                <a:solidFill>
                  <a:srgbClr val="003399"/>
                </a:solidFill>
              </a:rPr>
              <a:t>www.company.com</a:t>
            </a:r>
            <a:endParaRPr lang="fr-FR">
              <a:solidFill>
                <a:srgbClr val="003399"/>
              </a:solidFill>
            </a:endParaRPr>
          </a:p>
        </p:txBody>
      </p:sp>
      <p:grpSp>
        <p:nvGrpSpPr>
          <p:cNvPr id="1029" name="Group 6"/>
          <p:cNvGrpSpPr>
            <a:grpSpLocks/>
          </p:cNvGrpSpPr>
          <p:nvPr userDrawn="1"/>
        </p:nvGrpSpPr>
        <p:grpSpPr bwMode="auto">
          <a:xfrm>
            <a:off x="250825" y="146050"/>
            <a:ext cx="1295400" cy="6550025"/>
            <a:chOff x="250825" y="145371"/>
            <a:chExt cx="1295400" cy="6550029"/>
          </a:xfrm>
        </p:grpSpPr>
        <p:sp>
          <p:nvSpPr>
            <p:cNvPr id="1030" name="Oval 24"/>
            <p:cNvSpPr>
              <a:spLocks noChangeArrowheads="1"/>
            </p:cNvSpPr>
            <p:nvPr userDrawn="1"/>
          </p:nvSpPr>
          <p:spPr bwMode="auto">
            <a:xfrm>
              <a:off x="250825" y="145371"/>
              <a:ext cx="1295400" cy="1295400"/>
            </a:xfrm>
            <a:prstGeom prst="ellipse">
              <a:avLst/>
            </a:prstGeom>
            <a:solidFill>
              <a:srgbClr val="0085C7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1" name="Oval 24"/>
            <p:cNvSpPr>
              <a:spLocks noChangeArrowheads="1"/>
            </p:cNvSpPr>
            <p:nvPr userDrawn="1"/>
          </p:nvSpPr>
          <p:spPr bwMode="auto">
            <a:xfrm>
              <a:off x="250825" y="1448482"/>
              <a:ext cx="1295400" cy="1295400"/>
            </a:xfrm>
            <a:prstGeom prst="ellipse">
              <a:avLst/>
            </a:prstGeom>
            <a:solidFill>
              <a:srgbClr val="F4C3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2" name="Oval 24"/>
            <p:cNvSpPr>
              <a:spLocks noChangeArrowheads="1"/>
            </p:cNvSpPr>
            <p:nvPr userDrawn="1"/>
          </p:nvSpPr>
          <p:spPr bwMode="auto">
            <a:xfrm>
              <a:off x="250825" y="2743882"/>
              <a:ext cx="1295400" cy="1295400"/>
            </a:xfrm>
            <a:prstGeom prst="ellipse">
              <a:avLst/>
            </a:pr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3" name="Oval 24"/>
            <p:cNvSpPr>
              <a:spLocks noChangeArrowheads="1"/>
            </p:cNvSpPr>
            <p:nvPr userDrawn="1"/>
          </p:nvSpPr>
          <p:spPr bwMode="auto">
            <a:xfrm>
              <a:off x="250825" y="4068310"/>
              <a:ext cx="1295400" cy="1295400"/>
            </a:xfrm>
            <a:prstGeom prst="ellipse">
              <a:avLst/>
            </a:prstGeom>
            <a:solidFill>
              <a:srgbClr val="009F3D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4" name="Oval 24"/>
            <p:cNvSpPr>
              <a:spLocks noChangeArrowheads="1"/>
            </p:cNvSpPr>
            <p:nvPr userDrawn="1"/>
          </p:nvSpPr>
          <p:spPr bwMode="auto">
            <a:xfrm>
              <a:off x="250825" y="5400000"/>
              <a:ext cx="1295400" cy="1295400"/>
            </a:xfrm>
            <a:prstGeom prst="ellipse">
              <a:avLst/>
            </a:prstGeom>
            <a:solidFill>
              <a:srgbClr val="DF0024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5" name="Oval 24"/>
            <p:cNvSpPr>
              <a:spLocks noChangeArrowheads="1"/>
            </p:cNvSpPr>
            <p:nvPr userDrawn="1"/>
          </p:nvSpPr>
          <p:spPr bwMode="auto">
            <a:xfrm>
              <a:off x="438037" y="332583"/>
              <a:ext cx="920975" cy="92097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6" name="Oval 24"/>
            <p:cNvSpPr>
              <a:spLocks noChangeArrowheads="1"/>
            </p:cNvSpPr>
            <p:nvPr userDrawn="1"/>
          </p:nvSpPr>
          <p:spPr bwMode="auto">
            <a:xfrm>
              <a:off x="438036" y="1635694"/>
              <a:ext cx="920975" cy="92097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7" name="Oval 24"/>
            <p:cNvSpPr>
              <a:spLocks noChangeArrowheads="1"/>
            </p:cNvSpPr>
            <p:nvPr userDrawn="1"/>
          </p:nvSpPr>
          <p:spPr bwMode="auto">
            <a:xfrm>
              <a:off x="438037" y="2931094"/>
              <a:ext cx="920975" cy="92097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8" name="Oval 24"/>
            <p:cNvSpPr>
              <a:spLocks noChangeArrowheads="1"/>
            </p:cNvSpPr>
            <p:nvPr userDrawn="1"/>
          </p:nvSpPr>
          <p:spPr bwMode="auto">
            <a:xfrm>
              <a:off x="414903" y="4255522"/>
              <a:ext cx="920975" cy="92097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39" name="Oval 24"/>
            <p:cNvSpPr>
              <a:spLocks noChangeArrowheads="1"/>
            </p:cNvSpPr>
            <p:nvPr userDrawn="1"/>
          </p:nvSpPr>
          <p:spPr bwMode="auto">
            <a:xfrm>
              <a:off x="414902" y="5587212"/>
              <a:ext cx="920975" cy="920975"/>
            </a:xfrm>
            <a:prstGeom prst="ellipse">
              <a:avLst/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l" rtl="0" eaLnBrk="0" fontAlgn="base" hangingPunct="0">
        <a:spcBef>
          <a:spcPct val="5000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5000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5000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5000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5000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5000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5000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5000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5000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CC00"/>
        </a:buClr>
        <a:buSzPct val="150000"/>
        <a:buChar char="•"/>
        <a:defRPr sz="24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CC00"/>
        </a:buClr>
        <a:buSzPct val="150000"/>
        <a:buChar char="•"/>
        <a:defRPr sz="2000">
          <a:solidFill>
            <a:srgbClr val="0033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CC00"/>
        </a:buClr>
        <a:buSzPct val="150000"/>
        <a:buChar char="•"/>
        <a:defRPr>
          <a:solidFill>
            <a:srgbClr val="0033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CC00"/>
        </a:buClr>
        <a:buChar char="–"/>
        <a:defRPr sz="1600">
          <a:solidFill>
            <a:srgbClr val="0033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CC00"/>
        </a:buClr>
        <a:buChar char="»"/>
        <a:defRPr sz="1600">
          <a:solidFill>
            <a:srgbClr val="0033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CC00"/>
        </a:buClr>
        <a:buChar char="»"/>
        <a:defRPr sz="1600">
          <a:solidFill>
            <a:srgbClr val="0033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CC00"/>
        </a:buClr>
        <a:buChar char="»"/>
        <a:defRPr sz="1600">
          <a:solidFill>
            <a:srgbClr val="0033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CC00"/>
        </a:buClr>
        <a:buChar char="»"/>
        <a:defRPr sz="1600">
          <a:solidFill>
            <a:srgbClr val="0033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CC00"/>
        </a:buClr>
        <a:buChar char="»"/>
        <a:defRPr sz="1600">
          <a:solidFill>
            <a:srgbClr val="0033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95275" y="326568"/>
            <a:ext cx="8139225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000" b="1" i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Південно-африканська</a:t>
            </a:r>
            <a:r>
              <a:rPr lang="uk-UA" sz="60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 </a:t>
            </a:r>
          </a:p>
          <a:p>
            <a:pPr algn="ctr"/>
            <a:r>
              <a:rPr lang="uk-UA" sz="60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республіка</a:t>
            </a:r>
          </a:p>
          <a:p>
            <a:pPr algn="ctr"/>
            <a:r>
              <a:rPr lang="uk-UA" sz="6000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ndara" pitchFamily="34" charset="0"/>
              </a:rPr>
              <a:t>(ПАР)</a:t>
            </a:r>
            <a:endParaRPr lang="uk-UA" sz="60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6875" y="3663950"/>
            <a:ext cx="4162425" cy="27749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000750" y="5810250"/>
            <a:ext cx="20002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latin typeface="Candara" pitchFamily="34" charset="0"/>
              </a:rPr>
              <a:t>Підготувала</a:t>
            </a:r>
          </a:p>
          <a:p>
            <a:r>
              <a:rPr lang="uk-UA" sz="1600" dirty="0" smtClean="0">
                <a:latin typeface="Candara" pitchFamily="34" charset="0"/>
              </a:rPr>
              <a:t>Учениця 11-А класу</a:t>
            </a:r>
            <a:endParaRPr lang="uk-UA" sz="1600" dirty="0" smtClean="0">
              <a:latin typeface="Candara" pitchFamily="34" charset="0"/>
            </a:endParaRPr>
          </a:p>
          <a:p>
            <a:r>
              <a:rPr lang="uk-UA" sz="1600" dirty="0" smtClean="0">
                <a:latin typeface="Candara" pitchFamily="34" charset="0"/>
              </a:rPr>
              <a:t> </a:t>
            </a:r>
            <a:r>
              <a:rPr lang="uk-UA" sz="1600" dirty="0" err="1" smtClean="0">
                <a:latin typeface="Candara" pitchFamily="34" charset="0"/>
              </a:rPr>
              <a:t>Кошина</a:t>
            </a:r>
            <a:r>
              <a:rPr lang="uk-UA" sz="1600" dirty="0" smtClean="0">
                <a:latin typeface="Candara" pitchFamily="34" charset="0"/>
              </a:rPr>
              <a:t> Анна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1465943" y="6386286"/>
            <a:ext cx="1901371" cy="275771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1495" y="155415"/>
            <a:ext cx="500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5225" indent="-1165225" algn="l"/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1910 р.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– утворення британського домініону – </a:t>
            </a:r>
            <a:r>
              <a:rPr lang="uk-UA" sz="2400" b="0" u="sng" dirty="0" err="1" smtClean="0">
                <a:solidFill>
                  <a:srgbClr val="000000"/>
                </a:solidFill>
                <a:latin typeface="Candara" pitchFamily="34" charset="0"/>
              </a:rPr>
              <a:t>Південно-Аф-риканський</a:t>
            </a:r>
            <a:r>
              <a:rPr lang="uk-UA" sz="2400" b="0" u="sng" dirty="0" smtClean="0">
                <a:solidFill>
                  <a:srgbClr val="000000"/>
                </a:solidFill>
                <a:latin typeface="Candara" pitchFamily="34" charset="0"/>
              </a:rPr>
              <a:t> Союз (ПАС)  </a:t>
            </a:r>
            <a:endParaRPr lang="ru-RU" sz="2400" b="0" u="sng" dirty="0">
              <a:solidFill>
                <a:srgbClr val="000000"/>
              </a:solidFill>
              <a:latin typeface="Candara" pitchFamily="34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20" t="8333" r="61859" b="24479"/>
          <a:stretch>
            <a:fillRect/>
          </a:stretch>
        </p:blipFill>
        <p:spPr bwMode="auto">
          <a:xfrm>
            <a:off x="5127994" y="0"/>
            <a:ext cx="4016006" cy="40005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477647" y="1412211"/>
            <a:ext cx="5968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5225" indent="-1165225" algn="l"/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1948 р.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–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офіційне введення політики </a:t>
            </a:r>
            <a:r>
              <a:rPr lang="uk-UA" sz="2400" b="0" u="sng" dirty="0" smtClean="0">
                <a:solidFill>
                  <a:srgbClr val="000000"/>
                </a:solidFill>
                <a:latin typeface="Candara" pitchFamily="34" charset="0"/>
              </a:rPr>
              <a:t>апартеїду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расистським режимом</a:t>
            </a:r>
            <a:endParaRPr lang="ru-RU" sz="2400" b="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4714504" y="2671948"/>
            <a:ext cx="2695699" cy="1603169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2275" y="2817519"/>
            <a:ext cx="4348622" cy="3785652"/>
          </a:xfrm>
          <a:prstGeom prst="rect">
            <a:avLst/>
          </a:prstGeom>
          <a:solidFill>
            <a:srgbClr val="D4E3F7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indent="273050" algn="ctr">
              <a:buSzPct val="120000"/>
            </a:pPr>
            <a:r>
              <a:rPr lang="uk-UA" sz="2400" dirty="0">
                <a:solidFill>
                  <a:srgbClr val="000000"/>
                </a:solidFill>
                <a:latin typeface="Candara" pitchFamily="34" charset="0"/>
              </a:rPr>
              <a:t>Апартеїд (</a:t>
            </a:r>
            <a:r>
              <a:rPr lang="uk-UA" sz="2400" dirty="0" err="1">
                <a:solidFill>
                  <a:srgbClr val="000000"/>
                </a:solidFill>
                <a:latin typeface="Candara" pitchFamily="34" charset="0"/>
              </a:rPr>
              <a:t>“роздільне</a:t>
            </a:r>
            <a:r>
              <a:rPr lang="uk-UA" sz="240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uk-UA" sz="2400" dirty="0" err="1">
                <a:solidFill>
                  <a:srgbClr val="000000"/>
                </a:solidFill>
                <a:latin typeface="Candara" pitchFamily="34" charset="0"/>
              </a:rPr>
              <a:t>проживання”</a:t>
            </a:r>
            <a:r>
              <a:rPr lang="uk-UA" sz="2400" dirty="0">
                <a:solidFill>
                  <a:srgbClr val="000000"/>
                </a:solidFill>
                <a:latin typeface="Candara" pitchFamily="34" charset="0"/>
              </a:rPr>
              <a:t>) </a:t>
            </a:r>
            <a:r>
              <a:rPr lang="uk-UA" sz="2400" b="0" dirty="0">
                <a:solidFill>
                  <a:srgbClr val="000000"/>
                </a:solidFill>
                <a:latin typeface="Candara" pitchFamily="34" charset="0"/>
              </a:rPr>
              <a:t>– крайня форма расової дискримінації, що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означає </a:t>
            </a:r>
            <a:r>
              <a:rPr lang="uk-UA" sz="2400" b="0" dirty="0">
                <a:solidFill>
                  <a:srgbClr val="000000"/>
                </a:solidFill>
                <a:latin typeface="Candara" pitchFamily="34" charset="0"/>
              </a:rPr>
              <a:t>позбавлення певних груп населення в залежності від їх расової приналежності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політичних</a:t>
            </a:r>
            <a:r>
              <a:rPr lang="uk-UA" sz="2400" b="0" dirty="0">
                <a:solidFill>
                  <a:srgbClr val="000000"/>
                </a:solidFill>
                <a:latin typeface="Candara" pitchFamily="34" charset="0"/>
              </a:rPr>
              <a:t>, соціально-економічних і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громадянських </a:t>
            </a:r>
            <a:r>
              <a:rPr lang="uk-UA" sz="2400" b="0" dirty="0">
                <a:solidFill>
                  <a:srgbClr val="000000"/>
                </a:solidFill>
                <a:latin typeface="Candara" pitchFamily="34" charset="0"/>
              </a:rPr>
              <a:t>прав аж до територіальної ізоляції.</a:t>
            </a:r>
            <a:endParaRPr lang="ru-RU" sz="2400" b="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" name="Стрелка вниз 10"/>
          <p:cNvSpPr/>
          <p:nvPr/>
        </p:nvSpPr>
        <p:spPr bwMode="auto">
          <a:xfrm>
            <a:off x="4001984" y="2232565"/>
            <a:ext cx="1448790" cy="463138"/>
          </a:xfrm>
          <a:prstGeom prst="downArrow">
            <a:avLst/>
          </a:pr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798" y="4087649"/>
            <a:ext cx="2664372" cy="1569660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indent="273050" algn="ctr">
              <a:buSzPct val="120000"/>
              <a:buFont typeface="Arial" pitchFamily="34" charset="0"/>
              <a:buChar char="•"/>
            </a:pPr>
            <a:r>
              <a:rPr lang="uk-UA" sz="2400" b="0" dirty="0">
                <a:solidFill>
                  <a:srgbClr val="000000"/>
                </a:solidFill>
                <a:latin typeface="Candara" pitchFamily="34" charset="0"/>
              </a:rPr>
              <a:t>засудження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ПАС світовим співтовариством;</a:t>
            </a:r>
            <a:endParaRPr lang="uk-UA" sz="2400" b="0" dirty="0">
              <a:solidFill>
                <a:srgbClr val="000000"/>
              </a:solidFill>
              <a:latin typeface="Candara" pitchFamily="34" charset="0"/>
            </a:endParaRPr>
          </a:p>
          <a:p>
            <a:pPr indent="273050" algn="ctr">
              <a:buSzPct val="120000"/>
              <a:buFont typeface="Arial" pitchFamily="34" charset="0"/>
              <a:buChar char="•"/>
            </a:pPr>
            <a:r>
              <a:rPr lang="uk-UA" sz="2400" b="0" dirty="0">
                <a:solidFill>
                  <a:srgbClr val="000000"/>
                </a:solidFill>
                <a:latin typeface="Candara" pitchFamily="34" charset="0"/>
              </a:rPr>
              <a:t>санкції ООН.</a:t>
            </a:r>
            <a:endParaRPr lang="ru-RU" sz="2400" b="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 bwMode="auto">
          <a:xfrm rot="16200000">
            <a:off x="5462916" y="4607990"/>
            <a:ext cx="1448790" cy="463138"/>
          </a:xfrm>
          <a:prstGeom prst="downArrow">
            <a:avLst/>
          </a:pr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1465943" y="6386286"/>
            <a:ext cx="1901371" cy="275771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558855" y="222144"/>
            <a:ext cx="5409503" cy="832036"/>
            <a:chOff x="1491493" y="154376"/>
            <a:chExt cx="5409503" cy="832036"/>
          </a:xfrm>
        </p:grpSpPr>
        <p:sp>
          <p:nvSpPr>
            <p:cNvPr id="5" name="TextBox 4"/>
            <p:cNvSpPr txBox="1"/>
            <p:nvPr/>
          </p:nvSpPr>
          <p:spPr>
            <a:xfrm>
              <a:off x="1491493" y="155415"/>
              <a:ext cx="540950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65225" indent="-1165225" algn="l"/>
              <a:r>
                <a:rPr lang="uk-UA" sz="2400" dirty="0" smtClean="0">
                  <a:solidFill>
                    <a:srgbClr val="000000"/>
                  </a:solidFill>
                  <a:latin typeface="Candara" pitchFamily="34" charset="0"/>
                </a:rPr>
                <a:t>з 1961 р. </a:t>
              </a:r>
              <a:r>
                <a:rPr lang="uk-UA" sz="2400" b="0" dirty="0" smtClean="0">
                  <a:solidFill>
                    <a:srgbClr val="000000"/>
                  </a:solidFill>
                  <a:latin typeface="Candara" pitchFamily="34" charset="0"/>
                </a:rPr>
                <a:t>– ПАС             </a:t>
              </a:r>
              <a:r>
                <a:rPr lang="uk-UA" sz="2400" b="0" u="sng" dirty="0" smtClean="0">
                  <a:solidFill>
                    <a:srgbClr val="000000"/>
                  </a:solidFill>
                  <a:latin typeface="Candara" pitchFamily="34" charset="0"/>
                </a:rPr>
                <a:t>ПАР</a:t>
              </a:r>
              <a:r>
                <a:rPr lang="uk-UA" sz="2400" b="0" dirty="0" smtClean="0">
                  <a:solidFill>
                    <a:srgbClr val="000000"/>
                  </a:solidFill>
                  <a:latin typeface="Candara" pitchFamily="34" charset="0"/>
                </a:rPr>
                <a:t> (Південно-Африканська Республіка) </a:t>
              </a:r>
              <a:endParaRPr lang="ru-RU" sz="2400" b="0" u="sng" dirty="0">
                <a:solidFill>
                  <a:srgbClr val="000000"/>
                </a:solidFill>
                <a:latin typeface="Candara" pitchFamily="34" charset="0"/>
              </a:endParaRPr>
            </a:p>
          </p:txBody>
        </p:sp>
        <p:sp>
          <p:nvSpPr>
            <p:cNvPr id="11" name="Стрелка вниз 10"/>
            <p:cNvSpPr/>
            <p:nvPr/>
          </p:nvSpPr>
          <p:spPr bwMode="auto">
            <a:xfrm rot="16200000">
              <a:off x="3663537" y="47501"/>
              <a:ext cx="445332" cy="659082"/>
            </a:xfrm>
            <a:prstGeom prst="downArrow">
              <a:avLst>
                <a:gd name="adj1" fmla="val 32000"/>
                <a:gd name="adj2" fmla="val 31334"/>
              </a:avLst>
            </a:prstGeom>
            <a:solidFill>
              <a:srgbClr val="00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0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99890" y="63064"/>
            <a:ext cx="1827775" cy="121851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16" name="TextBox 15"/>
          <p:cNvSpPr txBox="1"/>
          <p:nvPr/>
        </p:nvSpPr>
        <p:spPr>
          <a:xfrm>
            <a:off x="1781299" y="1757548"/>
            <a:ext cx="29688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кун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256312" y="1330643"/>
            <a:ext cx="5795158" cy="830997"/>
          </a:xfrm>
          <a:prstGeom prst="rect">
            <a:avLst/>
          </a:prstGeom>
          <a:solidFill>
            <a:srgbClr val="D4E3F7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indent="273050" algn="ctr"/>
            <a:r>
              <a:rPr lang="uk-UA" sz="2400" i="1" dirty="0">
                <a:solidFill>
                  <a:srgbClr val="000000"/>
                </a:solidFill>
                <a:latin typeface="Candara" pitchFamily="34" charset="0"/>
              </a:rPr>
              <a:t>Ворогуючі політичні угрупування </a:t>
            </a:r>
            <a:endParaRPr lang="uk-UA" sz="2400" i="1" dirty="0" smtClean="0">
              <a:solidFill>
                <a:srgbClr val="000000"/>
              </a:solidFill>
              <a:latin typeface="Candara" pitchFamily="34" charset="0"/>
            </a:endParaRPr>
          </a:p>
          <a:p>
            <a:pPr indent="273050" algn="ctr"/>
            <a:r>
              <a:rPr lang="uk-UA" sz="2400" i="1" dirty="0" smtClean="0">
                <a:solidFill>
                  <a:srgbClr val="000000"/>
                </a:solidFill>
                <a:latin typeface="Candara" pitchFamily="34" charset="0"/>
              </a:rPr>
              <a:t>місцевого </a:t>
            </a:r>
            <a:r>
              <a:rPr lang="uk-UA" sz="2400" i="1" dirty="0">
                <a:solidFill>
                  <a:srgbClr val="000000"/>
                </a:solidFill>
                <a:latin typeface="Candara" pitchFamily="34" charset="0"/>
              </a:rPr>
              <a:t>населення</a:t>
            </a:r>
            <a:endParaRPr lang="ru-RU" sz="2400" i="1" dirty="0">
              <a:solidFill>
                <a:srgbClr val="000000"/>
              </a:solidFill>
              <a:latin typeface="Candara" pitchFamily="34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 bwMode="auto">
          <a:xfrm rot="10800000" flipV="1">
            <a:off x="2956932" y="1960038"/>
            <a:ext cx="665016" cy="427512"/>
          </a:xfrm>
          <a:prstGeom prst="straightConnector1">
            <a:avLst/>
          </a:prstGeom>
          <a:ln w="57150">
            <a:tailEnd type="arrow"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 bwMode="auto">
          <a:xfrm rot="10800000" flipH="1" flipV="1">
            <a:off x="6897604" y="1958056"/>
            <a:ext cx="665016" cy="427512"/>
          </a:xfrm>
          <a:prstGeom prst="straightConnector1">
            <a:avLst/>
          </a:prstGeom>
          <a:ln w="57150">
            <a:tailEnd type="arrow"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48694" y="2433068"/>
            <a:ext cx="3327070" cy="830997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Африканський </a:t>
            </a:r>
            <a:r>
              <a:rPr lang="uk-UA" sz="2400" dirty="0" err="1" smtClean="0">
                <a:solidFill>
                  <a:srgbClr val="000000"/>
                </a:solidFill>
                <a:latin typeface="Candara" pitchFamily="34" charset="0"/>
              </a:rPr>
              <a:t>націо-нальний</a:t>
            </a:r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 конгрес (</a:t>
            </a:r>
            <a:r>
              <a:rPr lang="uk-UA" sz="2400" dirty="0" err="1" smtClean="0">
                <a:solidFill>
                  <a:srgbClr val="000000"/>
                </a:solidFill>
                <a:latin typeface="Candara" pitchFamily="34" charset="0"/>
              </a:rPr>
              <a:t>АНК</a:t>
            </a:r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)</a:t>
            </a:r>
            <a:endParaRPr lang="ru-RU" sz="24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19948" y="2442964"/>
            <a:ext cx="3327070" cy="830997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Рух визволення (ІНКАТА)</a:t>
            </a:r>
            <a:endParaRPr lang="ru-RU" sz="24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706095" y="3179251"/>
            <a:ext cx="3327070" cy="1938992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кілька африканських народностей;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створений у </a:t>
            </a:r>
            <a:r>
              <a:rPr lang="uk-UA" sz="2400" b="0" u="sng" dirty="0" smtClean="0">
                <a:solidFill>
                  <a:srgbClr val="000000"/>
                </a:solidFill>
                <a:latin typeface="Candara" pitchFamily="34" charset="0"/>
              </a:rPr>
              <a:t>1912 р.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лідер – </a:t>
            </a:r>
            <a:r>
              <a:rPr lang="uk-UA" sz="2400" b="0" u="sng" dirty="0" smtClean="0">
                <a:solidFill>
                  <a:srgbClr val="000000"/>
                </a:solidFill>
                <a:latin typeface="Candara" pitchFamily="34" charset="0"/>
              </a:rPr>
              <a:t>Нельсон </a:t>
            </a:r>
            <a:r>
              <a:rPr lang="uk-UA" sz="2400" b="0" u="sng" dirty="0" err="1" smtClean="0">
                <a:solidFill>
                  <a:srgbClr val="000000"/>
                </a:solidFill>
                <a:latin typeface="Candara" pitchFamily="34" charset="0"/>
              </a:rPr>
              <a:t>Мандела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.</a:t>
            </a:r>
            <a:endParaRPr lang="ru-RU" sz="2400" b="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094514" y="3189151"/>
            <a:ext cx="3891133" cy="830997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збереження самобутності зулуського народу.</a:t>
            </a:r>
            <a:endParaRPr lang="ru-RU" sz="2400" b="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77646" y="5098239"/>
            <a:ext cx="7666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5225" indent="-1165225" algn="l"/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1961 р.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– </a:t>
            </a:r>
            <a:r>
              <a:rPr lang="uk-UA" sz="2400" b="0" dirty="0" err="1" smtClean="0">
                <a:solidFill>
                  <a:srgbClr val="000000"/>
                </a:solidFill>
                <a:latin typeface="Candara" pitchFamily="34" charset="0"/>
              </a:rPr>
              <a:t>АНК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уторив збройне формування </a:t>
            </a:r>
            <a:r>
              <a:rPr lang="uk-UA" sz="2400" b="0" u="sng" dirty="0" err="1" smtClean="0">
                <a:solidFill>
                  <a:srgbClr val="000000"/>
                </a:solidFill>
                <a:latin typeface="Candara" pitchFamily="34" charset="0"/>
              </a:rPr>
              <a:t>“Спис</a:t>
            </a:r>
            <a:r>
              <a:rPr lang="uk-UA" sz="2400" b="0" u="sng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uk-UA" sz="2400" b="0" u="sng" dirty="0" err="1" smtClean="0">
                <a:solidFill>
                  <a:srgbClr val="000000"/>
                </a:solidFill>
                <a:latin typeface="Candara" pitchFamily="34" charset="0"/>
              </a:rPr>
              <a:t>нації”</a:t>
            </a:r>
            <a:endParaRPr lang="ru-RU" sz="2400" b="0" u="sng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74298" y="5563075"/>
            <a:ext cx="5454868" cy="1200329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масові арешти;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b="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засудження Н. </a:t>
            </a:r>
            <a:r>
              <a:rPr lang="uk-UA" sz="2400" b="0" dirty="0" err="1" smtClean="0">
                <a:solidFill>
                  <a:srgbClr val="000000"/>
                </a:solidFill>
                <a:latin typeface="Candara" pitchFamily="34" charset="0"/>
              </a:rPr>
              <a:t>Мандели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до </a:t>
            </a:r>
          </a:p>
          <a:p>
            <a:pPr algn="ctr">
              <a:buSzPct val="120000"/>
            </a:pPr>
            <a:r>
              <a:rPr lang="uk-UA" sz="2400" b="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   довічного ув'язнення (1963).</a:t>
            </a:r>
            <a:endParaRPr lang="ru-RU" sz="2400" b="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35" name="Стрелка углом вверх 34"/>
          <p:cNvSpPr/>
          <p:nvPr/>
        </p:nvSpPr>
        <p:spPr bwMode="auto">
          <a:xfrm rot="5400000">
            <a:off x="2624967" y="5336628"/>
            <a:ext cx="867109" cy="1324303"/>
          </a:xfrm>
          <a:prstGeom prst="bentUpArrow">
            <a:avLst/>
          </a:pr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1465943" y="6386286"/>
            <a:ext cx="1901371" cy="275771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81299" y="1757548"/>
            <a:ext cx="29688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кун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1261245" y="924780"/>
            <a:ext cx="7882755" cy="3046988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b="0" spc="-50" dirty="0" smtClean="0">
                <a:solidFill>
                  <a:srgbClr val="000000"/>
                </a:solidFill>
                <a:latin typeface="Candara" pitchFamily="34" charset="0"/>
              </a:rPr>
              <a:t> дозвіл виселяти африканців з будь-якої місцевості країни;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заборона шлюбів чорних з білими;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uk-UA" sz="2400" b="0" spc="-50" dirty="0" smtClean="0">
                <a:solidFill>
                  <a:srgbClr val="000000"/>
                </a:solidFill>
                <a:latin typeface="Candara" pitchFamily="34" charset="0"/>
              </a:rPr>
              <a:t>заборона антирасистських організацій (в тому числі </a:t>
            </a:r>
            <a:r>
              <a:rPr lang="uk-UA" sz="2400" b="0" spc="-50" dirty="0" err="1" smtClean="0">
                <a:solidFill>
                  <a:srgbClr val="000000"/>
                </a:solidFill>
                <a:latin typeface="Candara" pitchFamily="34" charset="0"/>
              </a:rPr>
              <a:t>АНК</a:t>
            </a:r>
            <a:r>
              <a:rPr lang="uk-UA" sz="2400" b="0" spc="-50" dirty="0" smtClean="0">
                <a:solidFill>
                  <a:srgbClr val="000000"/>
                </a:solidFill>
                <a:latin typeface="Candara" pitchFamily="34" charset="0"/>
              </a:rPr>
              <a:t>);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створення </a:t>
            </a:r>
            <a:r>
              <a:rPr lang="uk-UA" sz="2400" b="0" u="sng" dirty="0" err="1" smtClean="0">
                <a:solidFill>
                  <a:srgbClr val="000000"/>
                </a:solidFill>
                <a:latin typeface="Candara" pitchFamily="34" charset="0"/>
              </a:rPr>
              <a:t>бантустани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для </a:t>
            </a:r>
            <a:r>
              <a:rPr lang="uk-UA" sz="2400" b="0" dirty="0" err="1" smtClean="0">
                <a:solidFill>
                  <a:srgbClr val="000000"/>
                </a:solidFill>
                <a:latin typeface="Candara" pitchFamily="34" charset="0"/>
              </a:rPr>
              <a:t>“чорного”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й </a:t>
            </a:r>
            <a:r>
              <a:rPr lang="uk-UA" sz="2400" b="0" dirty="0" err="1" smtClean="0">
                <a:solidFill>
                  <a:srgbClr val="000000"/>
                </a:solidFill>
                <a:latin typeface="Candara" pitchFamily="34" charset="0"/>
              </a:rPr>
              <a:t>“кольорового”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населення – ізольовані псевдодержави в державі з органами самоврядування. </a:t>
            </a:r>
          </a:p>
          <a:p>
            <a:pPr marL="182563" indent="169863" algn="l">
              <a:buSzPct val="120000"/>
            </a:pPr>
            <a:r>
              <a:rPr lang="uk-UA" sz="2400" b="0" i="1" dirty="0" smtClean="0">
                <a:solidFill>
                  <a:srgbClr val="000000"/>
                </a:solidFill>
                <a:latin typeface="Candara" pitchFamily="34" charset="0"/>
              </a:rPr>
              <a:t>   У1981 р. в </a:t>
            </a:r>
            <a:r>
              <a:rPr lang="uk-UA" sz="2400" b="0" i="1" dirty="0" err="1" smtClean="0">
                <a:solidFill>
                  <a:srgbClr val="000000"/>
                </a:solidFill>
                <a:latin typeface="Candara" pitchFamily="34" charset="0"/>
              </a:rPr>
              <a:t>бантустанах</a:t>
            </a:r>
            <a:r>
              <a:rPr lang="uk-UA" sz="2400" b="0" i="1" dirty="0" smtClean="0">
                <a:solidFill>
                  <a:srgbClr val="000000"/>
                </a:solidFill>
                <a:latin typeface="Candara" pitchFamily="34" charset="0"/>
              </a:rPr>
              <a:t>, які займали 13% території країни, проживало 75% населення.</a:t>
            </a:r>
            <a:endParaRPr lang="uk-UA" sz="2400" b="0" i="1" dirty="0" smtClean="0">
              <a:latin typeface="Candara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77647" y="3999158"/>
            <a:ext cx="50407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5225" indent="-1165225" algn="l"/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1989 р.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–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прихід до влади </a:t>
            </a:r>
            <a:r>
              <a:rPr lang="uk-UA" sz="2400" dirty="0" err="1" smtClean="0">
                <a:solidFill>
                  <a:srgbClr val="000000"/>
                </a:solidFill>
                <a:latin typeface="Candara" pitchFamily="34" charset="0"/>
              </a:rPr>
              <a:t>Фредеріка</a:t>
            </a:r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 де Клерка:</a:t>
            </a:r>
            <a:endParaRPr lang="ru-RU" sz="2400" u="sng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580606" y="4850441"/>
            <a:ext cx="4754880" cy="1200329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 поступовий демонтаж системи апартеїду;</a:t>
            </a:r>
          </a:p>
          <a:p>
            <a:pPr algn="ctr">
              <a:buSzPct val="120000"/>
              <a:buFont typeface="Arial" pitchFamily="34" charset="0"/>
              <a:buChar char="•"/>
            </a:pPr>
            <a:r>
              <a:rPr lang="uk-UA" sz="2400" b="0" dirty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демократичні перетворення. </a:t>
            </a:r>
            <a:endParaRPr lang="ru-RU" sz="2400" b="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77647" y="95311"/>
            <a:ext cx="76663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Правляча </a:t>
            </a:r>
            <a:r>
              <a:rPr lang="uk-UA" sz="2400" dirty="0" err="1" smtClean="0">
                <a:solidFill>
                  <a:srgbClr val="000000"/>
                </a:solidFill>
                <a:latin typeface="Candara" pitchFamily="34" charset="0"/>
              </a:rPr>
              <a:t>Націонаістична</a:t>
            </a:r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 партія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– </a:t>
            </a:r>
          </a:p>
          <a:p>
            <a:pPr algn="ctr"/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ініціатор проведення расистських законів:</a:t>
            </a:r>
            <a:endParaRPr lang="ru-RU" sz="2400" b="0" dirty="0">
              <a:solidFill>
                <a:srgbClr val="000000"/>
              </a:solidFill>
              <a:latin typeface="Candar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9515" y="3524108"/>
            <a:ext cx="2293226" cy="29811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20" name="TextBox 19"/>
          <p:cNvSpPr txBox="1"/>
          <p:nvPr/>
        </p:nvSpPr>
        <p:spPr>
          <a:xfrm>
            <a:off x="6825343" y="6475605"/>
            <a:ext cx="1894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b="0" i="1" dirty="0" smtClean="0">
                <a:solidFill>
                  <a:srgbClr val="000000"/>
                </a:solidFill>
                <a:latin typeface="Candara" pitchFamily="34" charset="0"/>
              </a:rPr>
              <a:t>Ф. де Клерк</a:t>
            </a:r>
            <a:endParaRPr lang="ru-RU" sz="1800" b="0" i="1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1465943" y="6386286"/>
            <a:ext cx="1901371" cy="275771"/>
          </a:xfrm>
          <a:prstGeom prst="rect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69089" y="119488"/>
            <a:ext cx="5667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2050" indent="-1162050" algn="l"/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1991 р.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– </a:t>
            </a:r>
            <a:r>
              <a:rPr lang="uk-UA" sz="2400" b="0" u="sng" dirty="0" err="1" smtClean="0">
                <a:solidFill>
                  <a:srgbClr val="000000"/>
                </a:solidFill>
                <a:latin typeface="Candara" pitchFamily="34" charset="0"/>
              </a:rPr>
              <a:t>“Конвент</a:t>
            </a:r>
            <a:r>
              <a:rPr lang="uk-UA" sz="2400" b="0" u="sng" dirty="0" smtClean="0">
                <a:solidFill>
                  <a:srgbClr val="000000"/>
                </a:solidFill>
                <a:latin typeface="Candara" pitchFamily="34" charset="0"/>
              </a:rPr>
              <a:t> за демократичну Південну </a:t>
            </a:r>
            <a:r>
              <a:rPr lang="uk-UA" sz="2400" b="0" u="sng" dirty="0" err="1" smtClean="0">
                <a:solidFill>
                  <a:srgbClr val="000000"/>
                </a:solidFill>
                <a:latin typeface="Candara" pitchFamily="34" charset="0"/>
              </a:rPr>
              <a:t>Африку”</a:t>
            </a:r>
            <a:r>
              <a:rPr lang="uk-UA" sz="2400" b="0" u="sng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у Йоганнесбурзі. </a:t>
            </a:r>
            <a:endParaRPr lang="ru-RU" sz="2400" u="sng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49979" y="1793741"/>
            <a:ext cx="5316582" cy="1200329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algn="ctr">
              <a:buSzPct val="120000"/>
            </a:pPr>
            <a:r>
              <a:rPr lang="uk-UA" sz="2400" b="0" dirty="0">
                <a:solidFill>
                  <a:srgbClr val="000000"/>
                </a:solidFill>
                <a:latin typeface="Candara" pitchFamily="34" charset="0"/>
              </a:rPr>
              <a:t>Націоналістична партія офіційно вибачилася перед народом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своєї </a:t>
            </a:r>
            <a:r>
              <a:rPr lang="uk-UA" sz="2400" b="0" dirty="0">
                <a:solidFill>
                  <a:srgbClr val="000000"/>
                </a:solidFill>
                <a:latin typeface="Candara" pitchFamily="34" charset="0"/>
              </a:rPr>
              <a:t>країни за політику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апартеїду</a:t>
            </a:r>
            <a:r>
              <a:rPr lang="uk-UA" sz="2400" b="0" dirty="0">
                <a:solidFill>
                  <a:srgbClr val="000000"/>
                </a:solidFill>
                <a:latin typeface="Candara" pitchFamily="34" charset="0"/>
              </a:rPr>
              <a:t>.</a:t>
            </a:r>
            <a:endParaRPr lang="ru-RU" sz="2400" b="0" dirty="0" err="1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 bwMode="auto">
          <a:xfrm>
            <a:off x="3453346" y="1344290"/>
            <a:ext cx="1448790" cy="463138"/>
          </a:xfrm>
          <a:prstGeom prst="downArrow">
            <a:avLst/>
          </a:prstGeom>
          <a:solidFill>
            <a:srgbClr val="00CC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6355" y="3145721"/>
            <a:ext cx="5515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65225" indent="-1165225" algn="l"/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1991 р.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–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звільнення Нельсона </a:t>
            </a:r>
            <a:r>
              <a:rPr lang="uk-UA" sz="2400" b="0" dirty="0" err="1" smtClean="0">
                <a:solidFill>
                  <a:srgbClr val="000000"/>
                </a:solidFill>
                <a:latin typeface="Candara" pitchFamily="34" charset="0"/>
              </a:rPr>
              <a:t>Мандели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.</a:t>
            </a:r>
            <a:endParaRPr lang="ru-RU" sz="2400" u="sng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1188" y="3872889"/>
            <a:ext cx="53368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1700" indent="-901700" algn="l"/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квітень 1994 р.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– перші вільні нерасов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і вибори у ПАР:</a:t>
            </a:r>
          </a:p>
          <a:p>
            <a:pPr marL="809625" indent="261938" algn="l">
              <a:buFont typeface="Arial" pitchFamily="34" charset="0"/>
              <a:buChar char="•"/>
            </a:pP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перемога </a:t>
            </a:r>
            <a:r>
              <a:rPr lang="uk-UA" sz="2400" b="0" u="sng" dirty="0" smtClean="0">
                <a:solidFill>
                  <a:srgbClr val="000000"/>
                </a:solidFill>
                <a:latin typeface="Candara" pitchFamily="34" charset="0"/>
              </a:rPr>
              <a:t>Н. </a:t>
            </a:r>
            <a:r>
              <a:rPr lang="uk-UA" sz="2400" b="0" u="sng" dirty="0" err="1" smtClean="0">
                <a:solidFill>
                  <a:srgbClr val="000000"/>
                </a:solidFill>
                <a:latin typeface="Candara" pitchFamily="34" charset="0"/>
              </a:rPr>
              <a:t>Мандели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.</a:t>
            </a:r>
            <a:endParaRPr lang="ru-RU" sz="2400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15287" y="5200960"/>
            <a:ext cx="55647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500" indent="-444500" algn="l"/>
            <a:r>
              <a:rPr lang="uk-UA" sz="2400" dirty="0" smtClean="0">
                <a:solidFill>
                  <a:srgbClr val="000000"/>
                </a:solidFill>
                <a:latin typeface="Candara" pitchFamily="34" charset="0"/>
              </a:rPr>
              <a:t>червень 1999 р.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– перемога </a:t>
            </a:r>
            <a:r>
              <a:rPr lang="uk-UA" sz="2400" b="0" u="sng" dirty="0" err="1" smtClean="0">
                <a:solidFill>
                  <a:srgbClr val="000000"/>
                </a:solidFill>
                <a:latin typeface="Candara" pitchFamily="34" charset="0"/>
              </a:rPr>
              <a:t>Табо</a:t>
            </a:r>
            <a:r>
              <a:rPr lang="uk-UA" sz="2400" b="0" u="sng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uk-UA" sz="2400" b="0" u="sng" dirty="0" err="1" smtClean="0">
                <a:solidFill>
                  <a:srgbClr val="000000"/>
                </a:solidFill>
                <a:latin typeface="Candara" pitchFamily="34" charset="0"/>
              </a:rPr>
              <a:t>Мбекі</a:t>
            </a:r>
            <a:r>
              <a:rPr lang="uk-UA" sz="2400" b="0" u="sng" dirty="0" smtClean="0">
                <a:solidFill>
                  <a:srgbClr val="000000"/>
                </a:solidFill>
                <a:latin typeface="Candara" pitchFamily="34" charset="0"/>
              </a:rPr>
              <a:t> 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на президентських виборах (продовження курсу Н. </a:t>
            </a:r>
            <a:r>
              <a:rPr lang="uk-UA" sz="2400" b="0" dirty="0" err="1" smtClean="0">
                <a:solidFill>
                  <a:srgbClr val="000000"/>
                </a:solidFill>
                <a:latin typeface="Candara" pitchFamily="34" charset="0"/>
              </a:rPr>
              <a:t>Мандели</a:t>
            </a:r>
            <a:r>
              <a:rPr lang="uk-UA" sz="2400" b="0" dirty="0" smtClean="0">
                <a:solidFill>
                  <a:srgbClr val="000000"/>
                </a:solidFill>
                <a:latin typeface="Candara" pitchFamily="34" charset="0"/>
              </a:rPr>
              <a:t>)</a:t>
            </a:r>
            <a:endParaRPr lang="ru-RU" sz="2400" dirty="0">
              <a:solidFill>
                <a:srgbClr val="000000"/>
              </a:solidFill>
              <a:latin typeface="Candar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8811" y="98865"/>
            <a:ext cx="2272937" cy="296514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2502" y="3397399"/>
            <a:ext cx="2011681" cy="312816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7021286" y="3017520"/>
            <a:ext cx="1894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b="0" i="1" dirty="0" smtClean="0">
                <a:solidFill>
                  <a:srgbClr val="000000"/>
                </a:solidFill>
                <a:latin typeface="Candara" pitchFamily="34" charset="0"/>
              </a:rPr>
              <a:t>Н. </a:t>
            </a:r>
            <a:r>
              <a:rPr lang="uk-UA" sz="1800" b="0" i="1" dirty="0" err="1" smtClean="0">
                <a:solidFill>
                  <a:srgbClr val="000000"/>
                </a:solidFill>
                <a:latin typeface="Candara" pitchFamily="34" charset="0"/>
              </a:rPr>
              <a:t>Мандела</a:t>
            </a:r>
            <a:endParaRPr lang="ru-RU" sz="1800" b="0" i="1" dirty="0">
              <a:solidFill>
                <a:srgbClr val="000000"/>
              </a:solidFill>
              <a:latin typeface="Candar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60625" y="6488668"/>
            <a:ext cx="1894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b="0" i="1" dirty="0" smtClean="0">
                <a:solidFill>
                  <a:srgbClr val="000000"/>
                </a:solidFill>
                <a:latin typeface="Candara" pitchFamily="34" charset="0"/>
              </a:rPr>
              <a:t>Т. </a:t>
            </a:r>
            <a:r>
              <a:rPr lang="uk-UA" sz="1800" b="0" i="1" dirty="0" err="1" smtClean="0">
                <a:solidFill>
                  <a:srgbClr val="000000"/>
                </a:solidFill>
                <a:latin typeface="Candara" pitchFamily="34" charset="0"/>
              </a:rPr>
              <a:t>Мбекі</a:t>
            </a:r>
            <a:endParaRPr lang="ru-RU" sz="1800" b="0" i="1" dirty="0">
              <a:solidFill>
                <a:srgbClr val="000000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80"/>
      </a:dk1>
      <a:lt1>
        <a:srgbClr val="FFFFFF"/>
      </a:lt1>
      <a:dk2>
        <a:srgbClr val="FFFFFF"/>
      </a:dk2>
      <a:lt2>
        <a:srgbClr val="808080"/>
      </a:lt2>
      <a:accent1>
        <a:srgbClr val="B4D7EB"/>
      </a:accent1>
      <a:accent2>
        <a:srgbClr val="183883"/>
      </a:accent2>
      <a:accent3>
        <a:srgbClr val="FFFFFF"/>
      </a:accent3>
      <a:accent4>
        <a:srgbClr val="00006C"/>
      </a:accent4>
      <a:accent5>
        <a:srgbClr val="D6E8F3"/>
      </a:accent5>
      <a:accent6>
        <a:srgbClr val="153276"/>
      </a:accent6>
      <a:hlink>
        <a:srgbClr val="365B91"/>
      </a:hlink>
      <a:folHlink>
        <a:srgbClr val="97C6E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</TotalTime>
  <Words>332</Words>
  <Application>Microsoft Office PowerPoint</Application>
  <PresentationFormat>Экран (4:3)</PresentationFormat>
  <Paragraphs>46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Слайд 1</vt:lpstr>
      <vt:lpstr>Слайд 2</vt:lpstr>
      <vt:lpstr>Слайд 3</vt:lpstr>
      <vt:lpstr>Слайд 4</vt:lpstr>
      <vt:lpstr>Слайд 5</vt:lpstr>
    </vt:vector>
  </TitlesOfParts>
  <Company>Presentation Magazine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Bubbles Template</dc:title>
  <dc:creator>Presentation Magazine</dc:creator>
  <cp:lastModifiedBy>Анюта</cp:lastModifiedBy>
  <cp:revision>48</cp:revision>
  <dcterms:created xsi:type="dcterms:W3CDTF">2005-02-28T14:06:28Z</dcterms:created>
  <dcterms:modified xsi:type="dcterms:W3CDTF">2014-03-30T20:45:10Z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