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6652A0-9C87-4E1F-AC5C-5C6EF89E3DB8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48E2C5-087A-46C4-83BE-D35243753EEB}" type="datetimeFigureOut">
              <a:rPr lang="uk-UA" smtClean="0"/>
              <a:t>30.01.2015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" y="-5009"/>
            <a:ext cx="9182182" cy="696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060847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Енергетична ситуація в Україні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401779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77200" y="44624"/>
            <a:ext cx="95200" cy="137301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620000" cy="4800600"/>
          </a:xfrm>
        </p:spPr>
        <p:txBody>
          <a:bodyPr>
            <a:noAutofit/>
          </a:bodyPr>
          <a:lstStyle/>
          <a:p>
            <a:r>
              <a:rPr lang="uk-UA" sz="2800" dirty="0"/>
              <a:t>Питомі енерговитрати України </a:t>
            </a:r>
            <a:r>
              <a:rPr lang="uk-UA" sz="2800" dirty="0" smtClean="0"/>
              <a:t>(</a:t>
            </a:r>
            <a:r>
              <a:rPr lang="uk-UA" sz="2800" dirty="0"/>
              <a:t>на $1 ВВП) перевищують рівень </a:t>
            </a:r>
          </a:p>
          <a:p>
            <a:pPr marL="114300" indent="0">
              <a:buNone/>
            </a:pPr>
            <a:r>
              <a:rPr lang="uk-UA" sz="2800" dirty="0"/>
              <a:t>• Великобританії – в 4,8 рази</a:t>
            </a:r>
          </a:p>
          <a:p>
            <a:pPr marL="114300" indent="0">
              <a:buNone/>
            </a:pPr>
            <a:r>
              <a:rPr lang="uk-UA" sz="2800" dirty="0"/>
              <a:t>• Туреччини – в 3,8 рази</a:t>
            </a:r>
          </a:p>
          <a:p>
            <a:pPr marL="114300" indent="0">
              <a:buNone/>
            </a:pPr>
            <a:r>
              <a:rPr lang="uk-UA" sz="2800" dirty="0"/>
              <a:t>• Польщі – в 3,0 рази</a:t>
            </a:r>
          </a:p>
          <a:p>
            <a:pPr marL="114300" indent="0">
              <a:buNone/>
            </a:pPr>
            <a:r>
              <a:rPr lang="uk-UA" sz="2800" dirty="0"/>
              <a:t>• Білорусії – в 1,8 рази</a:t>
            </a:r>
          </a:p>
          <a:p>
            <a:pPr marL="114300" indent="0">
              <a:buNone/>
            </a:pPr>
            <a:r>
              <a:rPr lang="uk-UA" sz="2800" dirty="0"/>
              <a:t>• Росії – в 1,3 рази</a:t>
            </a:r>
          </a:p>
          <a:p>
            <a:r>
              <a:rPr lang="uk-UA" sz="2800" dirty="0" smtClean="0"/>
              <a:t>Україна </a:t>
            </a:r>
            <a:r>
              <a:rPr lang="uk-UA" sz="2800" dirty="0"/>
              <a:t>споживає газу &gt; Швеція + Бельгія + Польща + </a:t>
            </a:r>
            <a:r>
              <a:rPr lang="uk-UA" sz="2800" dirty="0" smtClean="0"/>
              <a:t>Чехія </a:t>
            </a:r>
            <a:r>
              <a:rPr lang="uk-UA" sz="2800" dirty="0"/>
              <a:t>+ Норвегія + Естонія + Латвія </a:t>
            </a:r>
          </a:p>
        </p:txBody>
      </p:sp>
    </p:spTree>
    <p:extLst>
      <p:ext uri="{BB962C8B-B14F-4D97-AF65-F5344CB8AC3E}">
        <p14:creationId xmlns:p14="http://schemas.microsoft.com/office/powerpoint/2010/main" val="229517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8" y="274638"/>
            <a:ext cx="133672" cy="214625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90872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uk-UA" sz="2400" b="1" dirty="0">
                <a:solidFill>
                  <a:srgbClr val="9A0101"/>
                </a:solidFill>
                <a:latin typeface="Arial"/>
              </a:rPr>
              <a:t>78% </a:t>
            </a:r>
            <a:r>
              <a:rPr lang="uk-UA" sz="2000" b="1" dirty="0">
                <a:solidFill>
                  <a:srgbClr val="404040"/>
                </a:solidFill>
                <a:latin typeface="Helvetica,Bold"/>
              </a:rPr>
              <a:t>енергоресурсів в </a:t>
            </a:r>
            <a:r>
              <a:rPr lang="uk-UA" sz="2000" b="1" dirty="0" smtClean="0">
                <a:solidFill>
                  <a:srgbClr val="404040"/>
                </a:solidFill>
                <a:latin typeface="Helvetica,Bold"/>
              </a:rPr>
              <a:t>Україні споживаються містами: Київ, Харків, </a:t>
            </a:r>
            <a:r>
              <a:rPr lang="uk-UA" sz="2000" b="1" dirty="0">
                <a:solidFill>
                  <a:srgbClr val="404040"/>
                </a:solidFill>
                <a:latin typeface="Helvetica,Bold"/>
              </a:rPr>
              <a:t>Д</a:t>
            </a:r>
            <a:r>
              <a:rPr lang="uk-UA" sz="2000" b="1" dirty="0" smtClean="0">
                <a:solidFill>
                  <a:srgbClr val="404040"/>
                </a:solidFill>
                <a:latin typeface="Helvetica,Bold"/>
              </a:rPr>
              <a:t>ніпропетровськ, Запоріжжя, Донецьк, Одеса.</a:t>
            </a:r>
            <a:endParaRPr lang="uk-UA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052735"/>
            <a:ext cx="8844983" cy="6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936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7620000" cy="1143000"/>
          </a:xfrm>
        </p:spPr>
        <p:txBody>
          <a:bodyPr/>
          <a:lstStyle/>
          <a:p>
            <a:pPr algn="ctr"/>
            <a:r>
              <a:rPr lang="uk-UA" sz="8000" b="1" dirty="0" smtClean="0"/>
              <a:t>Дякую за увагу!</a:t>
            </a:r>
            <a:endParaRPr lang="uk-UA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85184"/>
            <a:ext cx="7620000" cy="134421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3007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" y="0"/>
            <a:ext cx="121495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Причини енергетичного занепаду України: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- дефіцит і постійне зменшення природних ресурсів;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 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- питання енергетичної безпеки України;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 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- висока енергоємність української економіки;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 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- поступове збільшення споживання;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 </a:t>
            </a:r>
          </a:p>
          <a:p>
            <a:r>
              <a:rPr lang="uk-UA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</a:rPr>
              <a:t>- щорічне зростання цін на імпортовані Україною енергоресурси (газ , нафта) .</a:t>
            </a:r>
            <a:endParaRPr lang="uk-UA" sz="2800" b="1" i="0" dirty="0">
              <a:solidFill>
                <a:schemeClr val="accent2">
                  <a:lumMod val="50000"/>
                </a:schemeClr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3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052736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err="1" smtClean="0">
                <a:effectLst/>
                <a:latin typeface="Arial"/>
              </a:rPr>
              <a:t>Найбільш</a:t>
            </a:r>
            <a:r>
              <a:rPr lang="ru-RU" sz="5400" b="1" i="0" dirty="0" smtClean="0">
                <a:effectLst/>
                <a:latin typeface="Arial"/>
              </a:rPr>
              <a:t> </a:t>
            </a:r>
            <a:r>
              <a:rPr lang="ru-RU" sz="5400" b="1" i="0" dirty="0" err="1" smtClean="0">
                <a:effectLst/>
                <a:latin typeface="Arial"/>
              </a:rPr>
              <a:t>енергоємними</a:t>
            </a:r>
            <a:r>
              <a:rPr lang="ru-RU" sz="5400" b="1" i="0" dirty="0" smtClean="0">
                <a:effectLst/>
                <a:latin typeface="Arial"/>
              </a:rPr>
              <a:t> </a:t>
            </a:r>
            <a:r>
              <a:rPr lang="ru-RU" sz="5400" b="1" i="0" dirty="0" err="1" smtClean="0">
                <a:effectLst/>
                <a:latin typeface="Arial"/>
              </a:rPr>
              <a:t>галузями</a:t>
            </a:r>
            <a:r>
              <a:rPr lang="ru-RU" sz="5400" b="1" i="0" dirty="0" smtClean="0">
                <a:effectLst/>
                <a:latin typeface="Arial"/>
              </a:rPr>
              <a:t> народного </a:t>
            </a:r>
            <a:r>
              <a:rPr lang="ru-RU" sz="5400" b="1" i="0" dirty="0" err="1" smtClean="0">
                <a:effectLst/>
                <a:latin typeface="Arial"/>
              </a:rPr>
              <a:t>господарства</a:t>
            </a:r>
            <a:r>
              <a:rPr lang="ru-RU" sz="5400" b="1" i="0" dirty="0" smtClean="0">
                <a:effectLst/>
                <a:latin typeface="Arial"/>
              </a:rPr>
              <a:t> є: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64142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3754760" cy="4713387"/>
          </a:xfrm>
        </p:spPr>
        <p:txBody>
          <a:bodyPr>
            <a:normAutofit lnSpcReduction="10000"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-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металургійна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машинобудівна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хімічна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нафтохімічна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промисловості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потенціал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енергозбереження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, за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оцінками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експертів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даного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ринку, становить 62-64%),</a:t>
            </a:r>
            <a:endParaRPr lang="uk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209846" cy="59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415527"/>
            <a:ext cx="4209846" cy="27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46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3538736" cy="462798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0000"/>
                </a:solidFill>
                <a:latin typeface="Arial"/>
              </a:rPr>
              <a:t>- житлово-комунальна сфера (35-38%);</a:t>
            </a:r>
            <a:endParaRPr lang="uk-UA" sz="3600" b="1" dirty="0"/>
          </a:p>
        </p:txBody>
      </p:sp>
      <p:pic>
        <p:nvPicPr>
          <p:cNvPr id="5122" name="Picture 2" descr="http://architector.ua/images/portfolio/Golub_Andriy/main_pic_700/pic_1322062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33" y="167879"/>
            <a:ext cx="4417885" cy="33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atuerlich.com.ua/wp-content/uploads/2013/02/a07c2d74bdb6997d9109e22b9f3f945690fe6c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419890" cy="31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6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2890664" cy="4772000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00000"/>
                </a:solidFill>
                <a:latin typeface="Arial"/>
              </a:rPr>
              <a:t>- сектор послуг (5%);</a:t>
            </a:r>
            <a:endParaRPr lang="uk-UA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chool.xvatit.com/images/e/e8/Economics_9_20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6363"/>
            <a:ext cx="4212468" cy="38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3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3779912" cy="491601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0000"/>
                </a:solidFill>
                <a:latin typeface="Arial"/>
              </a:rPr>
              <a:t>- сільське господарство (3-5%).</a:t>
            </a:r>
            <a:endParaRPr lang="uk-UA" sz="3600" b="1" dirty="0"/>
          </a:p>
        </p:txBody>
      </p:sp>
      <p:pic>
        <p:nvPicPr>
          <p:cNvPr id="7172" name="Picture 4" descr="http://vkurse.ua/i/2013-12/ne-khotyat-vkladyvat-dengi-v-selskoe-khozyay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512312" cy="31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kranews.com/uploads/news/2013/08/03/14/57f6f9045a5d273d66367b210a2b520814329c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38876"/>
            <a:ext cx="4512313" cy="33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2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0"/>
            <a:ext cx="12852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51326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/>
              </a:rPr>
              <a:t>Д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освід європейських держав показує , що вже сьогодні можна реалізовувати 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потенціал енергозбереження використовуючи 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такі шляхи як: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 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• впровадження систем обліку енергоресурсів на об'єктах, особливо електроенергії;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 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• застосування фінансових пільг для певних соціальних верств населення;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 </a:t>
            </a:r>
          </a:p>
          <a:p>
            <a:pPr algn="just"/>
            <a:r>
              <a:rPr lang="uk-UA" sz="2400" b="1" i="0" dirty="0" smtClean="0">
                <a:solidFill>
                  <a:srgbClr val="002060"/>
                </a:solidFill>
                <a:effectLst/>
                <a:latin typeface="Arial"/>
              </a:rPr>
              <a:t>• здійснення контролю за дотриманням державних норм при будівництві нових будівель (так звані "Державні будівельні норми").</a:t>
            </a:r>
            <a:endParaRPr lang="uk-UA" sz="2400" b="1" i="0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57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461968" cy="4800600"/>
          </a:xfrm>
        </p:spPr>
        <p:txBody>
          <a:bodyPr>
            <a:normAutofit/>
          </a:bodyPr>
          <a:lstStyle/>
          <a:p>
            <a:r>
              <a:rPr lang="uk-UA" sz="1600" b="1" dirty="0"/>
              <a:t>Крім того, варто звернути особливу увагу і на виробництво енергії з альтернативних джерел. Сьогодні ці джерела становлять лише 4% від всієї споживаної в нашій країні енергії. Потужності сонячних електростанцій досягли 494 МВт, а сумарна потужність вітряних електростанцій до кінця 2013 року досягне 500 МВт. Виробництво альтернативних видів енергії також може здійснюватися в секторі АПК, використовуючи в якості сировини біомасу та інші органічні речовини. Для цього теж є передумови.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3" y="1764024"/>
            <a:ext cx="849613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</TotalTime>
  <Words>240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5</cp:revision>
  <dcterms:created xsi:type="dcterms:W3CDTF">2014-12-22T20:46:49Z</dcterms:created>
  <dcterms:modified xsi:type="dcterms:W3CDTF">2015-01-30T16:54:23Z</dcterms:modified>
</cp:coreProperties>
</file>