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36F7-F7B7-43A4-9778-93A5F08F2C0E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83A0-611D-4AA1-B933-6D23AE46724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36F7-F7B7-43A4-9778-93A5F08F2C0E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83A0-611D-4AA1-B933-6D23AE467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36F7-F7B7-43A4-9778-93A5F08F2C0E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83A0-611D-4AA1-B933-6D23AE467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36F7-F7B7-43A4-9778-93A5F08F2C0E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83A0-611D-4AA1-B933-6D23AE467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36F7-F7B7-43A4-9778-93A5F08F2C0E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83A0-611D-4AA1-B933-6D23AE4672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36F7-F7B7-43A4-9778-93A5F08F2C0E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83A0-611D-4AA1-B933-6D23AE467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36F7-F7B7-43A4-9778-93A5F08F2C0E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83A0-611D-4AA1-B933-6D23AE46724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36F7-F7B7-43A4-9778-93A5F08F2C0E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83A0-611D-4AA1-B933-6D23AE467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36F7-F7B7-43A4-9778-93A5F08F2C0E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83A0-611D-4AA1-B933-6D23AE467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36F7-F7B7-43A4-9778-93A5F08F2C0E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83A0-611D-4AA1-B933-6D23AE46724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36F7-F7B7-43A4-9778-93A5F08F2C0E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83A0-611D-4AA1-B933-6D23AE467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0B536F7-F7B7-43A4-9778-93A5F08F2C0E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31483A0-611D-4AA1-B933-6D23AE4672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xvatit.com/index.php?title=%D0%A3%D1%82%D0%B2%D0%BE%D1%80%D0%B5%D0%BD%D0%BD%D1%8F_%D0%B0%D0%BD%D0%B3%D0%BB%D1%96%D0%B9%D1%81%D1%8C%D0%BA%D0%BE%D0%B3%D0%BE_%D0%BF%D0%B0%D1%80%D0%BB%D0%B0%D0%BC%D0%B5%D0%BD%D1%82%D1%83._%D0%9F%D0%BE%D0%B2%D0%BD%D1%96_%D1%83%D1%80%D0%BE%D0%BA%D0%B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Велика </a:t>
            </a:r>
            <a:r>
              <a:rPr lang="ru-RU" dirty="0" err="1" smtClean="0"/>
              <a:t>Британія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81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5034136" cy="5191472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Консерватори</a:t>
            </a:r>
            <a:r>
              <a:rPr lang="ru-RU" dirty="0"/>
              <a:t> </a:t>
            </a:r>
            <a:r>
              <a:rPr lang="ru-RU" dirty="0" err="1"/>
              <a:t>виграли</a:t>
            </a:r>
            <a:r>
              <a:rPr lang="ru-RU" dirty="0"/>
              <a:t> </a:t>
            </a:r>
            <a:r>
              <a:rPr lang="ru-RU" dirty="0" err="1"/>
              <a:t>виборчу</a:t>
            </a:r>
            <a:r>
              <a:rPr lang="ru-RU" dirty="0"/>
              <a:t> </a:t>
            </a:r>
            <a:r>
              <a:rPr lang="ru-RU" dirty="0" err="1"/>
              <a:t>кампанію</a:t>
            </a:r>
            <a:r>
              <a:rPr lang="ru-RU" dirty="0"/>
              <a:t> 1951 р.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виборів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оголошено</a:t>
            </a:r>
            <a:r>
              <a:rPr lang="ru-RU" dirty="0"/>
              <a:t> 25 </a:t>
            </a:r>
            <a:r>
              <a:rPr lang="ru-RU" dirty="0" err="1"/>
              <a:t>жовтня</a:t>
            </a:r>
            <a:r>
              <a:rPr lang="ru-RU" dirty="0"/>
              <a:t>, і </a:t>
            </a:r>
            <a:r>
              <a:rPr lang="ru-RU" dirty="0" err="1"/>
              <a:t>наступного</a:t>
            </a:r>
            <a:r>
              <a:rPr lang="ru-RU" dirty="0"/>
              <a:t> дня 77-річний </a:t>
            </a:r>
            <a:r>
              <a:rPr lang="ru-RU" dirty="0" err="1"/>
              <a:t>лідер</a:t>
            </a:r>
            <a:r>
              <a:rPr lang="ru-RU" dirty="0"/>
              <a:t> </a:t>
            </a:r>
            <a:r>
              <a:rPr lang="ru-RU" dirty="0" err="1"/>
              <a:t>консерваторів</a:t>
            </a:r>
            <a:r>
              <a:rPr lang="ru-RU" dirty="0"/>
              <a:t> </a:t>
            </a:r>
            <a:r>
              <a:rPr lang="ru-RU" dirty="0" err="1"/>
              <a:t>Уінстон</a:t>
            </a:r>
            <a:r>
              <a:rPr lang="ru-RU" dirty="0"/>
              <a:t> </a:t>
            </a:r>
            <a:r>
              <a:rPr lang="ru-RU" dirty="0" err="1"/>
              <a:t>Черчілль</a:t>
            </a:r>
            <a:r>
              <a:rPr lang="ru-RU" dirty="0"/>
              <a:t> став у </a:t>
            </a:r>
            <a:r>
              <a:rPr lang="ru-RU" dirty="0" err="1"/>
              <a:t>третій</a:t>
            </a:r>
            <a:r>
              <a:rPr lang="ru-RU" dirty="0"/>
              <a:t> і </a:t>
            </a:r>
            <a:r>
              <a:rPr lang="ru-RU" dirty="0" err="1"/>
              <a:t>останній</a:t>
            </a:r>
            <a:r>
              <a:rPr lang="ru-RU" dirty="0"/>
              <a:t> раз </a:t>
            </a:r>
            <a:r>
              <a:rPr lang="ru-RU" dirty="0" err="1"/>
              <a:t>прем'єр-міністром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 (</a:t>
            </a:r>
            <a:r>
              <a:rPr lang="ru-RU" dirty="0" err="1"/>
              <a:t>обіймав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посаду до 1955 р.). </a:t>
            </a:r>
            <a:r>
              <a:rPr lang="ru-RU" dirty="0" err="1"/>
              <a:t>Прихильники</a:t>
            </a:r>
            <a:r>
              <a:rPr lang="ru-RU" dirty="0"/>
              <a:t> приватного </a:t>
            </a:r>
            <a:r>
              <a:rPr lang="ru-RU" dirty="0" err="1"/>
              <a:t>підприємництва</a:t>
            </a:r>
            <a:r>
              <a:rPr lang="ru-RU" dirty="0"/>
              <a:t>, </a:t>
            </a:r>
            <a:r>
              <a:rPr lang="ru-RU" dirty="0" err="1"/>
              <a:t>консерватори</a:t>
            </a:r>
            <a:r>
              <a:rPr lang="ru-RU" dirty="0"/>
              <a:t> стали </a:t>
            </a:r>
            <a:r>
              <a:rPr lang="ru-RU" dirty="0" err="1"/>
              <a:t>повертати</a:t>
            </a:r>
            <a:r>
              <a:rPr lang="ru-RU" dirty="0"/>
              <a:t> </a:t>
            </a:r>
            <a:r>
              <a:rPr lang="ru-RU" dirty="0" err="1"/>
              <a:t>націоналізовані</a:t>
            </a:r>
            <a:r>
              <a:rPr lang="ru-RU" dirty="0"/>
              <a:t> лейбористами </a:t>
            </a:r>
            <a:r>
              <a:rPr lang="ru-RU" dirty="0" err="1"/>
              <a:t>сталеливарні</a:t>
            </a:r>
            <a:r>
              <a:rPr lang="ru-RU" dirty="0"/>
              <a:t> заводи і </a:t>
            </a:r>
            <a:r>
              <a:rPr lang="ru-RU" dirty="0" err="1"/>
              <a:t>вантажний</a:t>
            </a:r>
            <a:r>
              <a:rPr lang="ru-RU" dirty="0"/>
              <a:t> транспорт </a:t>
            </a:r>
            <a:r>
              <a:rPr lang="ru-RU" dirty="0" err="1"/>
              <a:t>колишнім</a:t>
            </a:r>
            <a:r>
              <a:rPr lang="ru-RU" dirty="0"/>
              <a:t> </a:t>
            </a:r>
            <a:r>
              <a:rPr lang="ru-RU" dirty="0" err="1"/>
              <a:t>власникам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9218" name="Picture 2" descr="C:\Users\Настя\Downloads\cherch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1844824"/>
            <a:ext cx="33337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644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січні</a:t>
            </a:r>
            <a:r>
              <a:rPr lang="ru-RU" dirty="0"/>
              <a:t> 1952 р. </a:t>
            </a:r>
            <a:r>
              <a:rPr lang="ru-RU" dirty="0" err="1"/>
              <a:t>відбувся</a:t>
            </a:r>
            <a:r>
              <a:rPr lang="ru-RU" dirty="0"/>
              <a:t> </a:t>
            </a:r>
            <a:r>
              <a:rPr lang="ru-RU" dirty="0" err="1"/>
              <a:t>візит</a:t>
            </a:r>
            <a:r>
              <a:rPr lang="ru-RU" dirty="0"/>
              <a:t> </a:t>
            </a:r>
            <a:r>
              <a:rPr lang="ru-RU" dirty="0" err="1"/>
              <a:t>Черчілля</a:t>
            </a:r>
            <a:r>
              <a:rPr lang="ru-RU" dirty="0"/>
              <a:t> до США, у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зміцнені</a:t>
            </a:r>
            <a:r>
              <a:rPr lang="ru-RU" dirty="0"/>
              <a:t> </a:t>
            </a:r>
            <a:r>
              <a:rPr lang="ru-RU" dirty="0" err="1"/>
              <a:t>двосторонні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</a:t>
            </a:r>
            <a:r>
              <a:rPr lang="ru-RU" dirty="0" err="1"/>
              <a:t>стратегічного</a:t>
            </a:r>
            <a:r>
              <a:rPr lang="ru-RU" dirty="0"/>
              <a:t> партнерства. Уряд </a:t>
            </a:r>
            <a:r>
              <a:rPr lang="ru-RU" dirty="0" err="1"/>
              <a:t>Черчілля</a:t>
            </a:r>
            <a:r>
              <a:rPr lang="ru-RU" dirty="0"/>
              <a:t> </a:t>
            </a:r>
            <a:r>
              <a:rPr lang="ru-RU" dirty="0" err="1"/>
              <a:t>продовжував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 "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" і </a:t>
            </a:r>
            <a:r>
              <a:rPr lang="ru-RU" dirty="0" err="1"/>
              <a:t>приділяв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дослідженням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атомної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 У </a:t>
            </a:r>
            <a:r>
              <a:rPr lang="ru-RU" dirty="0" err="1"/>
              <a:t>жовтні</a:t>
            </a:r>
            <a:r>
              <a:rPr lang="ru-RU" dirty="0"/>
              <a:t> 1952 р. у </a:t>
            </a:r>
            <a:r>
              <a:rPr lang="ru-RU" dirty="0" err="1"/>
              <a:t>австралійській</a:t>
            </a:r>
            <a:r>
              <a:rPr lang="ru-RU" dirty="0"/>
              <a:t> </a:t>
            </a:r>
            <a:r>
              <a:rPr lang="ru-RU" dirty="0" err="1"/>
              <a:t>пустелі</a:t>
            </a:r>
            <a:r>
              <a:rPr lang="ru-RU" dirty="0"/>
              <a:t> Велика </a:t>
            </a:r>
            <a:r>
              <a:rPr lang="ru-RU" dirty="0" err="1"/>
              <a:t>Британія</a:t>
            </a:r>
            <a:r>
              <a:rPr lang="ru-RU" dirty="0"/>
              <a:t> </a:t>
            </a:r>
            <a:r>
              <a:rPr lang="ru-RU" dirty="0" err="1"/>
              <a:t>випробувала</a:t>
            </a:r>
            <a:r>
              <a:rPr lang="ru-RU" dirty="0"/>
              <a:t> свою першу </a:t>
            </a:r>
            <a:r>
              <a:rPr lang="ru-RU" dirty="0" err="1"/>
              <a:t>атомну</a:t>
            </a:r>
            <a:r>
              <a:rPr lang="ru-RU" dirty="0"/>
              <a:t> бомбу.</a:t>
            </a:r>
            <a:endParaRPr lang="ru-RU" dirty="0"/>
          </a:p>
        </p:txBody>
      </p:sp>
      <p:pic>
        <p:nvPicPr>
          <p:cNvPr id="10242" name="Picture 2" descr="C:\Users\Настя\Downloads\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11991"/>
            <a:ext cx="2900040" cy="281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671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У лютому 1952 р. у </a:t>
            </a:r>
            <a:r>
              <a:rPr lang="ru-RU" dirty="0" err="1"/>
              <a:t>віці</a:t>
            </a:r>
            <a:r>
              <a:rPr lang="ru-RU" dirty="0"/>
              <a:t> 56 </a:t>
            </a:r>
            <a:r>
              <a:rPr lang="ru-RU" dirty="0" err="1"/>
              <a:t>років</a:t>
            </a:r>
            <a:r>
              <a:rPr lang="ru-RU" dirty="0"/>
              <a:t> помер </a:t>
            </a:r>
            <a:r>
              <a:rPr lang="ru-RU" dirty="0" err="1"/>
              <a:t>англійський</a:t>
            </a:r>
            <a:r>
              <a:rPr lang="ru-RU" dirty="0"/>
              <a:t> король Георг </a:t>
            </a:r>
            <a:r>
              <a:rPr lang="en-US" dirty="0"/>
              <a:t>VI. </a:t>
            </a:r>
            <a:r>
              <a:rPr lang="ru-RU" dirty="0"/>
              <a:t>Королевою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проголошено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дочку, яка </a:t>
            </a:r>
            <a:r>
              <a:rPr lang="ru-RU" dirty="0" err="1"/>
              <a:t>прийняла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ru-RU" dirty="0" err="1"/>
              <a:t>Єлизавети</a:t>
            </a:r>
            <a:r>
              <a:rPr lang="ru-RU" dirty="0"/>
              <a:t> </a:t>
            </a:r>
            <a:r>
              <a:rPr lang="en-US" dirty="0"/>
              <a:t>II, </a:t>
            </a:r>
            <a:r>
              <a:rPr lang="ru-RU" dirty="0"/>
              <a:t>титул </a:t>
            </a:r>
            <a:r>
              <a:rPr lang="ru-RU" dirty="0" err="1"/>
              <a:t>англійського</a:t>
            </a:r>
            <a:r>
              <a:rPr lang="ru-RU" dirty="0"/>
              <a:t> монарха вона </a:t>
            </a:r>
            <a:r>
              <a:rPr lang="ru-RU" dirty="0" err="1"/>
              <a:t>зберігає</a:t>
            </a:r>
            <a:r>
              <a:rPr lang="ru-RU" dirty="0"/>
              <a:t> й у </a:t>
            </a:r>
            <a:r>
              <a:rPr lang="ru-RU" dirty="0" err="1"/>
              <a:t>наші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. </a:t>
            </a:r>
            <a:r>
              <a:rPr lang="ru-RU" dirty="0" err="1"/>
              <a:t>Політична</a:t>
            </a:r>
            <a:r>
              <a:rPr lang="ru-RU" dirty="0"/>
              <a:t> система </a:t>
            </a:r>
            <a:r>
              <a:rPr lang="ru-RU" dirty="0" err="1"/>
              <a:t>Британії</a:t>
            </a:r>
            <a:r>
              <a:rPr lang="ru-RU" dirty="0"/>
              <a:t> </a:t>
            </a:r>
            <a:r>
              <a:rPr lang="ru-RU" dirty="0" err="1"/>
              <a:t>продовжувала</a:t>
            </a:r>
            <a:r>
              <a:rPr lang="ru-RU" dirty="0"/>
              <a:t> справно </a:t>
            </a:r>
            <a:r>
              <a:rPr lang="ru-RU" dirty="0" err="1"/>
              <a:t>функціонувати</a:t>
            </a:r>
            <a:r>
              <a:rPr lang="ru-RU" dirty="0"/>
              <a:t>. </a:t>
            </a:r>
            <a:r>
              <a:rPr lang="ru-RU" dirty="0" err="1"/>
              <a:t>Продовжуючи</a:t>
            </a:r>
            <a:r>
              <a:rPr lang="ru-RU" dirty="0"/>
              <a:t> </a:t>
            </a:r>
            <a:r>
              <a:rPr lang="ru-RU" dirty="0" err="1"/>
              <a:t>пошуки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з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труднощів</a:t>
            </a:r>
            <a:r>
              <a:rPr lang="ru-RU" dirty="0"/>
              <a:t>, </a:t>
            </a:r>
            <a:r>
              <a:rPr lang="ru-RU" dirty="0" err="1"/>
              <a:t>консерватори</a:t>
            </a:r>
            <a:r>
              <a:rPr lang="ru-RU" dirty="0"/>
              <a:t> </a:t>
            </a:r>
            <a:r>
              <a:rPr lang="ru-RU" dirty="0" err="1"/>
              <a:t>скоротили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охорону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освіту</a:t>
            </a:r>
            <a:r>
              <a:rPr lang="ru-RU" dirty="0"/>
              <a:t>, </a:t>
            </a:r>
            <a:r>
              <a:rPr lang="ru-RU" dirty="0" err="1"/>
              <a:t>житлове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, </a:t>
            </a:r>
            <a:r>
              <a:rPr lang="ru-RU" dirty="0" err="1"/>
              <a:t>соціальне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, </a:t>
            </a:r>
            <a:r>
              <a:rPr lang="ru-RU" dirty="0" err="1"/>
              <a:t>сприяли</a:t>
            </a:r>
            <a:r>
              <a:rPr lang="ru-RU" dirty="0"/>
              <a:t> </a:t>
            </a:r>
            <a:r>
              <a:rPr lang="ru-RU" dirty="0" err="1"/>
              <a:t>розвиткові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— </a:t>
            </a:r>
            <a:r>
              <a:rPr lang="ru-RU" dirty="0" err="1"/>
              <a:t>авіамоторобудівниц-тва</a:t>
            </a:r>
            <a:r>
              <a:rPr lang="ru-RU" dirty="0"/>
              <a:t>, </a:t>
            </a:r>
            <a:r>
              <a:rPr lang="ru-RU" dirty="0" err="1"/>
              <a:t>автомобільного</a:t>
            </a:r>
            <a:r>
              <a:rPr lang="ru-RU" dirty="0"/>
              <a:t> транспорту, </a:t>
            </a:r>
            <a:r>
              <a:rPr lang="ru-RU" dirty="0" err="1"/>
              <a:t>атомної</a:t>
            </a:r>
            <a:r>
              <a:rPr lang="ru-RU" dirty="0"/>
              <a:t> та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661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0"/>
            <a:ext cx="7543800" cy="3886200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жовтні</a:t>
            </a:r>
            <a:r>
              <a:rPr lang="ru-RU" dirty="0"/>
              <a:t> 1964 р. уряд </a:t>
            </a:r>
            <a:r>
              <a:rPr lang="ru-RU" dirty="0" err="1"/>
              <a:t>сформував</a:t>
            </a:r>
            <a:r>
              <a:rPr lang="ru-RU" dirty="0"/>
              <a:t> </a:t>
            </a:r>
            <a:r>
              <a:rPr lang="ru-RU" dirty="0" err="1"/>
              <a:t>лідер</a:t>
            </a:r>
            <a:r>
              <a:rPr lang="ru-RU" dirty="0"/>
              <a:t> </a:t>
            </a:r>
            <a:r>
              <a:rPr lang="ru-RU" dirty="0" err="1"/>
              <a:t>лейбористів</a:t>
            </a:r>
            <a:r>
              <a:rPr lang="ru-RU" dirty="0"/>
              <a:t> Гарольд </a:t>
            </a:r>
            <a:r>
              <a:rPr lang="ru-RU" dirty="0" err="1"/>
              <a:t>Вільсон</a:t>
            </a:r>
            <a:r>
              <a:rPr lang="ru-RU" dirty="0"/>
              <a:t>.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кабінет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націоналізував</a:t>
            </a:r>
            <a:r>
              <a:rPr lang="ru-RU" dirty="0"/>
              <a:t> </a:t>
            </a:r>
            <a:r>
              <a:rPr lang="ru-RU" dirty="0" err="1"/>
              <a:t>сталеливарну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r>
              <a:rPr lang="ru-RU" dirty="0"/>
              <a:t>, </a:t>
            </a:r>
            <a:r>
              <a:rPr lang="ru-RU" dirty="0" err="1"/>
              <a:t>вдруге</a:t>
            </a:r>
            <a:r>
              <a:rPr lang="ru-RU" dirty="0"/>
              <a:t> </a:t>
            </a:r>
            <a:r>
              <a:rPr lang="ru-RU" dirty="0" err="1"/>
              <a:t>виплатив</a:t>
            </a:r>
            <a:r>
              <a:rPr lang="ru-RU" dirty="0"/>
              <a:t> </a:t>
            </a:r>
            <a:r>
              <a:rPr lang="ru-RU" dirty="0" err="1"/>
              <a:t>власникам</a:t>
            </a:r>
            <a:r>
              <a:rPr lang="ru-RU" dirty="0"/>
              <a:t> </a:t>
            </a:r>
            <a:r>
              <a:rPr lang="ru-RU" dirty="0" err="1"/>
              <a:t>компенсацію</a:t>
            </a:r>
            <a:r>
              <a:rPr lang="ru-RU" dirty="0"/>
              <a:t>. </a:t>
            </a:r>
            <a:endParaRPr lang="ru-RU" dirty="0"/>
          </a:p>
        </p:txBody>
      </p:sp>
      <p:pic>
        <p:nvPicPr>
          <p:cNvPr id="11266" name="Picture 2" descr="C:\Users\Настя\Downloads\smi_wi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294" y="2564904"/>
            <a:ext cx="3012030" cy="413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Настя\Downloads\tentelbaum_wil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4678660" cy="35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543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 1979 р., коли при </a:t>
            </a:r>
            <a:r>
              <a:rPr lang="ru-RU" dirty="0" err="1"/>
              <a:t>владі</a:t>
            </a:r>
            <a:r>
              <a:rPr lang="ru-RU" dirty="0"/>
              <a:t> </a:t>
            </a:r>
            <a:r>
              <a:rPr lang="ru-RU" dirty="0" err="1"/>
              <a:t>перебував</a:t>
            </a:r>
            <a:r>
              <a:rPr lang="ru-RU" dirty="0"/>
              <a:t> </a:t>
            </a:r>
            <a:r>
              <a:rPr lang="ru-RU" dirty="0" err="1"/>
              <a:t>лейбористський</a:t>
            </a:r>
            <a:r>
              <a:rPr lang="ru-RU" dirty="0"/>
              <a:t> </a:t>
            </a:r>
            <a:r>
              <a:rPr lang="ru-RU" dirty="0" err="1"/>
              <a:t>кабінет</a:t>
            </a:r>
            <a:r>
              <a:rPr lang="ru-RU" dirty="0"/>
              <a:t> Дж. </a:t>
            </a:r>
            <a:r>
              <a:rPr lang="ru-RU" dirty="0" err="1"/>
              <a:t>Каллагена</a:t>
            </a:r>
            <a:r>
              <a:rPr lang="ru-RU" dirty="0"/>
              <a:t>, </a:t>
            </a:r>
            <a:r>
              <a:rPr lang="ru-RU" dirty="0" err="1"/>
              <a:t>Британіїо</a:t>
            </a:r>
            <a:r>
              <a:rPr lang="ru-RU" dirty="0"/>
              <a:t> </a:t>
            </a:r>
            <a:r>
              <a:rPr lang="ru-RU" dirty="0" err="1"/>
              <a:t>називали</a:t>
            </a:r>
            <a:r>
              <a:rPr lang="ru-RU" dirty="0"/>
              <a:t> "хворою </a:t>
            </a:r>
            <a:r>
              <a:rPr lang="ru-RU" dirty="0" err="1"/>
              <a:t>людиною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". </a:t>
            </a:r>
            <a:r>
              <a:rPr lang="ru-RU" dirty="0" err="1"/>
              <a:t>Інфляція</a:t>
            </a:r>
            <a:r>
              <a:rPr lang="ru-RU" dirty="0"/>
              <a:t> і </a:t>
            </a:r>
            <a:r>
              <a:rPr lang="ru-RU" dirty="0" err="1"/>
              <a:t>безробіття</a:t>
            </a:r>
            <a:r>
              <a:rPr lang="ru-RU" dirty="0"/>
              <a:t> </a:t>
            </a:r>
            <a:r>
              <a:rPr lang="ru-RU" dirty="0" err="1"/>
              <a:t>зростали</a:t>
            </a:r>
            <a:r>
              <a:rPr lang="ru-RU" dirty="0"/>
              <a:t>,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падала.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англійців</a:t>
            </a:r>
            <a:r>
              <a:rPr lang="ru-RU" dirty="0"/>
              <a:t> жили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встановленої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бідності</a:t>
            </a:r>
            <a:r>
              <a:rPr lang="ru-RU" dirty="0"/>
              <a:t>.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зменшувався</a:t>
            </a:r>
            <a:r>
              <a:rPr lang="ru-RU" dirty="0"/>
              <a:t>- На </a:t>
            </a:r>
            <a:r>
              <a:rPr lang="ru-RU" dirty="0" err="1"/>
              <a:t>парламентських</a:t>
            </a:r>
            <a:r>
              <a:rPr lang="ru-RU" dirty="0"/>
              <a:t> </a:t>
            </a:r>
            <a:r>
              <a:rPr lang="ru-RU" dirty="0" err="1"/>
              <a:t>виборах</a:t>
            </a:r>
            <a:r>
              <a:rPr lang="ru-RU" dirty="0"/>
              <a:t> 1979 р. </a:t>
            </a:r>
            <a:r>
              <a:rPr lang="ru-RU" dirty="0" err="1"/>
              <a:t>консерватори</a:t>
            </a:r>
            <a:r>
              <a:rPr lang="ru-RU" dirty="0"/>
              <a:t> одержали 13,7 млн </a:t>
            </a:r>
            <a:r>
              <a:rPr lang="ru-RU" dirty="0" err="1"/>
              <a:t>голосів</a:t>
            </a:r>
            <a:r>
              <a:rPr lang="ru-RU" dirty="0"/>
              <a:t>, а </a:t>
            </a:r>
            <a:r>
              <a:rPr lang="ru-RU" dirty="0" err="1"/>
              <a:t>лейбористи</a:t>
            </a:r>
            <a:r>
              <a:rPr lang="ru-RU" dirty="0"/>
              <a:t> — 11,5 млн. Главою уряду </a:t>
            </a:r>
            <a:r>
              <a:rPr lang="ru-RU" dirty="0" err="1"/>
              <a:t>вперше</a:t>
            </a:r>
            <a:r>
              <a:rPr lang="ru-RU" dirty="0"/>
              <a:t> стала </a:t>
            </a:r>
            <a:r>
              <a:rPr lang="ru-RU" dirty="0" err="1"/>
              <a:t>жінка</a:t>
            </a:r>
            <a:r>
              <a:rPr lang="ru-RU" dirty="0"/>
              <a:t> —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лідер</a:t>
            </a:r>
            <a:r>
              <a:rPr lang="ru-RU" dirty="0"/>
              <a:t> </a:t>
            </a:r>
            <a:r>
              <a:rPr lang="ru-RU" dirty="0" err="1"/>
              <a:t>консерваторів</a:t>
            </a:r>
            <a:r>
              <a:rPr lang="ru-RU" dirty="0"/>
              <a:t> (</a:t>
            </a:r>
            <a:r>
              <a:rPr lang="ru-RU" dirty="0" err="1"/>
              <a:t>із</a:t>
            </a:r>
            <a:r>
              <a:rPr lang="ru-RU" dirty="0"/>
              <a:t> 1975 р.) Маргарет </a:t>
            </a:r>
            <a:r>
              <a:rPr lang="ru-RU" dirty="0" err="1"/>
              <a:t>Тетчер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228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основу </a:t>
            </a:r>
            <a:r>
              <a:rPr lang="ru-RU" dirty="0" err="1"/>
              <a:t>політичного</a:t>
            </a:r>
            <a:r>
              <a:rPr lang="ru-RU" dirty="0"/>
              <a:t> курсу М. </a:t>
            </a:r>
            <a:r>
              <a:rPr lang="ru-RU" dirty="0" err="1"/>
              <a:t>Тетчер</a:t>
            </a:r>
            <a:r>
              <a:rPr lang="ru-RU" dirty="0"/>
              <a:t> поставила </a:t>
            </a:r>
            <a:r>
              <a:rPr lang="ru-RU" dirty="0" err="1"/>
              <a:t>цінності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/>
              <a:t> й </a:t>
            </a:r>
            <a:r>
              <a:rPr lang="ru-RU" dirty="0" err="1"/>
              <a:t>демократії</a:t>
            </a:r>
            <a:r>
              <a:rPr lang="ru-RU" dirty="0"/>
              <a:t>, проголосила </a:t>
            </a:r>
            <a:r>
              <a:rPr lang="ru-RU" dirty="0" err="1"/>
              <a:t>політику</a:t>
            </a:r>
            <a:r>
              <a:rPr lang="ru-RU" dirty="0"/>
              <a:t> </a:t>
            </a:r>
            <a:r>
              <a:rPr lang="ru-RU" dirty="0" err="1"/>
              <a:t>рівних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для </a:t>
            </a:r>
            <a:r>
              <a:rPr lang="ru-RU" dirty="0" err="1"/>
              <a:t>усіх</a:t>
            </a:r>
            <a:r>
              <a:rPr lang="ru-RU" dirty="0"/>
              <a:t>,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підприємницького</a:t>
            </a:r>
            <a:r>
              <a:rPr lang="ru-RU" dirty="0"/>
              <a:t> духу. На думку </a:t>
            </a:r>
            <a:r>
              <a:rPr lang="ru-RU" dirty="0" err="1"/>
              <a:t>прем'єр-міністра</a:t>
            </a:r>
            <a:r>
              <a:rPr lang="ru-RU" dirty="0"/>
              <a:t>, </a:t>
            </a:r>
            <a:r>
              <a:rPr lang="ru-RU" dirty="0" err="1"/>
              <a:t>втручання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в </a:t>
            </a:r>
            <a:r>
              <a:rPr lang="ru-RU" dirty="0" err="1"/>
              <a:t>економіку</a:t>
            </a:r>
            <a:r>
              <a:rPr lang="ru-RU" dirty="0"/>
              <a:t> повинно бути </a:t>
            </a:r>
            <a:r>
              <a:rPr lang="ru-RU" dirty="0" err="1"/>
              <a:t>зведене</a:t>
            </a:r>
            <a:r>
              <a:rPr lang="ru-RU" dirty="0"/>
              <a:t> до </a:t>
            </a:r>
            <a:r>
              <a:rPr lang="ru-RU" dirty="0" err="1"/>
              <a:t>мінімуму</a:t>
            </a:r>
            <a:r>
              <a:rPr lang="ru-RU" dirty="0"/>
              <a:t> й </a:t>
            </a:r>
            <a:r>
              <a:rPr lang="ru-RU" dirty="0" err="1"/>
              <a:t>діяльність</a:t>
            </a:r>
            <a:r>
              <a:rPr lang="ru-RU" dirty="0"/>
              <a:t> державного </a:t>
            </a:r>
            <a:r>
              <a:rPr lang="ru-RU" dirty="0" err="1"/>
              <a:t>апарату</a:t>
            </a:r>
            <a:r>
              <a:rPr lang="ru-RU" dirty="0"/>
              <a:t> не повинна </a:t>
            </a:r>
            <a:r>
              <a:rPr lang="ru-RU" dirty="0" err="1"/>
              <a:t>перешкоджати</a:t>
            </a:r>
            <a:r>
              <a:rPr lang="ru-RU" dirty="0"/>
              <a:t> </a:t>
            </a:r>
            <a:r>
              <a:rPr lang="ru-RU" dirty="0" err="1"/>
              <a:t>розвиткові</a:t>
            </a:r>
            <a:r>
              <a:rPr lang="ru-RU" dirty="0"/>
              <a:t> приватного </a:t>
            </a:r>
            <a:r>
              <a:rPr lang="ru-RU" dirty="0" err="1"/>
              <a:t>підприємництва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2290" name="Picture 2" descr="C:\Users\Настя\Downloads\margar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537" y="3861048"/>
            <a:ext cx="4678439" cy="276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730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345638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Найважливіше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діяльності</a:t>
            </a:r>
            <a:r>
              <a:rPr lang="ru-RU" dirty="0"/>
              <a:t> нового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посідала</a:t>
            </a:r>
            <a:r>
              <a:rPr lang="ru-RU" dirty="0"/>
              <a:t> </a:t>
            </a:r>
            <a:r>
              <a:rPr lang="ru-RU" dirty="0" err="1"/>
              <a:t>податкова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, яка повинна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сприяти</a:t>
            </a:r>
            <a:r>
              <a:rPr lang="ru-RU" dirty="0"/>
              <a:t> і </a:t>
            </a:r>
            <a:r>
              <a:rPr lang="ru-RU" dirty="0" err="1"/>
              <a:t>створенню</a:t>
            </a:r>
            <a:r>
              <a:rPr lang="ru-RU" dirty="0"/>
              <a:t> </a:t>
            </a:r>
            <a:r>
              <a:rPr lang="ru-RU" dirty="0" err="1"/>
              <a:t>бездефіцитного</a:t>
            </a:r>
            <a:r>
              <a:rPr lang="ru-RU" dirty="0"/>
              <a:t> бюджету, й, </a:t>
            </a:r>
            <a:r>
              <a:rPr lang="ru-RU" dirty="0" err="1"/>
              <a:t>одночасно</a:t>
            </a:r>
            <a:r>
              <a:rPr lang="ru-RU" dirty="0"/>
              <a:t>, </a:t>
            </a:r>
            <a:r>
              <a:rPr lang="ru-RU" dirty="0" err="1"/>
              <a:t>заохочувати</a:t>
            </a:r>
            <a:r>
              <a:rPr lang="ru-RU" dirty="0"/>
              <a:t> </a:t>
            </a:r>
            <a:r>
              <a:rPr lang="ru-RU" dirty="0" err="1"/>
              <a:t>приватне</a:t>
            </a:r>
            <a:r>
              <a:rPr lang="ru-RU" dirty="0"/>
              <a:t> </a:t>
            </a:r>
            <a:r>
              <a:rPr lang="ru-RU" dirty="0" err="1"/>
              <a:t>підприємництво</a:t>
            </a:r>
            <a:r>
              <a:rPr lang="ru-RU" dirty="0"/>
              <a:t>. З </a:t>
            </a:r>
            <a:r>
              <a:rPr lang="ru-RU" dirty="0" err="1"/>
              <a:t>цією</a:t>
            </a:r>
            <a:r>
              <a:rPr lang="ru-RU" dirty="0"/>
              <a:t> метою </a:t>
            </a:r>
            <a:r>
              <a:rPr lang="ru-RU" dirty="0" err="1"/>
              <a:t>податки</a:t>
            </a:r>
            <a:r>
              <a:rPr lang="ru-RU" dirty="0"/>
              <a:t> на </a:t>
            </a:r>
            <a:r>
              <a:rPr lang="ru-RU" dirty="0" err="1"/>
              <a:t>прибутки</a:t>
            </a:r>
            <a:r>
              <a:rPr lang="ru-RU" dirty="0"/>
              <a:t> </a:t>
            </a:r>
            <a:r>
              <a:rPr lang="ru-RU" dirty="0" err="1"/>
              <a:t>скорочувалися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на 12 млрд дол. </a:t>
            </a:r>
            <a:r>
              <a:rPr lang="ru-RU" dirty="0" err="1"/>
              <a:t>Податкові</a:t>
            </a:r>
            <a:r>
              <a:rPr lang="ru-RU" dirty="0"/>
              <a:t> ставки на </a:t>
            </a:r>
            <a:r>
              <a:rPr lang="ru-RU" dirty="0" err="1"/>
              <a:t>найбільші</a:t>
            </a:r>
            <a:r>
              <a:rPr lang="ru-RU" dirty="0"/>
              <a:t> </a:t>
            </a:r>
            <a:r>
              <a:rPr lang="ru-RU" dirty="0" err="1"/>
              <a:t>прибутки</a:t>
            </a:r>
            <a:r>
              <a:rPr lang="ru-RU" dirty="0"/>
              <a:t> </a:t>
            </a:r>
            <a:r>
              <a:rPr lang="ru-RU" dirty="0" err="1"/>
              <a:t>знижувалися</a:t>
            </a:r>
            <a:r>
              <a:rPr lang="ru-RU" dirty="0"/>
              <a:t> особливо </a:t>
            </a:r>
            <a:r>
              <a:rPr lang="ru-RU" dirty="0" err="1"/>
              <a:t>помітно</a:t>
            </a:r>
            <a:r>
              <a:rPr lang="ru-RU" dirty="0"/>
              <a:t>, уряд </a:t>
            </a:r>
            <a:r>
              <a:rPr lang="ru-RU" dirty="0" err="1"/>
              <a:t>прагнув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</a:t>
            </a:r>
            <a:r>
              <a:rPr lang="ru-RU" dirty="0" err="1"/>
              <a:t>підприємці</a:t>
            </a:r>
            <a:r>
              <a:rPr lang="ru-RU" dirty="0"/>
              <a:t> </a:t>
            </a:r>
            <a:r>
              <a:rPr lang="ru-RU" dirty="0" err="1"/>
              <a:t>вкладали</a:t>
            </a:r>
            <a:r>
              <a:rPr lang="ru-RU" dirty="0"/>
              <a:t> у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перспективні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. Вони </a:t>
            </a:r>
            <a:r>
              <a:rPr lang="ru-RU" dirty="0" err="1"/>
              <a:t>ніби</a:t>
            </a:r>
            <a:r>
              <a:rPr lang="ru-RU" dirty="0"/>
              <a:t> говорили: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вмієш</a:t>
            </a:r>
            <a:r>
              <a:rPr lang="ru-RU" dirty="0"/>
              <a:t> </a:t>
            </a:r>
            <a:r>
              <a:rPr lang="ru-RU" dirty="0" err="1"/>
              <a:t>заробляти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, то </a:t>
            </a:r>
            <a:r>
              <a:rPr lang="ru-RU" dirty="0" err="1"/>
              <a:t>роби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на свою </a:t>
            </a:r>
            <a:r>
              <a:rPr lang="ru-RU" dirty="0" err="1"/>
              <a:t>користь</a:t>
            </a:r>
            <a:r>
              <a:rPr lang="ru-RU" dirty="0"/>
              <a:t> та на благо </a:t>
            </a:r>
            <a:r>
              <a:rPr lang="ru-RU" dirty="0" err="1"/>
              <a:t>інших</a:t>
            </a:r>
            <a:r>
              <a:rPr lang="ru-RU" dirty="0"/>
              <a:t>. </a:t>
            </a:r>
            <a:r>
              <a:rPr lang="ru-RU" dirty="0" err="1"/>
              <a:t>Зате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обкладено</a:t>
            </a:r>
            <a:r>
              <a:rPr lang="ru-RU" dirty="0"/>
              <a:t> </a:t>
            </a:r>
            <a:r>
              <a:rPr lang="ru-RU" dirty="0" err="1"/>
              <a:t>підвищеними</a:t>
            </a:r>
            <a:r>
              <a:rPr lang="ru-RU" dirty="0"/>
              <a:t> </a:t>
            </a:r>
            <a:r>
              <a:rPr lang="ru-RU" dirty="0" err="1"/>
              <a:t>податками</a:t>
            </a:r>
            <a:r>
              <a:rPr lang="ru-RU" dirty="0"/>
              <a:t> </a:t>
            </a:r>
            <a:r>
              <a:rPr lang="ru-RU" dirty="0" err="1"/>
              <a:t>сигарети</a:t>
            </a:r>
            <a:r>
              <a:rPr lang="ru-RU" dirty="0"/>
              <a:t>, </a:t>
            </a:r>
            <a:r>
              <a:rPr lang="ru-RU" dirty="0" err="1"/>
              <a:t>спиртні</a:t>
            </a:r>
            <a:r>
              <a:rPr lang="ru-RU" dirty="0"/>
              <a:t> </a:t>
            </a:r>
            <a:r>
              <a:rPr lang="ru-RU" dirty="0" err="1"/>
              <a:t>напої</a:t>
            </a:r>
            <a:r>
              <a:rPr lang="ru-RU" dirty="0"/>
              <a:t> та бензин.</a:t>
            </a:r>
            <a:endParaRPr lang="ru-RU" dirty="0"/>
          </a:p>
        </p:txBody>
      </p:sp>
      <p:pic>
        <p:nvPicPr>
          <p:cNvPr id="13314" name="Picture 2" descr="C:\Users\Настя\Downloads\Margaret-Thatch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857" y="3675382"/>
            <a:ext cx="3707904" cy="318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96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519064"/>
          </a:xfrm>
        </p:spPr>
        <p:txBody>
          <a:bodyPr/>
          <a:lstStyle/>
          <a:p>
            <a:r>
              <a:rPr lang="ru-RU" dirty="0"/>
              <a:t>Через 45 </a:t>
            </a:r>
            <a:r>
              <a:rPr lang="ru-RU" dirty="0" err="1"/>
              <a:t>хвилин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відставки</a:t>
            </a:r>
            <a:r>
              <a:rPr lang="ru-RU" dirty="0"/>
              <a:t> М. </a:t>
            </a:r>
            <a:r>
              <a:rPr lang="ru-RU" dirty="0" err="1"/>
              <a:t>Тетчер</a:t>
            </a:r>
            <a:r>
              <a:rPr lang="ru-RU" dirty="0"/>
              <a:t> до </a:t>
            </a:r>
            <a:r>
              <a:rPr lang="ru-RU" dirty="0" err="1"/>
              <a:t>королівського</a:t>
            </a:r>
            <a:r>
              <a:rPr lang="ru-RU" dirty="0"/>
              <a:t> палацу </a:t>
            </a:r>
            <a:r>
              <a:rPr lang="ru-RU" dirty="0" err="1"/>
              <a:t>прибув</a:t>
            </a:r>
            <a:r>
              <a:rPr lang="ru-RU" dirty="0"/>
              <a:t> Джон </a:t>
            </a:r>
            <a:r>
              <a:rPr lang="ru-RU" dirty="0" err="1"/>
              <a:t>Мейджор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став </a:t>
            </a:r>
            <a:r>
              <a:rPr lang="ru-RU" dirty="0" err="1"/>
              <a:t>новим</a:t>
            </a:r>
            <a:r>
              <a:rPr lang="ru-RU" dirty="0"/>
              <a:t> </a:t>
            </a:r>
            <a:r>
              <a:rPr lang="ru-RU" dirty="0" err="1"/>
              <a:t>прем'єр-міністром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4338" name="Picture 2" descr="C:\Users\Настя\Downloads\maj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4009090" cy="30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Настя\Downloads\johnmaj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3" y="2472453"/>
            <a:ext cx="476250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163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Настя\Downloads\Англия-отды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" y="908720"/>
            <a:ext cx="8979385" cy="56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543800" cy="3886200"/>
          </a:xfrm>
        </p:spPr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Прийшовши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влади</a:t>
            </a:r>
            <a:r>
              <a:rPr lang="ru-RU" dirty="0">
                <a:solidFill>
                  <a:schemeClr val="bg1"/>
                </a:solidFill>
              </a:rPr>
              <a:t> в роки </a:t>
            </a:r>
            <a:r>
              <a:rPr lang="ru-RU" dirty="0" err="1">
                <a:solidFill>
                  <a:schemeClr val="bg1"/>
                </a:solidFill>
              </a:rPr>
              <a:t>економічного</a:t>
            </a:r>
            <a:r>
              <a:rPr lang="ru-RU" dirty="0">
                <a:solidFill>
                  <a:schemeClr val="bg1"/>
                </a:solidFill>
              </a:rPr>
              <a:t> спаду (1990-1992 </a:t>
            </a:r>
            <a:r>
              <a:rPr lang="ru-RU" dirty="0" err="1">
                <a:solidFill>
                  <a:schemeClr val="bg1"/>
                </a:solidFill>
              </a:rPr>
              <a:t>рр</a:t>
            </a:r>
            <a:r>
              <a:rPr lang="ru-RU" dirty="0">
                <a:solidFill>
                  <a:schemeClr val="bg1"/>
                </a:solidFill>
              </a:rPr>
              <a:t>.), </a:t>
            </a:r>
            <a:r>
              <a:rPr lang="ru-RU" dirty="0" err="1">
                <a:solidFill>
                  <a:schemeClr val="bg1"/>
                </a:solidFill>
              </a:rPr>
              <a:t>новий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прем'єр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обіцяв</a:t>
            </a:r>
            <a:r>
              <a:rPr lang="ru-RU" dirty="0">
                <a:solidFill>
                  <a:schemeClr val="bg1"/>
                </a:solidFill>
              </a:rPr>
              <a:t> "</a:t>
            </a:r>
            <a:r>
              <a:rPr lang="ru-RU" dirty="0" err="1">
                <a:solidFill>
                  <a:schemeClr val="bg1"/>
                </a:solidFill>
              </a:rPr>
              <a:t>здійснити</a:t>
            </a:r>
            <a:r>
              <a:rPr lang="ru-RU" dirty="0">
                <a:solidFill>
                  <a:schemeClr val="bg1"/>
                </a:solidFill>
              </a:rPr>
              <a:t> поворот у </a:t>
            </a:r>
            <a:r>
              <a:rPr lang="ru-RU" dirty="0" err="1">
                <a:solidFill>
                  <a:schemeClr val="bg1"/>
                </a:solidFill>
              </a:rPr>
              <a:t>бік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кращого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задоволення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соціально-економічних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вимог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британців</a:t>
            </a:r>
            <a:r>
              <a:rPr lang="ru-RU" dirty="0">
                <a:solidFill>
                  <a:schemeClr val="bg1"/>
                </a:solidFill>
              </a:rPr>
              <a:t>". Головну </a:t>
            </a:r>
            <a:r>
              <a:rPr lang="ru-RU" dirty="0" err="1">
                <a:solidFill>
                  <a:schemeClr val="bg1"/>
                </a:solidFill>
              </a:rPr>
              <a:t>увагу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зосередив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зміцненні</a:t>
            </a:r>
            <a:r>
              <a:rPr lang="ru-RU" dirty="0">
                <a:solidFill>
                  <a:schemeClr val="bg1"/>
                </a:solidFill>
              </a:rPr>
              <a:t> права </a:t>
            </a:r>
            <a:r>
              <a:rPr lang="ru-RU" dirty="0" err="1">
                <a:solidFill>
                  <a:schemeClr val="bg1"/>
                </a:solidFill>
              </a:rPr>
              <a:t>власності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продовженні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процесу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приватизації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державних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підприємств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збільшенні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податкових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пільг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підприємців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031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1 </a:t>
            </a:r>
            <a:r>
              <a:rPr lang="ru-RU" dirty="0" err="1"/>
              <a:t>травня</a:t>
            </a:r>
            <a:r>
              <a:rPr lang="ru-RU" dirty="0"/>
              <a:t> 1997 р. у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 </a:t>
            </a:r>
            <a:r>
              <a:rPr lang="ru-RU" dirty="0" err="1"/>
              <a:t>відбулися</a:t>
            </a:r>
            <a:r>
              <a:rPr lang="ru-RU" dirty="0"/>
              <a:t> </a:t>
            </a:r>
            <a:r>
              <a:rPr lang="ru-RU" dirty="0" err="1"/>
              <a:t>парламентські</a:t>
            </a:r>
            <a:r>
              <a:rPr lang="ru-RU" dirty="0"/>
              <a:t> </a:t>
            </a:r>
            <a:r>
              <a:rPr lang="ru-RU" dirty="0" err="1"/>
              <a:t>вибори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перемогу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лейбористи</a:t>
            </a:r>
            <a:r>
              <a:rPr lang="ru-RU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43-річний лейборист </a:t>
            </a:r>
            <a:r>
              <a:rPr lang="ru-RU" dirty="0" err="1"/>
              <a:t>Тоні</a:t>
            </a:r>
            <a:r>
              <a:rPr lang="ru-RU" dirty="0"/>
              <a:t> </a:t>
            </a:r>
            <a:r>
              <a:rPr lang="ru-RU" dirty="0" err="1"/>
              <a:t>Блер</a:t>
            </a:r>
            <a:r>
              <a:rPr lang="ru-RU" dirty="0"/>
              <a:t> </a:t>
            </a:r>
            <a:r>
              <a:rPr lang="ru-RU" dirty="0" err="1"/>
              <a:t>переміг</a:t>
            </a:r>
            <a:r>
              <a:rPr lang="ru-RU" dirty="0"/>
              <a:t> 54-річного Дж. </a:t>
            </a:r>
            <a:r>
              <a:rPr lang="ru-RU" dirty="0" err="1"/>
              <a:t>Мейджора</a:t>
            </a:r>
            <a:endParaRPr lang="ru-RU" dirty="0"/>
          </a:p>
          <a:p>
            <a:endParaRPr lang="ru-RU" dirty="0"/>
          </a:p>
        </p:txBody>
      </p:sp>
      <p:pic>
        <p:nvPicPr>
          <p:cNvPr id="16386" name="Picture 2" descr="C:\Users\Настя\Downloads\23a9b5f87791c467c4f9768ef929c24347908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4200128" cy="31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98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4602088" cy="5263480"/>
          </a:xfrm>
        </p:spPr>
        <p:txBody>
          <a:bodyPr/>
          <a:lstStyle/>
          <a:p>
            <a:r>
              <a:rPr lang="ru-RU" dirty="0" smtClean="0"/>
              <a:t>Велика </a:t>
            </a:r>
            <a:r>
              <a:rPr lang="ru-RU" dirty="0" err="1" smtClean="0"/>
              <a:t>Британія</a:t>
            </a:r>
            <a:r>
              <a:rPr lang="ru-RU" dirty="0" smtClean="0"/>
              <a:t>— </a:t>
            </a:r>
            <a:r>
              <a:rPr lang="ru-RU" dirty="0" err="1"/>
              <a:t>парламентська</a:t>
            </a:r>
            <a:r>
              <a:rPr lang="ru-RU" dirty="0"/>
              <a:t> </a:t>
            </a:r>
            <a:r>
              <a:rPr lang="ru-RU" dirty="0" err="1"/>
              <a:t>монархія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офіційна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— </a:t>
            </a:r>
            <a:r>
              <a:rPr lang="ru-RU" dirty="0" err="1"/>
              <a:t>Сполучене</a:t>
            </a:r>
            <a:r>
              <a:rPr lang="ru-RU" dirty="0"/>
              <a:t> </a:t>
            </a:r>
            <a:r>
              <a:rPr lang="ru-RU" dirty="0" err="1"/>
              <a:t>Королівство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 та </a:t>
            </a:r>
            <a:r>
              <a:rPr lang="ru-RU" dirty="0" err="1"/>
              <a:t>Північної</a:t>
            </a:r>
            <a:r>
              <a:rPr lang="ru-RU" dirty="0"/>
              <a:t> </a:t>
            </a:r>
            <a:r>
              <a:rPr lang="ru-RU" dirty="0" err="1"/>
              <a:t>Ірландії</a:t>
            </a:r>
            <a:r>
              <a:rPr lang="ru-RU" dirty="0"/>
              <a:t>. Вона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Англії</a:t>
            </a:r>
            <a:r>
              <a:rPr lang="ru-RU" dirty="0"/>
              <a:t>, </a:t>
            </a:r>
            <a:r>
              <a:rPr lang="ru-RU" dirty="0" err="1"/>
              <a:t>Шотландії</a:t>
            </a:r>
            <a:r>
              <a:rPr lang="ru-RU" dirty="0"/>
              <a:t>, </a:t>
            </a:r>
            <a:r>
              <a:rPr lang="ru-RU" dirty="0" err="1"/>
              <a:t>Уельсу</a:t>
            </a:r>
            <a:r>
              <a:rPr lang="ru-RU" dirty="0"/>
              <a:t> і </a:t>
            </a:r>
            <a:r>
              <a:rPr lang="ru-RU" dirty="0" err="1"/>
              <a:t>Північної</a:t>
            </a:r>
            <a:r>
              <a:rPr lang="ru-RU" dirty="0"/>
              <a:t> </a:t>
            </a:r>
            <a:r>
              <a:rPr lang="ru-RU" dirty="0" err="1"/>
              <a:t>Ірландії</a:t>
            </a:r>
            <a:r>
              <a:rPr lang="ru-RU" dirty="0"/>
              <a:t> </a:t>
            </a:r>
            <a:endParaRPr lang="ru-RU" dirty="0"/>
          </a:p>
        </p:txBody>
      </p:sp>
      <p:pic>
        <p:nvPicPr>
          <p:cNvPr id="1026" name="Picture 2" descr="C:\Users\Настя\Downloads\Рисунок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1874"/>
            <a:ext cx="3413770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577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 час </a:t>
            </a:r>
            <a:r>
              <a:rPr lang="ru-RU" dirty="0" err="1"/>
              <a:t>перебування</a:t>
            </a:r>
            <a:r>
              <a:rPr lang="ru-RU" dirty="0"/>
              <a:t> при </a:t>
            </a:r>
            <a:r>
              <a:rPr lang="ru-RU" dirty="0" err="1"/>
              <a:t>владі</a:t>
            </a:r>
            <a:r>
              <a:rPr lang="ru-RU" dirty="0"/>
              <a:t> уряд </a:t>
            </a:r>
            <a:r>
              <a:rPr lang="ru-RU" dirty="0" err="1"/>
              <a:t>лейбористів</a:t>
            </a:r>
            <a:r>
              <a:rPr lang="ru-RU" dirty="0"/>
              <a:t> </a:t>
            </a:r>
            <a:r>
              <a:rPr lang="ru-RU" dirty="0" err="1"/>
              <a:t>зробив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кроки по </a:t>
            </a:r>
            <a:r>
              <a:rPr lang="ru-RU" dirty="0" err="1"/>
              <a:t>виконанню</a:t>
            </a:r>
            <a:r>
              <a:rPr lang="ru-RU" dirty="0"/>
              <a:t> </a:t>
            </a:r>
            <a:r>
              <a:rPr lang="ru-RU" dirty="0" err="1"/>
              <a:t>передвиборчих</a:t>
            </a:r>
            <a:r>
              <a:rPr lang="ru-RU" dirty="0"/>
              <a:t> </a:t>
            </a:r>
            <a:r>
              <a:rPr lang="ru-RU" dirty="0" err="1"/>
              <a:t>зобов'язань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Шотландії</a:t>
            </a:r>
            <a:r>
              <a:rPr lang="ru-RU" dirty="0"/>
              <a:t>, </a:t>
            </a:r>
            <a:r>
              <a:rPr lang="ru-RU" dirty="0" err="1"/>
              <a:t>Уельсу</a:t>
            </a:r>
            <a:r>
              <a:rPr lang="ru-RU" dirty="0"/>
              <a:t> та Ольстера. Особливо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r>
              <a:rPr lang="ru-RU" dirty="0"/>
              <a:t> у </a:t>
            </a:r>
            <a:r>
              <a:rPr lang="ru-RU" dirty="0" err="1"/>
              <a:t>вирішенні</a:t>
            </a:r>
            <a:r>
              <a:rPr lang="ru-RU" dirty="0"/>
              <a:t> Ольстере </a:t>
            </a:r>
            <a:r>
              <a:rPr lang="ru-RU" dirty="0" err="1"/>
              <a:t>ської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сприяли</a:t>
            </a:r>
            <a:r>
              <a:rPr lang="ru-RU" dirty="0"/>
              <a:t> </a:t>
            </a:r>
            <a:r>
              <a:rPr lang="ru-RU" dirty="0" err="1"/>
              <a:t>безпосередні</a:t>
            </a:r>
            <a:r>
              <a:rPr lang="ru-RU" dirty="0"/>
              <a:t> </a:t>
            </a:r>
            <a:r>
              <a:rPr lang="ru-RU" dirty="0" err="1"/>
              <a:t>контакти</a:t>
            </a:r>
            <a:r>
              <a:rPr lang="ru-RU" dirty="0"/>
              <a:t> Т. </a:t>
            </a:r>
            <a:r>
              <a:rPr lang="ru-RU" dirty="0" err="1"/>
              <a:t>Блера</a:t>
            </a:r>
            <a:r>
              <a:rPr lang="ru-RU" dirty="0"/>
              <a:t> з </a:t>
            </a:r>
            <a:r>
              <a:rPr lang="ru-RU" dirty="0" err="1"/>
              <a:t>лідером</a:t>
            </a:r>
            <a:r>
              <a:rPr lang="ru-RU" dirty="0"/>
              <a:t> </a:t>
            </a:r>
            <a:r>
              <a:rPr lang="ru-RU" dirty="0" err="1"/>
              <a:t>католицької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</a:t>
            </a:r>
            <a:r>
              <a:rPr lang="ru-RU" dirty="0" err="1"/>
              <a:t>Шини</a:t>
            </a:r>
            <a:r>
              <a:rPr lang="ru-RU" dirty="0"/>
              <a:t> </a:t>
            </a:r>
            <a:r>
              <a:rPr lang="ru-RU" dirty="0" err="1"/>
              <a:t>Фейн</a:t>
            </a:r>
            <a:r>
              <a:rPr lang="ru-RU" dirty="0"/>
              <a:t>, яка </a:t>
            </a:r>
            <a:r>
              <a:rPr lang="ru-RU" dirty="0" err="1"/>
              <a:t>виступає</a:t>
            </a:r>
            <a:r>
              <a:rPr lang="ru-RU" dirty="0"/>
              <a:t> як </a:t>
            </a:r>
            <a:r>
              <a:rPr lang="ru-RU" dirty="0" err="1"/>
              <a:t>легальне</a:t>
            </a:r>
            <a:r>
              <a:rPr lang="ru-RU" dirty="0"/>
              <a:t> </a:t>
            </a:r>
            <a:r>
              <a:rPr lang="ru-RU" dirty="0" err="1"/>
              <a:t>крило</a:t>
            </a:r>
            <a:r>
              <a:rPr lang="ru-RU" dirty="0"/>
              <a:t> </a:t>
            </a:r>
            <a:r>
              <a:rPr lang="ru-RU" dirty="0" err="1"/>
              <a:t>підпільного</a:t>
            </a:r>
            <a:r>
              <a:rPr lang="ru-RU" dirty="0"/>
              <a:t> </a:t>
            </a:r>
            <a:r>
              <a:rPr lang="ru-RU" dirty="0" err="1"/>
              <a:t>угруповання</a:t>
            </a:r>
            <a:r>
              <a:rPr lang="ru-RU" dirty="0"/>
              <a:t> "</a:t>
            </a:r>
            <a:r>
              <a:rPr lang="ru-RU" dirty="0" err="1"/>
              <a:t>Ірландська</a:t>
            </a:r>
            <a:r>
              <a:rPr lang="ru-RU" dirty="0"/>
              <a:t> </a:t>
            </a:r>
            <a:r>
              <a:rPr lang="ru-RU" dirty="0" err="1"/>
              <a:t>республіканська</a:t>
            </a:r>
            <a:r>
              <a:rPr lang="ru-RU" dirty="0"/>
              <a:t> </a:t>
            </a:r>
            <a:r>
              <a:rPr lang="ru-RU" dirty="0" err="1"/>
              <a:t>армія</a:t>
            </a:r>
            <a:r>
              <a:rPr lang="ru-RU" dirty="0"/>
              <a:t>" (ІРА). </a:t>
            </a:r>
            <a:endParaRPr lang="ru-RU" dirty="0"/>
          </a:p>
        </p:txBody>
      </p:sp>
      <p:pic>
        <p:nvPicPr>
          <p:cNvPr id="17410" name="Picture 2" descr="C:\Users\Настя\Downloads\tbler-uydet-v-otstav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61148"/>
            <a:ext cx="4386064" cy="274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311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астя\Downloads\12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" y="548680"/>
            <a:ext cx="9095318" cy="682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82" y="1412776"/>
            <a:ext cx="8915806" cy="4966320"/>
          </a:xfrm>
        </p:spPr>
        <p:txBody>
          <a:bodyPr>
            <a:noAutofit/>
          </a:bodyPr>
          <a:lstStyle/>
          <a:p>
            <a:r>
              <a:rPr lang="ru-RU" sz="3200" dirty="0" err="1">
                <a:solidFill>
                  <a:schemeClr val="bg1"/>
                </a:solidFill>
              </a:rPr>
              <a:t>Після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розпаду</a:t>
            </a:r>
            <a:r>
              <a:rPr lang="ru-RU" sz="3200" dirty="0">
                <a:solidFill>
                  <a:schemeClr val="bg1"/>
                </a:solidFill>
              </a:rPr>
              <a:t> СРСР Велика </a:t>
            </a:r>
            <a:r>
              <a:rPr lang="ru-RU" sz="3200" dirty="0" err="1">
                <a:solidFill>
                  <a:schemeClr val="bg1"/>
                </a:solidFill>
              </a:rPr>
              <a:t>Британія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визнала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всі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нові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держави</a:t>
            </a:r>
            <a:r>
              <a:rPr lang="ru-RU" sz="3200" dirty="0">
                <a:solidFill>
                  <a:schemeClr val="bg1"/>
                </a:solidFill>
              </a:rPr>
              <a:t> на </a:t>
            </a:r>
            <a:r>
              <a:rPr lang="ru-RU" sz="3200" dirty="0" err="1">
                <a:solidFill>
                  <a:schemeClr val="bg1"/>
                </a:solidFill>
              </a:rPr>
              <a:t>його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колишній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території</a:t>
            </a:r>
            <a:r>
              <a:rPr lang="ru-RU" sz="3200" dirty="0">
                <a:solidFill>
                  <a:schemeClr val="bg1"/>
                </a:solidFill>
              </a:rPr>
              <a:t>. </a:t>
            </a:r>
            <a:r>
              <a:rPr lang="ru-RU" sz="3200" dirty="0" err="1">
                <a:solidFill>
                  <a:schemeClr val="bg1"/>
                </a:solidFill>
              </a:rPr>
              <a:t>Значну</a:t>
            </a:r>
            <a:r>
              <a:rPr lang="ru-RU" sz="3200" dirty="0">
                <a:solidFill>
                  <a:schemeClr val="bg1"/>
                </a:solidFill>
              </a:rPr>
              <a:t> роль у </a:t>
            </a:r>
            <a:r>
              <a:rPr lang="ru-RU" sz="3200" dirty="0" err="1">
                <a:solidFill>
                  <a:schemeClr val="bg1"/>
                </a:solidFill>
              </a:rPr>
              <a:t>своїй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зовніїиній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політиці</a:t>
            </a:r>
            <a:r>
              <a:rPr lang="ru-RU" sz="3200" dirty="0">
                <a:solidFill>
                  <a:schemeClr val="bg1"/>
                </a:solidFill>
              </a:rPr>
              <a:t> вона стала </a:t>
            </a:r>
            <a:r>
              <a:rPr lang="ru-RU" sz="3200" dirty="0" err="1">
                <a:solidFill>
                  <a:schemeClr val="bg1"/>
                </a:solidFill>
              </a:rPr>
              <a:t>приділяти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Україні</a:t>
            </a:r>
            <a:r>
              <a:rPr lang="ru-RU" sz="3200" dirty="0">
                <a:solidFill>
                  <a:schemeClr val="bg1"/>
                </a:solidFill>
              </a:rPr>
              <a:t> й установила з нею </a:t>
            </a:r>
            <a:r>
              <a:rPr lang="ru-RU" sz="3200" dirty="0" err="1">
                <a:solidFill>
                  <a:schemeClr val="bg1"/>
                </a:solidFill>
              </a:rPr>
              <a:t>дипломатичні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відносини</a:t>
            </a:r>
            <a:r>
              <a:rPr lang="ru-RU" sz="3200" dirty="0">
                <a:solidFill>
                  <a:schemeClr val="bg1"/>
                </a:solidFill>
              </a:rPr>
              <a:t> в </a:t>
            </a:r>
            <a:r>
              <a:rPr lang="ru-RU" sz="3200" dirty="0" err="1">
                <a:solidFill>
                  <a:schemeClr val="bg1"/>
                </a:solidFill>
              </a:rPr>
              <a:t>повному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обсязі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10 лютого 1993 р. </a:t>
            </a:r>
            <a:r>
              <a:rPr lang="ru-RU" sz="3200" dirty="0" err="1">
                <a:solidFill>
                  <a:schemeClr val="bg1"/>
                </a:solidFill>
              </a:rPr>
              <a:t>між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Україною</a:t>
            </a:r>
            <a:r>
              <a:rPr lang="ru-RU" sz="3200" dirty="0">
                <a:solidFill>
                  <a:schemeClr val="bg1"/>
                </a:solidFill>
              </a:rPr>
              <a:t> і </a:t>
            </a:r>
            <a:r>
              <a:rPr lang="ru-RU" sz="3200" dirty="0" err="1">
                <a:solidFill>
                  <a:schemeClr val="bg1"/>
                </a:solidFill>
              </a:rPr>
              <a:t>Сполученим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Королівством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Великої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Британії</a:t>
            </a:r>
            <a:r>
              <a:rPr lang="ru-RU" sz="3200" dirty="0">
                <a:solidFill>
                  <a:schemeClr val="bg1"/>
                </a:solidFill>
              </a:rPr>
              <a:t> й </a:t>
            </a:r>
            <a:r>
              <a:rPr lang="ru-RU" sz="3200" dirty="0" err="1">
                <a:solidFill>
                  <a:schemeClr val="bg1"/>
                </a:solidFill>
              </a:rPr>
              <a:t>Північної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Ірландії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було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підписано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Договір</a:t>
            </a:r>
            <a:r>
              <a:rPr lang="ru-RU" sz="3200" dirty="0">
                <a:solidFill>
                  <a:schemeClr val="bg1"/>
                </a:solidFill>
              </a:rPr>
              <a:t> про </a:t>
            </a:r>
            <a:r>
              <a:rPr lang="ru-RU" sz="3200" dirty="0" err="1">
                <a:solidFill>
                  <a:schemeClr val="bg1"/>
                </a:solidFill>
              </a:rPr>
              <a:t>принципи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відносин</a:t>
            </a:r>
            <a:r>
              <a:rPr lang="ru-RU" sz="3200" dirty="0">
                <a:solidFill>
                  <a:schemeClr val="bg1"/>
                </a:solidFill>
              </a:rPr>
              <a:t> і </a:t>
            </a:r>
            <a:r>
              <a:rPr lang="ru-RU" sz="3200" dirty="0" err="1">
                <a:solidFill>
                  <a:schemeClr val="bg1"/>
                </a:solidFill>
              </a:rPr>
              <a:t>співробітництва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8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стя\Downloads\dorothy_wi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16" y="764703"/>
            <a:ext cx="4151219" cy="550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4530080" cy="5479504"/>
          </a:xfrm>
        </p:spPr>
        <p:txBody>
          <a:bodyPr/>
          <a:lstStyle/>
          <a:p>
            <a:r>
              <a:rPr lang="ru-RU" dirty="0"/>
              <a:t>Глава </a:t>
            </a:r>
            <a:r>
              <a:rPr lang="ru-RU" dirty="0" err="1"/>
              <a:t>держави</a:t>
            </a:r>
            <a:r>
              <a:rPr lang="ru-RU" dirty="0"/>
              <a:t> з 1952 р. — королева </a:t>
            </a:r>
            <a:r>
              <a:rPr lang="ru-RU" dirty="0" err="1"/>
              <a:t>Єлизавета</a:t>
            </a:r>
            <a:r>
              <a:rPr lang="ru-RU" dirty="0"/>
              <a:t> </a:t>
            </a:r>
            <a:r>
              <a:rPr lang="en-US" dirty="0"/>
              <a:t>II. </a:t>
            </a:r>
            <a:r>
              <a:rPr lang="ru-RU" dirty="0" err="1"/>
              <a:t>Фактична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</a:t>
            </a:r>
            <a:r>
              <a:rPr lang="ru-RU" dirty="0" err="1"/>
              <a:t>зосереджена</a:t>
            </a:r>
            <a:r>
              <a:rPr lang="ru-RU" dirty="0"/>
              <a:t> в руках </a:t>
            </a:r>
            <a:r>
              <a:rPr lang="ru-RU" dirty="0" err="1"/>
              <a:t>двопалатного</a:t>
            </a:r>
            <a:r>
              <a:rPr lang="ru-RU" dirty="0"/>
              <a:t> </a:t>
            </a:r>
            <a:r>
              <a:rPr lang="ru-RU" dirty="0">
                <a:hlinkClick r:id="rId3" tooltip="Утворення англійського парламенту. Повні уроки"/>
              </a:rPr>
              <a:t>парламенту</a:t>
            </a:r>
            <a:r>
              <a:rPr lang="ru-RU" dirty="0"/>
              <a:t>(палата громад і палата </a:t>
            </a:r>
            <a:r>
              <a:rPr lang="ru-RU" dirty="0" err="1"/>
              <a:t>лордів</a:t>
            </a:r>
            <a:r>
              <a:rPr lang="ru-RU" dirty="0"/>
              <a:t>) і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 err="1"/>
              <a:t>правлячою</a:t>
            </a:r>
            <a:r>
              <a:rPr lang="ru-RU" dirty="0"/>
              <a:t> </a:t>
            </a:r>
            <a:r>
              <a:rPr lang="ru-RU" dirty="0" err="1"/>
              <a:t>партією</a:t>
            </a:r>
            <a:r>
              <a:rPr lang="ru-RU" dirty="0"/>
              <a:t>. При </a:t>
            </a:r>
            <a:r>
              <a:rPr lang="ru-RU" dirty="0" err="1"/>
              <a:t>владі</a:t>
            </a:r>
            <a:r>
              <a:rPr lang="ru-RU" dirty="0"/>
              <a:t> </a:t>
            </a:r>
            <a:r>
              <a:rPr lang="ru-RU" dirty="0" err="1"/>
              <a:t>змінюють</a:t>
            </a:r>
            <a:r>
              <a:rPr lang="ru-RU" dirty="0"/>
              <a:t> одна одну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впливові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— Консервативна і </a:t>
            </a:r>
            <a:r>
              <a:rPr lang="ru-RU" dirty="0" err="1"/>
              <a:t>Лейбористська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38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4705350" cy="5191472"/>
          </a:xfrm>
        </p:spPr>
        <p:txBody>
          <a:bodyPr/>
          <a:lstStyle/>
          <a:p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й у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повоєнні</a:t>
            </a:r>
            <a:r>
              <a:rPr lang="ru-RU" dirty="0"/>
              <a:t> роки </a:t>
            </a:r>
            <a:r>
              <a:rPr lang="ru-RU" dirty="0" err="1"/>
              <a:t>відбулося</a:t>
            </a:r>
            <a:r>
              <a:rPr lang="ru-RU" dirty="0"/>
              <a:t> </a:t>
            </a: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лівих</a:t>
            </a:r>
            <a:r>
              <a:rPr lang="ru-RU" dirty="0"/>
              <a:t> сил. На </a:t>
            </a:r>
            <a:r>
              <a:rPr lang="ru-RU" dirty="0" err="1"/>
              <a:t>виборах</a:t>
            </a:r>
            <a:r>
              <a:rPr lang="ru-RU" dirty="0"/>
              <a:t> 5 </a:t>
            </a:r>
            <a:r>
              <a:rPr lang="ru-RU" dirty="0" err="1"/>
              <a:t>липня</a:t>
            </a:r>
            <a:r>
              <a:rPr lang="ru-RU" dirty="0"/>
              <a:t> 1945 р. </a:t>
            </a:r>
            <a:r>
              <a:rPr lang="ru-RU" dirty="0" err="1"/>
              <a:t>консерватори</a:t>
            </a:r>
            <a:r>
              <a:rPr lang="ru-RU" dirty="0"/>
              <a:t> </a:t>
            </a:r>
            <a:r>
              <a:rPr lang="ru-RU" dirty="0" err="1"/>
              <a:t>зазнали</a:t>
            </a:r>
            <a:r>
              <a:rPr lang="ru-RU" dirty="0"/>
              <a:t>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поразки</a:t>
            </a:r>
            <a:r>
              <a:rPr lang="ru-RU" dirty="0"/>
              <a:t>. </a:t>
            </a:r>
            <a:r>
              <a:rPr lang="ru-RU" dirty="0" err="1"/>
              <a:t>Лідер</a:t>
            </a:r>
            <a:r>
              <a:rPr lang="ru-RU" dirty="0"/>
              <a:t> </a:t>
            </a:r>
            <a:r>
              <a:rPr lang="ru-RU" dirty="0" err="1"/>
              <a:t>Лейбористської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</a:t>
            </a:r>
            <a:r>
              <a:rPr lang="ru-RU" dirty="0" err="1"/>
              <a:t>Клемент</a:t>
            </a:r>
            <a:r>
              <a:rPr lang="ru-RU" dirty="0"/>
              <a:t> </a:t>
            </a:r>
            <a:r>
              <a:rPr lang="ru-RU" dirty="0" err="1"/>
              <a:t>Еттлі</a:t>
            </a:r>
            <a:r>
              <a:rPr lang="ru-RU" dirty="0"/>
              <a:t> став главою уряду й </a:t>
            </a:r>
            <a:r>
              <a:rPr lang="ru-RU" dirty="0" err="1"/>
              <a:t>одразу</a:t>
            </a:r>
            <a:r>
              <a:rPr lang="ru-RU" dirty="0"/>
              <a:t> ж </a:t>
            </a:r>
            <a:r>
              <a:rPr lang="ru-RU" dirty="0" err="1"/>
              <a:t>вирушив</a:t>
            </a:r>
            <a:r>
              <a:rPr lang="ru-RU" dirty="0"/>
              <a:t> на </a:t>
            </a:r>
            <a:r>
              <a:rPr lang="ru-RU" dirty="0" err="1"/>
              <a:t>Потсдамську</a:t>
            </a:r>
            <a:r>
              <a:rPr lang="ru-RU" dirty="0"/>
              <a:t> </a:t>
            </a:r>
            <a:r>
              <a:rPr lang="ru-RU" dirty="0" err="1"/>
              <a:t>конференцію</a:t>
            </a:r>
            <a:r>
              <a:rPr lang="ru-RU" dirty="0"/>
              <a:t> як </a:t>
            </a:r>
            <a:r>
              <a:rPr lang="ru-RU" dirty="0" err="1" smtClean="0"/>
              <a:t>прем'єр-міністр</a:t>
            </a:r>
            <a:r>
              <a:rPr lang="ru-RU" dirty="0" smtClean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3074" name="Picture 2" descr="C:\Users\Настя\Downloads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994" y="12576"/>
            <a:ext cx="3322258" cy="430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74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Лейбористський</a:t>
            </a:r>
            <a:r>
              <a:rPr lang="ru-RU" dirty="0"/>
              <a:t> уряд К. </a:t>
            </a:r>
            <a:r>
              <a:rPr lang="ru-RU" dirty="0" err="1"/>
              <a:t>Еттлі</a:t>
            </a:r>
            <a:r>
              <a:rPr lang="ru-RU" dirty="0"/>
              <a:t> (1945-1951 </a:t>
            </a:r>
            <a:r>
              <a:rPr lang="ru-RU" dirty="0" err="1"/>
              <a:t>рр</a:t>
            </a:r>
            <a:r>
              <a:rPr lang="ru-RU" dirty="0"/>
              <a:t>.) почав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 "демократичного </a:t>
            </a:r>
            <a:r>
              <a:rPr lang="ru-RU" dirty="0" err="1"/>
              <a:t>соціалізму</a:t>
            </a:r>
            <a:r>
              <a:rPr lang="ru-RU" dirty="0"/>
              <a:t>". </a:t>
            </a:r>
            <a:r>
              <a:rPr lang="ru-RU" dirty="0" err="1"/>
              <a:t>Було</a:t>
            </a:r>
            <a:r>
              <a:rPr lang="ru-RU" dirty="0"/>
              <a:t> проведено </a:t>
            </a:r>
            <a:r>
              <a:rPr lang="ru-RU" dirty="0" err="1"/>
              <a:t>націоналізацію</a:t>
            </a:r>
            <a:r>
              <a:rPr lang="ru-RU" dirty="0"/>
              <a:t> </a:t>
            </a:r>
            <a:r>
              <a:rPr lang="ru-RU" dirty="0" err="1"/>
              <a:t>Англійського</a:t>
            </a:r>
            <a:r>
              <a:rPr lang="ru-RU" dirty="0"/>
              <a:t> банку, </a:t>
            </a:r>
            <a:r>
              <a:rPr lang="ru-RU" dirty="0" err="1"/>
              <a:t>вугільної</a:t>
            </a:r>
            <a:r>
              <a:rPr lang="ru-RU" dirty="0"/>
              <a:t> й </a:t>
            </a:r>
            <a:r>
              <a:rPr lang="ru-RU" dirty="0" err="1"/>
              <a:t>газової</a:t>
            </a:r>
            <a:r>
              <a:rPr lang="ru-RU" dirty="0"/>
              <a:t>' </a:t>
            </a:r>
            <a:r>
              <a:rPr lang="ru-RU" dirty="0" err="1"/>
              <a:t>промисловості</a:t>
            </a:r>
            <a:r>
              <a:rPr lang="ru-RU" dirty="0"/>
              <a:t>,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сталеливарних</a:t>
            </a:r>
            <a:r>
              <a:rPr lang="ru-RU" dirty="0"/>
              <a:t> </a:t>
            </a:r>
            <a:r>
              <a:rPr lang="ru-RU" dirty="0" err="1"/>
              <a:t>заводів</a:t>
            </a:r>
            <a:r>
              <a:rPr lang="ru-RU" dirty="0"/>
              <a:t>, </a:t>
            </a:r>
            <a:r>
              <a:rPr lang="ru-RU" dirty="0" err="1"/>
              <a:t>електростанцій</a:t>
            </a:r>
            <a:r>
              <a:rPr lang="ru-RU" dirty="0"/>
              <a:t>, </a:t>
            </a:r>
            <a:r>
              <a:rPr lang="ru-RU" dirty="0" err="1"/>
              <a:t>внутрішнього</a:t>
            </a:r>
            <a:r>
              <a:rPr lang="ru-RU" dirty="0"/>
              <a:t> транспорту, </a:t>
            </a:r>
            <a:r>
              <a:rPr lang="ru-RU" dirty="0" err="1"/>
              <a:t>цивільної</a:t>
            </a:r>
            <a:r>
              <a:rPr lang="ru-RU" dirty="0"/>
              <a:t> </a:t>
            </a:r>
            <a:r>
              <a:rPr lang="ru-RU" dirty="0" err="1"/>
              <a:t>авіації</a:t>
            </a:r>
            <a:r>
              <a:rPr lang="ru-RU" dirty="0"/>
              <a:t>, телеграфного і </a:t>
            </a:r>
            <a:r>
              <a:rPr lang="ru-RU" dirty="0" err="1"/>
              <a:t>радіозв'язку</a:t>
            </a:r>
            <a:r>
              <a:rPr lang="ru-RU" dirty="0"/>
              <a:t>. </a:t>
            </a:r>
            <a:endParaRPr lang="ru-RU" dirty="0"/>
          </a:p>
        </p:txBody>
      </p:sp>
      <p:pic>
        <p:nvPicPr>
          <p:cNvPr id="4098" name="Picture 2" descr="C:\Users\Настя\Downloads\bank-eng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59" y="3789040"/>
            <a:ext cx="3528053" cy="26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447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055" y="188640"/>
            <a:ext cx="7509768" cy="3166120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галузях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зайнято</a:t>
            </a:r>
            <a:r>
              <a:rPr lang="ru-RU" dirty="0"/>
              <a:t> 20% </a:t>
            </a:r>
            <a:r>
              <a:rPr lang="ru-RU" dirty="0" err="1"/>
              <a:t>робітників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</a:t>
            </a:r>
            <a:r>
              <a:rPr lang="ru-RU" dirty="0" err="1"/>
              <a:t>Лейбористи</a:t>
            </a:r>
            <a:r>
              <a:rPr lang="ru-RU" dirty="0"/>
              <a:t>, </a:t>
            </a:r>
            <a:r>
              <a:rPr lang="ru-RU" dirty="0" err="1"/>
              <a:t>проводячи</a:t>
            </a:r>
            <a:r>
              <a:rPr lang="ru-RU" dirty="0"/>
              <a:t> </a:t>
            </a:r>
            <a:r>
              <a:rPr lang="ru-RU" dirty="0" err="1"/>
              <a:t>націоналізацію</a:t>
            </a:r>
            <a:r>
              <a:rPr lang="ru-RU" dirty="0"/>
              <a:t>, </a:t>
            </a:r>
            <a:r>
              <a:rPr lang="ru-RU" dirty="0" err="1"/>
              <a:t>прагнули</a:t>
            </a:r>
            <a:r>
              <a:rPr lang="ru-RU" dirty="0"/>
              <a:t> </a:t>
            </a:r>
            <a:r>
              <a:rPr lang="ru-RU" dirty="0" err="1"/>
              <a:t>посилити</a:t>
            </a:r>
            <a:r>
              <a:rPr lang="ru-RU" dirty="0"/>
              <a:t> роль </a:t>
            </a:r>
            <a:r>
              <a:rPr lang="ru-RU" dirty="0" err="1"/>
              <a:t>держави</a:t>
            </a:r>
            <a:r>
              <a:rPr lang="ru-RU" dirty="0"/>
              <a:t> у </a:t>
            </a:r>
            <a:r>
              <a:rPr lang="ru-RU" dirty="0" err="1"/>
              <a:t>відновленні</a:t>
            </a:r>
            <a:r>
              <a:rPr lang="ru-RU" dirty="0"/>
              <a:t> і </a:t>
            </a:r>
            <a:r>
              <a:rPr lang="ru-RU" dirty="0" err="1"/>
              <a:t>реконструкції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важкої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враховувались</a:t>
            </a:r>
            <a:r>
              <a:rPr lang="ru-RU" dirty="0"/>
              <a:t> права </a:t>
            </a:r>
            <a:r>
              <a:rPr lang="ru-RU" dirty="0" err="1"/>
              <a:t>колишніх</a:t>
            </a:r>
            <a:r>
              <a:rPr lang="ru-RU" dirty="0"/>
              <a:t> </a:t>
            </a:r>
            <a:r>
              <a:rPr lang="ru-RU" dirty="0" err="1"/>
              <a:t>власників</a:t>
            </a:r>
            <a:r>
              <a:rPr lang="ru-RU" dirty="0"/>
              <a:t>. </a:t>
            </a:r>
            <a:endParaRPr lang="ru-RU" dirty="0"/>
          </a:p>
        </p:txBody>
      </p:sp>
      <p:pic>
        <p:nvPicPr>
          <p:cNvPr id="5122" name="Picture 2" descr="C:\Users\Настя\Downloads\eng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7704856" cy="360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403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стя\Downloads\48ea738c0251c5fc481c2bcbc19885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4061"/>
            <a:ext cx="8576502" cy="64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-102037"/>
            <a:ext cx="7336069" cy="3670176"/>
          </a:xfrm>
        </p:spPr>
        <p:txBody>
          <a:bodyPr/>
          <a:lstStyle/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Суттєвою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допомогою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відродження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економіки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стала участь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Великої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Британії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"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плані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Маршалла".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Країна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одержала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США 2,8 млрд дол.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вигляді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позик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поставок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продукції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97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4938713" cy="5191472"/>
          </a:xfrm>
        </p:spPr>
        <p:txBody>
          <a:bodyPr/>
          <a:lstStyle/>
          <a:p>
            <a:r>
              <a:rPr lang="ru-RU" dirty="0" err="1"/>
              <a:t>Лейбористи</a:t>
            </a:r>
            <a:r>
              <a:rPr lang="ru-RU" dirty="0"/>
              <a:t> активно </a:t>
            </a:r>
            <a:r>
              <a:rPr lang="ru-RU" dirty="0" err="1"/>
              <a:t>провадили</a:t>
            </a:r>
            <a:r>
              <a:rPr lang="ru-RU" dirty="0"/>
              <a:t> </a:t>
            </a:r>
            <a:r>
              <a:rPr lang="ru-RU" dirty="0" err="1"/>
              <a:t>соціальну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, </a:t>
            </a:r>
            <a:r>
              <a:rPr lang="ru-RU" dirty="0" err="1"/>
              <a:t>розуміючи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у </a:t>
            </a:r>
            <a:r>
              <a:rPr lang="ru-RU" dirty="0" err="1"/>
              <a:t>повоєнний</a:t>
            </a:r>
            <a:r>
              <a:rPr lang="ru-RU" dirty="0"/>
              <a:t> час.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приходу до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скасовано</a:t>
            </a:r>
            <a:r>
              <a:rPr lang="ru-RU" dirty="0"/>
              <a:t> </a:t>
            </a:r>
            <a:r>
              <a:rPr lang="ru-RU" dirty="0" err="1"/>
              <a:t>антипрофспілковий</a:t>
            </a:r>
            <a:r>
              <a:rPr lang="ru-RU" dirty="0"/>
              <a:t> закон 1927 р. Нова система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, введена законом 1948 р., </a:t>
            </a:r>
            <a:r>
              <a:rPr lang="ru-RU" dirty="0" err="1"/>
              <a:t>встановлювала</a:t>
            </a:r>
            <a:r>
              <a:rPr lang="ru-RU" dirty="0"/>
              <a:t> право на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пенсій</a:t>
            </a:r>
            <a:r>
              <a:rPr lang="ru-RU" dirty="0"/>
              <a:t> за </a:t>
            </a:r>
            <a:r>
              <a:rPr lang="ru-RU" dirty="0" err="1"/>
              <a:t>старістю</a:t>
            </a:r>
            <a:r>
              <a:rPr lang="ru-RU" dirty="0"/>
              <a:t>, </a:t>
            </a:r>
            <a:r>
              <a:rPr lang="ru-RU" dirty="0" err="1"/>
              <a:t>допомог</a:t>
            </a:r>
            <a:r>
              <a:rPr lang="ru-RU" dirty="0"/>
              <a:t> по </a:t>
            </a:r>
            <a:r>
              <a:rPr lang="ru-RU" dirty="0" err="1"/>
              <a:t>вагітності</a:t>
            </a:r>
            <a:r>
              <a:rPr lang="ru-RU" dirty="0"/>
              <a:t>, </a:t>
            </a:r>
            <a:r>
              <a:rPr lang="ru-RU" dirty="0" err="1"/>
              <a:t>хворобі</a:t>
            </a:r>
            <a:r>
              <a:rPr lang="ru-RU" dirty="0"/>
              <a:t>, </a:t>
            </a:r>
            <a:r>
              <a:rPr lang="ru-RU" dirty="0" err="1"/>
              <a:t>безробіттю</a:t>
            </a:r>
            <a:r>
              <a:rPr lang="ru-RU" dirty="0"/>
              <a:t>,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нещасними</a:t>
            </a:r>
            <a:r>
              <a:rPr lang="ru-RU" dirty="0"/>
              <a:t> </a:t>
            </a:r>
            <a:r>
              <a:rPr lang="ru-RU" dirty="0" err="1"/>
              <a:t>випадками</a:t>
            </a:r>
            <a:r>
              <a:rPr lang="ru-RU" dirty="0"/>
              <a:t> на </a:t>
            </a:r>
            <a:r>
              <a:rPr lang="ru-RU" dirty="0" err="1"/>
              <a:t>виробництві</a:t>
            </a:r>
            <a:r>
              <a:rPr lang="ru-RU" dirty="0"/>
              <a:t> й </a:t>
            </a:r>
            <a:r>
              <a:rPr lang="ru-RU" dirty="0" err="1"/>
              <a:t>ін</a:t>
            </a:r>
            <a:r>
              <a:rPr lang="ru-RU" dirty="0"/>
              <a:t>. </a:t>
            </a:r>
            <a:endParaRPr lang="ru-RU" dirty="0"/>
          </a:p>
        </p:txBody>
      </p:sp>
      <p:pic>
        <p:nvPicPr>
          <p:cNvPr id="7170" name="Picture 2" descr="C:\Users\Настя\Downloads\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7"/>
            <a:ext cx="3810000" cy="450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085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стя\Downloads\country_9_1-600x600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1"/>
            <a:ext cx="8182952" cy="561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429000"/>
            <a:ext cx="8182952" cy="3398524"/>
          </a:xfrm>
        </p:spPr>
        <p:txBody>
          <a:bodyPr/>
          <a:lstStyle/>
          <a:p>
            <a:r>
              <a:rPr lang="ru-RU" dirty="0" err="1">
                <a:solidFill>
                  <a:srgbClr val="92D050"/>
                </a:solidFill>
              </a:rPr>
              <a:t>Країна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повільно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заліковувала</a:t>
            </a:r>
            <a:r>
              <a:rPr lang="ru-RU" dirty="0">
                <a:solidFill>
                  <a:srgbClr val="92D050"/>
                </a:solidFill>
              </a:rPr>
              <a:t> рани </a:t>
            </a:r>
            <a:r>
              <a:rPr lang="ru-RU" dirty="0" err="1">
                <a:solidFill>
                  <a:srgbClr val="92D050"/>
                </a:solidFill>
              </a:rPr>
              <a:t>війни</a:t>
            </a:r>
            <a:r>
              <a:rPr lang="ru-RU" dirty="0">
                <a:solidFill>
                  <a:srgbClr val="92D050"/>
                </a:solidFill>
              </a:rPr>
              <a:t>. У </a:t>
            </a:r>
            <a:r>
              <a:rPr lang="ru-RU" dirty="0" err="1">
                <a:solidFill>
                  <a:srgbClr val="92D050"/>
                </a:solidFill>
              </a:rPr>
              <a:t>січні</a:t>
            </a:r>
            <a:r>
              <a:rPr lang="ru-RU" dirty="0">
                <a:solidFill>
                  <a:srgbClr val="92D050"/>
                </a:solidFill>
              </a:rPr>
              <a:t> 1947 р. </a:t>
            </a:r>
            <a:r>
              <a:rPr lang="ru-RU" dirty="0" err="1">
                <a:solidFill>
                  <a:srgbClr val="92D050"/>
                </a:solidFill>
              </a:rPr>
              <a:t>розрив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між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споживанням</a:t>
            </a:r>
            <a:r>
              <a:rPr lang="ru-RU" dirty="0">
                <a:solidFill>
                  <a:srgbClr val="92D050"/>
                </a:solidFill>
              </a:rPr>
              <a:t> і </a:t>
            </a:r>
            <a:r>
              <a:rPr lang="ru-RU" dirty="0" err="1">
                <a:solidFill>
                  <a:srgbClr val="92D050"/>
                </a:solidFill>
              </a:rPr>
              <a:t>виробництвом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вугілля</a:t>
            </a:r>
            <a:r>
              <a:rPr lang="ru-RU" dirty="0">
                <a:solidFill>
                  <a:srgbClr val="92D050"/>
                </a:solidFill>
              </a:rPr>
              <a:t> становив 300 000 тонн на </a:t>
            </a:r>
            <a:r>
              <a:rPr lang="ru-RU" dirty="0" err="1">
                <a:solidFill>
                  <a:srgbClr val="92D050"/>
                </a:solidFill>
              </a:rPr>
              <a:t>тиждень</a:t>
            </a:r>
            <a:r>
              <a:rPr lang="ru-RU" dirty="0">
                <a:solidFill>
                  <a:srgbClr val="92D050"/>
                </a:solidFill>
              </a:rPr>
              <a:t>. </a:t>
            </a:r>
            <a:r>
              <a:rPr lang="ru-RU" dirty="0" err="1">
                <a:solidFill>
                  <a:srgbClr val="92D050"/>
                </a:solidFill>
              </a:rPr>
              <a:t>Вугільна</a:t>
            </a:r>
            <a:r>
              <a:rPr lang="ru-RU" dirty="0">
                <a:solidFill>
                  <a:srgbClr val="92D050"/>
                </a:solidFill>
              </a:rPr>
              <a:t> криза, як </a:t>
            </a:r>
            <a:r>
              <a:rPr lang="ru-RU" dirty="0" err="1">
                <a:solidFill>
                  <a:srgbClr val="92D050"/>
                </a:solidFill>
              </a:rPr>
              <a:t>навмисне</a:t>
            </a:r>
            <a:r>
              <a:rPr lang="ru-RU" dirty="0">
                <a:solidFill>
                  <a:srgbClr val="92D050"/>
                </a:solidFill>
              </a:rPr>
              <a:t>, </a:t>
            </a:r>
            <a:r>
              <a:rPr lang="ru-RU" dirty="0" err="1">
                <a:solidFill>
                  <a:srgbClr val="92D050"/>
                </a:solidFill>
              </a:rPr>
              <a:t>збіглася</a:t>
            </a:r>
            <a:r>
              <a:rPr lang="ru-RU" dirty="0">
                <a:solidFill>
                  <a:srgbClr val="92D050"/>
                </a:solidFill>
              </a:rPr>
              <a:t> з </a:t>
            </a:r>
            <a:r>
              <a:rPr lang="ru-RU" dirty="0" err="1">
                <a:solidFill>
                  <a:srgbClr val="92D050"/>
                </a:solidFill>
              </a:rPr>
              <a:t>найсуворішою</a:t>
            </a:r>
            <a:r>
              <a:rPr lang="ru-RU" dirty="0">
                <a:solidFill>
                  <a:srgbClr val="92D050"/>
                </a:solidFill>
              </a:rPr>
              <a:t> зимою за </a:t>
            </a:r>
            <a:r>
              <a:rPr lang="ru-RU" dirty="0" err="1">
                <a:solidFill>
                  <a:srgbClr val="92D050"/>
                </a:solidFill>
              </a:rPr>
              <a:t>століття</a:t>
            </a:r>
            <a:r>
              <a:rPr lang="ru-RU" dirty="0">
                <a:solidFill>
                  <a:srgbClr val="92D050"/>
                </a:solidFill>
              </a:rPr>
              <a:t>. </a:t>
            </a:r>
            <a:r>
              <a:rPr lang="ru-RU" dirty="0" err="1">
                <a:solidFill>
                  <a:srgbClr val="92D050"/>
                </a:solidFill>
              </a:rPr>
              <a:t>Споживання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електроенергії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лімітувалося</a:t>
            </a:r>
            <a:r>
              <a:rPr lang="ru-RU" dirty="0">
                <a:solidFill>
                  <a:srgbClr val="92D050"/>
                </a:solidFill>
              </a:rPr>
              <a:t>, </a:t>
            </a:r>
            <a:r>
              <a:rPr lang="ru-RU" dirty="0" err="1">
                <a:solidFill>
                  <a:srgbClr val="92D050"/>
                </a:solidFill>
              </a:rPr>
              <a:t>нормування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продуктів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харчування</a:t>
            </a:r>
            <a:r>
              <a:rPr lang="ru-RU" dirty="0">
                <a:solidFill>
                  <a:srgbClr val="92D050"/>
                </a:solidFill>
              </a:rPr>
              <a:t> ставало </a:t>
            </a:r>
            <a:r>
              <a:rPr lang="ru-RU" dirty="0" err="1">
                <a:solidFill>
                  <a:srgbClr val="92D050"/>
                </a:solidFill>
              </a:rPr>
              <a:t>більш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жорстким</a:t>
            </a:r>
            <a:r>
              <a:rPr lang="ru-RU" dirty="0">
                <a:solidFill>
                  <a:srgbClr val="92D050"/>
                </a:solidFill>
              </a:rPr>
              <a:t>. </a:t>
            </a:r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35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62</TotalTime>
  <Words>906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NewsPrint</vt:lpstr>
      <vt:lpstr>Велика Британія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 Британія</dc:title>
  <dc:creator>Настя</dc:creator>
  <cp:lastModifiedBy>Настя</cp:lastModifiedBy>
  <cp:revision>6</cp:revision>
  <dcterms:created xsi:type="dcterms:W3CDTF">2014-01-22T16:12:50Z</dcterms:created>
  <dcterms:modified xsi:type="dcterms:W3CDTF">2014-01-22T17:15:25Z</dcterms:modified>
</cp:coreProperties>
</file>