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3B0-9AE4-40F9-B02F-4EA87B89D24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F894-B579-4F21-A796-7894496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8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3B0-9AE4-40F9-B02F-4EA87B89D24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F894-B579-4F21-A796-7894496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5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3B0-9AE4-40F9-B02F-4EA87B89D24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F894-B579-4F21-A796-7894496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82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3B0-9AE4-40F9-B02F-4EA87B89D24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F894-B579-4F21-A796-7894496FB84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6217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3B0-9AE4-40F9-B02F-4EA87B89D24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F894-B579-4F21-A796-7894496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27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3B0-9AE4-40F9-B02F-4EA87B89D24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F894-B579-4F21-A796-7894496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26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3B0-9AE4-40F9-B02F-4EA87B89D24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F894-B579-4F21-A796-7894496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3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3B0-9AE4-40F9-B02F-4EA87B89D24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F894-B579-4F21-A796-7894496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00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3B0-9AE4-40F9-B02F-4EA87B89D24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F894-B579-4F21-A796-7894496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2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3B0-9AE4-40F9-B02F-4EA87B89D24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F894-B579-4F21-A796-7894496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7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3B0-9AE4-40F9-B02F-4EA87B89D24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F894-B579-4F21-A796-7894496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9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3B0-9AE4-40F9-B02F-4EA87B89D24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F894-B579-4F21-A796-7894496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4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3B0-9AE4-40F9-B02F-4EA87B89D24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F894-B579-4F21-A796-7894496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3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3B0-9AE4-40F9-B02F-4EA87B89D24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F894-B579-4F21-A796-7894496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7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3B0-9AE4-40F9-B02F-4EA87B89D24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F894-B579-4F21-A796-7894496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1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3B0-9AE4-40F9-B02F-4EA87B89D24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F894-B579-4F21-A796-7894496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7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3B0-9AE4-40F9-B02F-4EA87B89D24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F894-B579-4F21-A796-7894496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3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3643B0-9AE4-40F9-B02F-4EA87B89D24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40F894-B579-4F21-A796-7894496F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29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Проблеми загального світового рівня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32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Масштабність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Зараз </a:t>
            </a:r>
            <a:r>
              <a:rPr lang="ru-RU" dirty="0" err="1"/>
              <a:t>зброя</a:t>
            </a:r>
            <a:r>
              <a:rPr lang="ru-RU" dirty="0"/>
              <a:t>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загрожує</a:t>
            </a:r>
            <a:r>
              <a:rPr lang="ru-RU" dirty="0"/>
              <a:t> самому </a:t>
            </a:r>
            <a:r>
              <a:rPr lang="ru-RU" dirty="0" err="1"/>
              <a:t>існуванню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накопиче­них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</a:t>
            </a:r>
            <a:r>
              <a:rPr lang="ru-RU" dirty="0" err="1"/>
              <a:t>ядерної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 в 80-ті </a:t>
            </a:r>
            <a:r>
              <a:rPr lang="en-US" dirty="0"/>
              <a:t>pp. XX </a:t>
            </a:r>
            <a:r>
              <a:rPr lang="ru-RU" dirty="0"/>
              <a:t>ст. </a:t>
            </a:r>
            <a:r>
              <a:rPr lang="ru-RU" dirty="0" err="1"/>
              <a:t>оцінювалася</a:t>
            </a:r>
            <a:r>
              <a:rPr lang="ru-RU" dirty="0"/>
              <a:t> в 3,5 т тротилово­го </a:t>
            </a:r>
            <a:r>
              <a:rPr lang="ru-RU" dirty="0" err="1"/>
              <a:t>еквіваленту</a:t>
            </a:r>
            <a:r>
              <a:rPr lang="ru-RU" dirty="0"/>
              <a:t> на кожного жителя </a:t>
            </a:r>
            <a:r>
              <a:rPr lang="ru-RU" dirty="0" err="1"/>
              <a:t>Землі</a:t>
            </a:r>
            <a:r>
              <a:rPr lang="ru-RU" dirty="0"/>
              <a:t>. Як і </a:t>
            </a:r>
            <a:r>
              <a:rPr lang="ru-RU" dirty="0" err="1"/>
              <a:t>раніше</a:t>
            </a:r>
            <a:r>
              <a:rPr lang="ru-RU" dirty="0"/>
              <a:t> на гонку </a:t>
            </a:r>
            <a:r>
              <a:rPr lang="ru-RU" dirty="0" err="1"/>
              <a:t>озброєнь</a:t>
            </a:r>
            <a:r>
              <a:rPr lang="ru-RU" dirty="0"/>
              <a:t> </a:t>
            </a:r>
            <a:r>
              <a:rPr lang="ru-RU" dirty="0" err="1"/>
              <a:t>витрачається</a:t>
            </a:r>
            <a:r>
              <a:rPr lang="ru-RU" dirty="0"/>
              <a:t> до 1 трлн дол. на </a:t>
            </a:r>
            <a:r>
              <a:rPr lang="ru-RU" dirty="0" err="1"/>
              <a:t>рік</a:t>
            </a:r>
            <a:r>
              <a:rPr lang="ru-RU" dirty="0"/>
              <a:t>, в </a:t>
            </a:r>
            <a:r>
              <a:rPr lang="ru-RU" dirty="0" err="1"/>
              <a:t>арміях</a:t>
            </a:r>
            <a:r>
              <a:rPr lang="ru-RU" dirty="0"/>
              <a:t> держав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зайнято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25 млн людей.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29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84" y="2333767"/>
            <a:ext cx="7931138" cy="4256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896" y="1048210"/>
            <a:ext cx="3665078" cy="5541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2033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Демографічна 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Це  сукупність соціально-демографічних проблем сучасності, що зачіпають інтереси всього людства. Найважливіші проблеми народонаселення, які загрожують украй негативними наслідками: стрімке зростання населення, або демографічний вибух, у країнах, що розвиваються, і загроза депопуляції, або демографічна криза, в економічно розвинутих країнах. До проблем народонаселення слід віднести також неконтрольовану урбанізацію в країнах, що розвиваються, кризу великих міст у деяких розвинутих країнах, стихійну внутрішню й зовнішню міграцію, яка ускладнює, політичні відносини між державами.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94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Демографічна криза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</a:t>
            </a:r>
            <a:r>
              <a:rPr lang="ru-RU" dirty="0" err="1"/>
              <a:t>Північної</a:t>
            </a:r>
            <a:r>
              <a:rPr lang="ru-RU" dirty="0"/>
              <a:t> Америки та </a:t>
            </a:r>
            <a:r>
              <a:rPr lang="ru-RU" dirty="0" err="1"/>
              <a:t>Японії</a:t>
            </a:r>
            <a:r>
              <a:rPr lang="ru-RU" dirty="0"/>
              <a:t> в 70 — на початку 90-х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посилилася</a:t>
            </a:r>
            <a:r>
              <a:rPr lang="ru-RU" dirty="0"/>
              <a:t> </a:t>
            </a:r>
            <a:r>
              <a:rPr lang="ru-RU" dirty="0" err="1"/>
              <a:t>тенденція</a:t>
            </a:r>
            <a:r>
              <a:rPr lang="ru-RU" dirty="0"/>
              <a:t> до </a:t>
            </a:r>
            <a:r>
              <a:rPr lang="ru-RU" dirty="0" err="1"/>
              <a:t>різкого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народжуваності</a:t>
            </a:r>
            <a:r>
              <a:rPr lang="ru-RU" dirty="0"/>
              <a:t> —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просте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В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загрожує</a:t>
            </a:r>
            <a:r>
              <a:rPr lang="ru-RU" dirty="0"/>
              <a:t> </a:t>
            </a:r>
            <a:r>
              <a:rPr lang="ru-RU" dirty="0" err="1"/>
              <a:t>депопуляцією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негативними</a:t>
            </a:r>
            <a:r>
              <a:rPr lang="ru-RU" dirty="0"/>
              <a:t> </a:t>
            </a:r>
            <a:r>
              <a:rPr lang="ru-RU" dirty="0" err="1"/>
              <a:t>соціальними</a:t>
            </a:r>
            <a:r>
              <a:rPr lang="ru-RU" dirty="0"/>
              <a:t> </a:t>
            </a:r>
            <a:r>
              <a:rPr lang="ru-RU" dirty="0" err="1"/>
              <a:t>наслідками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7" y="4079145"/>
            <a:ext cx="3762375" cy="245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255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Заходи для збільшення народжуваності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Опитування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проведене</a:t>
            </a:r>
            <a:r>
              <a:rPr lang="ru-RU" dirty="0"/>
              <a:t> </a:t>
            </a:r>
            <a:r>
              <a:rPr lang="ru-RU" dirty="0" err="1"/>
              <a:t>Інститутом</a:t>
            </a:r>
            <a:r>
              <a:rPr lang="ru-RU" dirty="0"/>
              <a:t> </a:t>
            </a:r>
            <a:r>
              <a:rPr lang="ru-RU" dirty="0" err="1"/>
              <a:t>демографії</a:t>
            </a:r>
            <a:r>
              <a:rPr lang="ru-RU" dirty="0"/>
              <a:t> 2007 року, показало </a:t>
            </a:r>
            <a:r>
              <a:rPr lang="ru-RU" dirty="0" err="1"/>
              <a:t>таку</a:t>
            </a:r>
            <a:r>
              <a:rPr lang="ru-RU" dirty="0"/>
              <a:t> картину. </a:t>
            </a:r>
            <a:r>
              <a:rPr lang="ru-RU" dirty="0" err="1"/>
              <a:t>Майже</a:t>
            </a:r>
            <a:r>
              <a:rPr lang="ru-RU" dirty="0"/>
              <a:t> 70%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вважає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народжуваність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через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оплати </a:t>
            </a:r>
            <a:r>
              <a:rPr lang="ru-RU" dirty="0" err="1"/>
              <a:t>праці</a:t>
            </a:r>
            <a:r>
              <a:rPr lang="ru-RU" dirty="0"/>
              <a:t>. На другому </a:t>
            </a:r>
            <a:r>
              <a:rPr lang="ru-RU" dirty="0" err="1"/>
              <a:t>місці</a:t>
            </a:r>
            <a:r>
              <a:rPr lang="ru-RU" dirty="0"/>
              <a:t> за </a:t>
            </a:r>
            <a:r>
              <a:rPr lang="ru-RU" dirty="0" err="1"/>
              <a:t>значимістю</a:t>
            </a:r>
            <a:r>
              <a:rPr lang="ru-RU" dirty="0"/>
              <a:t> —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житлових</a:t>
            </a:r>
            <a:r>
              <a:rPr lang="ru-RU" dirty="0"/>
              <a:t> умов (47%). </a:t>
            </a:r>
            <a:r>
              <a:rPr lang="ru-RU" dirty="0" err="1"/>
              <a:t>Далі</a:t>
            </a:r>
            <a:r>
              <a:rPr lang="ru-RU" dirty="0"/>
              <a:t> — </a:t>
            </a:r>
            <a:r>
              <a:rPr lang="ru-RU" dirty="0" err="1"/>
              <a:t>створення</a:t>
            </a:r>
            <a:r>
              <a:rPr lang="ru-RU" dirty="0"/>
              <a:t> умов для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з материнством і </a:t>
            </a:r>
            <a:r>
              <a:rPr lang="ru-RU" dirty="0" err="1"/>
              <a:t>батьківством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дитячі</a:t>
            </a:r>
            <a:r>
              <a:rPr lang="ru-RU" dirty="0" smtClean="0"/>
              <a:t> </a:t>
            </a:r>
            <a:r>
              <a:rPr lang="ru-RU" dirty="0"/>
              <a:t>садки, 23,4%). І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разової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(21,8% ),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податкових</a:t>
            </a:r>
            <a:r>
              <a:rPr lang="ru-RU" dirty="0"/>
              <a:t> </a:t>
            </a:r>
            <a:r>
              <a:rPr lang="ru-RU" dirty="0" err="1"/>
              <a:t>пільг</a:t>
            </a:r>
            <a:r>
              <a:rPr lang="ru-RU" dirty="0"/>
              <a:t> для </a:t>
            </a:r>
            <a:r>
              <a:rPr lang="ru-RU" dirty="0" err="1"/>
              <a:t>сімей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 (21,0%) і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щомісячної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сімей</a:t>
            </a:r>
            <a:r>
              <a:rPr lang="ru-RU" dirty="0"/>
              <a:t> до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дитиною</a:t>
            </a:r>
            <a:r>
              <a:rPr lang="ru-RU" dirty="0"/>
              <a:t> </a:t>
            </a:r>
            <a:r>
              <a:rPr lang="ru-RU" dirty="0" err="1"/>
              <a:t>повноліття</a:t>
            </a:r>
            <a:r>
              <a:rPr lang="ru-RU" dirty="0"/>
              <a:t> (20,5%). </a:t>
            </a:r>
          </a:p>
        </p:txBody>
      </p:sp>
    </p:spTree>
    <p:extLst>
      <p:ext uri="{BB962C8B-B14F-4D97-AF65-F5344CB8AC3E}">
        <p14:creationId xmlns:p14="http://schemas.microsoft.com/office/powerpoint/2010/main" val="2177653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Демографічний вибух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Стрімке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в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, Африки та </a:t>
            </a:r>
            <a:r>
              <a:rPr lang="ru-RU" dirty="0" err="1"/>
              <a:t>Латинської</a:t>
            </a:r>
            <a:r>
              <a:rPr lang="ru-RU" dirty="0"/>
              <a:t> Америки,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,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подвоєння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err="1"/>
              <a:t>кожні</a:t>
            </a:r>
            <a:r>
              <a:rPr lang="ru-RU" dirty="0"/>
              <a:t> 20—30 </a:t>
            </a:r>
            <a:r>
              <a:rPr lang="ru-RU" dirty="0" err="1"/>
              <a:t>років</a:t>
            </a:r>
            <a:r>
              <a:rPr lang="ru-RU" dirty="0"/>
              <a:t> і </a:t>
            </a:r>
            <a:r>
              <a:rPr lang="ru-RU" dirty="0" err="1"/>
              <a:t>ускладнює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соціально-економічних</a:t>
            </a:r>
            <a:r>
              <a:rPr lang="ru-RU" dirty="0"/>
              <a:t> проблем. У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ціла</a:t>
            </a:r>
            <a:r>
              <a:rPr lang="ru-RU" dirty="0"/>
              <a:t> низка "</a:t>
            </a:r>
            <a:r>
              <a:rPr lang="ru-RU" dirty="0" err="1"/>
              <a:t>парадоксів</a:t>
            </a:r>
            <a:r>
              <a:rPr lang="ru-RU" dirty="0"/>
              <a:t> </a:t>
            </a:r>
            <a:r>
              <a:rPr lang="ru-RU" dirty="0" err="1"/>
              <a:t>відсталості</a:t>
            </a:r>
            <a:r>
              <a:rPr lang="ru-RU" dirty="0"/>
              <a:t>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753" y="4079145"/>
            <a:ext cx="4221566" cy="2493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9418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Заходи для зменшення народжуваності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Надаються</a:t>
            </a:r>
            <a:r>
              <a:rPr lang="ru-RU" dirty="0"/>
              <a:t> </a:t>
            </a:r>
            <a:r>
              <a:rPr lang="ru-RU" dirty="0" err="1"/>
              <a:t>пільги</a:t>
            </a:r>
            <a:r>
              <a:rPr lang="ru-RU" dirty="0"/>
              <a:t> </a:t>
            </a:r>
            <a:r>
              <a:rPr lang="ru-RU" dirty="0" err="1"/>
              <a:t>сім'ям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свідомо</a:t>
            </a:r>
            <a:r>
              <a:rPr lang="ru-RU" dirty="0"/>
              <a:t> </a:t>
            </a:r>
            <a:r>
              <a:rPr lang="ru-RU" dirty="0" err="1"/>
              <a:t>обмежують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ведеться</a:t>
            </a:r>
            <a:r>
              <a:rPr lang="ru-RU" dirty="0"/>
              <a:t> пропаганда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сімей</a:t>
            </a:r>
            <a:r>
              <a:rPr lang="ru-RU" dirty="0"/>
              <a:t> у </a:t>
            </a:r>
            <a:r>
              <a:rPr lang="ru-RU" dirty="0" err="1"/>
              <a:t>засобах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й </a:t>
            </a:r>
            <a:r>
              <a:rPr lang="ru-RU" dirty="0" err="1"/>
              <a:t>іншими</a:t>
            </a:r>
            <a:r>
              <a:rPr lang="ru-RU" dirty="0"/>
              <a:t> шляхами. У </a:t>
            </a:r>
            <a:r>
              <a:rPr lang="ru-RU" dirty="0" err="1"/>
              <a:t>Китаї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родини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сплачують</a:t>
            </a:r>
            <a:r>
              <a:rPr lang="ru-RU" dirty="0"/>
              <a:t> 10-відсотковий </a:t>
            </a:r>
            <a:r>
              <a:rPr lang="ru-RU" dirty="0" err="1"/>
              <a:t>податок</a:t>
            </a:r>
            <a:r>
              <a:rPr lang="ru-RU" dirty="0"/>
              <a:t> на </a:t>
            </a:r>
            <a:r>
              <a:rPr lang="ru-RU" dirty="0" err="1"/>
              <a:t>заробітну</a:t>
            </a:r>
            <a:r>
              <a:rPr lang="ru-RU" dirty="0"/>
              <a:t> плату. Тут </a:t>
            </a:r>
            <a:r>
              <a:rPr lang="ru-RU" dirty="0" err="1"/>
              <a:t>ще</a:t>
            </a:r>
            <a:r>
              <a:rPr lang="ru-RU" dirty="0"/>
              <a:t> у 50-ті роки </a:t>
            </a:r>
            <a:r>
              <a:rPr lang="en-US" dirty="0"/>
              <a:t>XX </a:t>
            </a:r>
            <a:r>
              <a:rPr lang="ru-RU" dirty="0"/>
              <a:t>ст. держава почала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активну</a:t>
            </a:r>
            <a:r>
              <a:rPr lang="ru-RU" dirty="0"/>
              <a:t> </a:t>
            </a:r>
            <a:r>
              <a:rPr lang="ru-RU" dirty="0" err="1"/>
              <a:t>демографічну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. Головне </a:t>
            </a:r>
            <a:r>
              <a:rPr lang="ru-RU" dirty="0" err="1"/>
              <a:t>її</a:t>
            </a:r>
            <a:r>
              <a:rPr lang="ru-RU" dirty="0"/>
              <a:t> гасло - "одна </a:t>
            </a:r>
            <a:r>
              <a:rPr lang="ru-RU" dirty="0" err="1"/>
              <a:t>дитина</a:t>
            </a:r>
            <a:r>
              <a:rPr lang="ru-RU" dirty="0"/>
              <a:t> у </a:t>
            </a:r>
            <a:r>
              <a:rPr lang="ru-RU" dirty="0" err="1"/>
              <a:t>родині</a:t>
            </a:r>
            <a:r>
              <a:rPr lang="ru-RU" dirty="0"/>
              <a:t>". </a:t>
            </a:r>
            <a:r>
              <a:rPr lang="ru-RU" dirty="0" err="1"/>
              <a:t>Шлюб</a:t>
            </a:r>
            <a:r>
              <a:rPr lang="ru-RU" dirty="0"/>
              <a:t> </a:t>
            </a:r>
            <a:r>
              <a:rPr lang="ru-RU" dirty="0" err="1"/>
              <a:t>дозволяється</a:t>
            </a:r>
            <a:r>
              <a:rPr lang="ru-RU" dirty="0"/>
              <a:t> </a:t>
            </a:r>
            <a:r>
              <a:rPr lang="ru-RU" dirty="0" err="1"/>
              <a:t>жінкам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23 роки, а </a:t>
            </a:r>
            <a:r>
              <a:rPr lang="ru-RU" dirty="0" err="1"/>
              <a:t>чоловікам</a:t>
            </a:r>
            <a:r>
              <a:rPr lang="ru-RU" dirty="0"/>
              <a:t> - у 25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840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Екологічна 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природного </a:t>
            </a:r>
            <a:r>
              <a:rPr lang="ru-RU" dirty="0" err="1"/>
              <a:t>середовища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антропогенних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і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систем (</a:t>
            </a:r>
            <a:r>
              <a:rPr lang="ru-RU" dirty="0" err="1"/>
              <a:t>ландшафтів</a:t>
            </a:r>
            <a:r>
              <a:rPr lang="ru-RU" dirty="0"/>
              <a:t>) і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, </a:t>
            </a:r>
            <a:r>
              <a:rPr lang="ru-RU" dirty="0" err="1"/>
              <a:t>економічних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096" y="3687028"/>
            <a:ext cx="4269791" cy="3027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1020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екологічних проблем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Атмосферні</a:t>
            </a:r>
          </a:p>
          <a:p>
            <a:r>
              <a:rPr lang="uk-UA" dirty="0" smtClean="0"/>
              <a:t>Водні</a:t>
            </a:r>
          </a:p>
          <a:p>
            <a:r>
              <a:rPr lang="uk-UA" dirty="0" err="1" smtClean="0"/>
              <a:t>Грунтові</a:t>
            </a:r>
            <a:endParaRPr lang="uk-UA" dirty="0" smtClean="0"/>
          </a:p>
          <a:p>
            <a:r>
              <a:rPr lang="uk-UA" dirty="0" smtClean="0"/>
              <a:t>Біотичні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092" y="1892490"/>
            <a:ext cx="3098042" cy="2065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919" y="1892490"/>
            <a:ext cx="3114971" cy="2065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092" y="4110249"/>
            <a:ext cx="3098042" cy="2323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919" y="4110249"/>
            <a:ext cx="3114971" cy="2375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4010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Енергетична та сировинна проблеми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в XX ст.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стрімким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енергоспоживання</a:t>
            </a:r>
            <a:r>
              <a:rPr lang="ru-RU" dirty="0"/>
              <a:t>. За </a:t>
            </a:r>
            <a:r>
              <a:rPr lang="ru-RU" dirty="0" err="1"/>
              <a:t>оцінками</a:t>
            </a:r>
            <a:r>
              <a:rPr lang="ru-RU" dirty="0"/>
              <a:t>, в 1945— 1995 </a:t>
            </a:r>
            <a:r>
              <a:rPr lang="ru-RU" dirty="0" err="1"/>
              <a:t>pp</a:t>
            </a:r>
            <a:r>
              <a:rPr lang="ru-RU" dirty="0"/>
              <a:t>.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використало</a:t>
            </a:r>
            <a:r>
              <a:rPr lang="ru-RU" dirty="0"/>
              <a:t> 2/3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, </a:t>
            </a:r>
            <a:r>
              <a:rPr lang="ru-RU" dirty="0" err="1"/>
              <a:t>добутого</a:t>
            </a:r>
            <a:r>
              <a:rPr lang="ru-RU" dirty="0"/>
              <a:t> </a:t>
            </a:r>
            <a:r>
              <a:rPr lang="ru-RU" dirty="0" err="1"/>
              <a:t>людством</a:t>
            </a:r>
            <a:r>
              <a:rPr lang="ru-RU" dirty="0"/>
              <a:t> за час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бурхливі</a:t>
            </a:r>
            <a:r>
              <a:rPr lang="ru-RU" dirty="0"/>
              <a:t>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 </a:t>
            </a:r>
            <a:r>
              <a:rPr lang="ru-RU" dirty="0" err="1"/>
              <a:t>спричинили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низки </a:t>
            </a:r>
            <a:r>
              <a:rPr lang="ru-RU" dirty="0" err="1"/>
              <a:t>гострих</a:t>
            </a:r>
            <a:r>
              <a:rPr lang="ru-RU" dirty="0"/>
              <a:t>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210598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Глобальні проблеми людства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комплекс </a:t>
            </a:r>
            <a:r>
              <a:rPr lang="ru-RU" dirty="0"/>
              <a:t>проблем і </a:t>
            </a:r>
            <a:r>
              <a:rPr lang="ru-RU" dirty="0" err="1"/>
              <a:t>ситуацій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зачіпають</a:t>
            </a:r>
            <a:r>
              <a:rPr lang="ru-RU" dirty="0"/>
              <a:t> </a:t>
            </a:r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</a:t>
            </a:r>
            <a:r>
              <a:rPr lang="ru-RU" dirty="0" err="1"/>
              <a:t>світу,характеризуються</a:t>
            </a:r>
            <a:r>
              <a:rPr lang="ru-RU" dirty="0"/>
              <a:t> </a:t>
            </a:r>
            <a:r>
              <a:rPr lang="ru-RU" dirty="0" err="1"/>
              <a:t>динамізмом</a:t>
            </a:r>
            <a:r>
              <a:rPr lang="ru-RU" dirty="0"/>
              <a:t> і </a:t>
            </a:r>
            <a:r>
              <a:rPr lang="ru-RU" dirty="0" err="1"/>
              <a:t>вимагають</a:t>
            </a:r>
            <a:r>
              <a:rPr lang="ru-RU" dirty="0"/>
              <a:t> для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розв'язання</a:t>
            </a:r>
            <a:r>
              <a:rPr lang="ru-RU" dirty="0"/>
              <a:t> </a:t>
            </a:r>
            <a:r>
              <a:rPr lang="ru-RU" dirty="0" err="1"/>
              <a:t>колективних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(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гонка </a:t>
            </a:r>
            <a:r>
              <a:rPr lang="ru-RU" dirty="0" err="1"/>
              <a:t>озброєнь</a:t>
            </a:r>
            <a:r>
              <a:rPr lang="ru-RU" dirty="0"/>
              <a:t>, </a:t>
            </a:r>
            <a:r>
              <a:rPr lang="ru-RU" dirty="0" err="1"/>
              <a:t>хвороби</a:t>
            </a:r>
            <a:r>
              <a:rPr lang="ru-RU" dirty="0"/>
              <a:t> і т. д.),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подальший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і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021" y="4079145"/>
            <a:ext cx="2605585" cy="2104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79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22" y="224837"/>
            <a:ext cx="8380152" cy="627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70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Продовольча 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глобальних</a:t>
            </a:r>
            <a:r>
              <a:rPr lang="ru-RU" dirty="0"/>
              <a:t> проблем,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долю </a:t>
            </a:r>
            <a:r>
              <a:rPr lang="ru-RU" dirty="0" err="1"/>
              <a:t>людства</a:t>
            </a:r>
            <a:r>
              <a:rPr lang="ru-RU" dirty="0"/>
              <a:t>,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продовольчу</a:t>
            </a:r>
            <a:r>
              <a:rPr lang="ru-RU" dirty="0"/>
              <a:t>. Вона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спроможністю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прогодувати</a:t>
            </a:r>
            <a:r>
              <a:rPr lang="ru-RU" dirty="0"/>
              <a:t> </a:t>
            </a:r>
            <a:r>
              <a:rPr lang="ru-RU" dirty="0" err="1"/>
              <a:t>нинішнє</a:t>
            </a:r>
            <a:r>
              <a:rPr lang="ru-RU" dirty="0"/>
              <a:t> і </a:t>
            </a:r>
            <a:r>
              <a:rPr lang="ru-RU" dirty="0" err="1"/>
              <a:t>майбутні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 До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міри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наслідок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є </a:t>
            </a:r>
            <a:r>
              <a:rPr lang="ru-RU" dirty="0" err="1"/>
              <a:t>фізіологічною</a:t>
            </a:r>
            <a:r>
              <a:rPr lang="ru-RU" dirty="0"/>
              <a:t> потребою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даними</a:t>
            </a:r>
            <a:r>
              <a:rPr lang="ru-RU" dirty="0"/>
              <a:t> ФАО (</a:t>
            </a:r>
            <a:r>
              <a:rPr lang="ru-RU" dirty="0" err="1"/>
              <a:t>продовольчої</a:t>
            </a:r>
            <a:r>
              <a:rPr lang="ru-RU" dirty="0"/>
              <a:t> і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ООН), </a:t>
            </a:r>
            <a:r>
              <a:rPr lang="ru-RU" dirty="0" err="1"/>
              <a:t>нині</a:t>
            </a:r>
            <a:r>
              <a:rPr lang="ru-RU" dirty="0"/>
              <a:t> на </a:t>
            </a:r>
            <a:r>
              <a:rPr lang="ru-RU" dirty="0" err="1"/>
              <a:t>планеті</a:t>
            </a:r>
            <a:r>
              <a:rPr lang="ru-RU" dirty="0"/>
              <a:t> </a:t>
            </a:r>
            <a:r>
              <a:rPr lang="ru-RU" dirty="0" err="1"/>
              <a:t>голодують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500 млн. </a:t>
            </a:r>
            <a:r>
              <a:rPr lang="ru-RU" dirty="0" err="1"/>
              <a:t>осіб</a:t>
            </a:r>
            <a:r>
              <a:rPr lang="ru-RU" dirty="0"/>
              <a:t>, а </a:t>
            </a:r>
            <a:r>
              <a:rPr lang="ru-RU" dirty="0" err="1"/>
              <a:t>ще</a:t>
            </a:r>
            <a:r>
              <a:rPr lang="ru-RU" dirty="0"/>
              <a:t> 1 млрд.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недоїдають</a:t>
            </a:r>
            <a:r>
              <a:rPr lang="ru-RU" dirty="0"/>
              <a:t>. </a:t>
            </a:r>
            <a:r>
              <a:rPr lang="ru-RU" dirty="0" err="1"/>
              <a:t>Продовольча</a:t>
            </a:r>
            <a:r>
              <a:rPr lang="ru-RU" dirty="0"/>
              <a:t> криза особливо актуальна 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Африки, </a:t>
            </a:r>
            <a:r>
              <a:rPr lang="ru-RU" dirty="0" err="1"/>
              <a:t>Азії</a:t>
            </a:r>
            <a:r>
              <a:rPr lang="ru-RU" dirty="0"/>
              <a:t>, </a:t>
            </a:r>
            <a:r>
              <a:rPr lang="ru-RU" dirty="0" err="1"/>
              <a:t>Латинської</a:t>
            </a:r>
            <a:r>
              <a:rPr lang="ru-RU" dirty="0"/>
              <a:t> Америки і </a:t>
            </a:r>
            <a:r>
              <a:rPr lang="ru-RU" dirty="0" err="1"/>
              <a:t>загрожує</a:t>
            </a:r>
            <a:r>
              <a:rPr lang="ru-RU" dirty="0"/>
              <a:t> </a:t>
            </a:r>
            <a:r>
              <a:rPr lang="ru-RU" dirty="0" err="1"/>
              <a:t>поширитися</a:t>
            </a:r>
            <a:r>
              <a:rPr lang="ru-RU" dirty="0"/>
              <a:t> на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 У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продовольча</a:t>
            </a:r>
            <a:r>
              <a:rPr lang="ru-RU" dirty="0"/>
              <a:t> проблема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глобальними</a:t>
            </a:r>
            <a:r>
              <a:rPr lang="ru-RU" dirty="0"/>
              <a:t> проблемами: </a:t>
            </a:r>
            <a:r>
              <a:rPr lang="ru-RU" dirty="0" err="1"/>
              <a:t>демографічною</a:t>
            </a:r>
            <a:r>
              <a:rPr lang="ru-RU" dirty="0"/>
              <a:t>, </a:t>
            </a:r>
            <a:r>
              <a:rPr lang="ru-RU" dirty="0" err="1"/>
              <a:t>енергетичною</a:t>
            </a:r>
            <a:r>
              <a:rPr lang="ru-RU" dirty="0"/>
              <a:t>, </a:t>
            </a:r>
            <a:r>
              <a:rPr lang="ru-RU" dirty="0" err="1"/>
              <a:t>екологічною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454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Чинники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глобальну</a:t>
            </a:r>
            <a:r>
              <a:rPr lang="ru-RU" dirty="0"/>
              <a:t> </a:t>
            </a:r>
            <a:r>
              <a:rPr lang="ru-RU" dirty="0" err="1"/>
              <a:t>продовольчу</a:t>
            </a:r>
            <a:r>
              <a:rPr lang="ru-RU" dirty="0"/>
              <a:t> проблему:</a:t>
            </a:r>
          </a:p>
          <a:p>
            <a:r>
              <a:rPr lang="ru-RU" dirty="0"/>
              <a:t>-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і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</a:t>
            </a:r>
            <a:r>
              <a:rPr lang="ru-RU" dirty="0" err="1"/>
              <a:t>Сюди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</a:t>
            </a:r>
            <a:r>
              <a:rPr lang="ru-RU" dirty="0" err="1"/>
              <a:t>площу</a:t>
            </a:r>
            <a:r>
              <a:rPr lang="ru-RU" dirty="0"/>
              <a:t> та структуру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,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сільськогосподарський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, </a:t>
            </a:r>
            <a:r>
              <a:rPr lang="ru-RU" dirty="0" err="1"/>
              <a:t>клімат</a:t>
            </a:r>
            <a:r>
              <a:rPr lang="ru-RU" dirty="0"/>
              <a:t>,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і </a:t>
            </a:r>
            <a:r>
              <a:rPr lang="ru-RU" dirty="0" err="1"/>
              <a:t>масою</a:t>
            </a:r>
            <a:r>
              <a:rPr lang="ru-RU" dirty="0"/>
              <a:t> </a:t>
            </a:r>
            <a:r>
              <a:rPr lang="ru-RU" dirty="0" err="1"/>
              <a:t>продовольства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світовий</a:t>
            </a:r>
            <a:r>
              <a:rPr lang="ru-RU" dirty="0"/>
              <a:t> транспорт і </a:t>
            </a:r>
            <a:r>
              <a:rPr lang="ru-RU" dirty="0" err="1"/>
              <a:t>зв'язок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широкий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на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(</a:t>
            </a:r>
            <a:r>
              <a:rPr lang="ru-RU" dirty="0" err="1"/>
              <a:t>залізничний</a:t>
            </a:r>
            <a:r>
              <a:rPr lang="ru-RU" dirty="0"/>
              <a:t> транспорт,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автомобільний</a:t>
            </a:r>
            <a:r>
              <a:rPr lang="ru-RU" dirty="0"/>
              <a:t> транспорт,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судноплавства</a:t>
            </a:r>
            <a:r>
              <a:rPr lang="ru-RU" dirty="0"/>
              <a:t>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);</a:t>
            </a:r>
          </a:p>
          <a:p>
            <a:r>
              <a:rPr lang="ru-RU" dirty="0"/>
              <a:t>- </a:t>
            </a:r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(</a:t>
            </a:r>
            <a:r>
              <a:rPr lang="ru-RU" dirty="0" err="1"/>
              <a:t>розстановка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сил,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міждержавних</a:t>
            </a:r>
            <a:r>
              <a:rPr lang="ru-RU" dirty="0"/>
              <a:t> </a:t>
            </a:r>
            <a:r>
              <a:rPr lang="ru-RU" dirty="0" err="1"/>
              <a:t>співтовариств</a:t>
            </a:r>
            <a:r>
              <a:rPr lang="ru-RU" dirty="0"/>
              <a:t>, </a:t>
            </a:r>
            <a:r>
              <a:rPr lang="ru-RU" dirty="0" err="1"/>
              <a:t>об'єднань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поставок </a:t>
            </a:r>
            <a:r>
              <a:rPr lang="ru-RU" dirty="0" err="1"/>
              <a:t>продовольства</a:t>
            </a:r>
            <a:r>
              <a:rPr lang="ru-RU" dirty="0"/>
              <a:t> у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);</a:t>
            </a:r>
          </a:p>
          <a:p>
            <a:r>
              <a:rPr lang="ru-RU" dirty="0"/>
              <a:t>- </a:t>
            </a:r>
            <a:r>
              <a:rPr lang="ru-RU" dirty="0" err="1"/>
              <a:t>світова</a:t>
            </a:r>
            <a:r>
              <a:rPr lang="ru-RU" dirty="0"/>
              <a:t> </a:t>
            </a:r>
            <a:r>
              <a:rPr lang="ru-RU" dirty="0" err="1"/>
              <a:t>економіка</a:t>
            </a:r>
            <a:r>
              <a:rPr lang="ru-RU" dirty="0"/>
              <a:t> і </a:t>
            </a:r>
            <a:r>
              <a:rPr lang="ru-RU" dirty="0" err="1"/>
              <a:t>торгівля</a:t>
            </a:r>
            <a:r>
              <a:rPr lang="ru-RU" dirty="0"/>
              <a:t> 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єдності</a:t>
            </a:r>
            <a:r>
              <a:rPr lang="ru-RU" dirty="0"/>
              <a:t> (</a:t>
            </a:r>
            <a:r>
              <a:rPr lang="ru-RU" dirty="0" err="1"/>
              <a:t>продовольство</a:t>
            </a:r>
            <a:r>
              <a:rPr lang="ru-RU" dirty="0"/>
              <a:t> як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, роль </a:t>
            </a:r>
            <a:r>
              <a:rPr lang="ru-RU" dirty="0" err="1"/>
              <a:t>балансових</a:t>
            </a:r>
            <a:r>
              <a:rPr lang="ru-RU" dirty="0"/>
              <a:t> </a:t>
            </a:r>
            <a:r>
              <a:rPr lang="ru-RU" dirty="0" err="1"/>
              <a:t>розрахунків</a:t>
            </a:r>
            <a:r>
              <a:rPr lang="ru-RU" dirty="0"/>
              <a:t>, </a:t>
            </a:r>
            <a:r>
              <a:rPr lang="ru-RU" dirty="0" err="1"/>
              <a:t>кліринг</a:t>
            </a:r>
            <a:r>
              <a:rPr lang="ru-RU" dirty="0"/>
              <a:t> (система </a:t>
            </a:r>
            <a:r>
              <a:rPr lang="ru-RU" dirty="0" err="1"/>
              <a:t>безготівкових</a:t>
            </a:r>
            <a:r>
              <a:rPr lang="ru-RU" dirty="0"/>
              <a:t> </a:t>
            </a:r>
            <a:r>
              <a:rPr lang="ru-RU" dirty="0" err="1"/>
              <a:t>розрахунків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0273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-138936"/>
            <a:ext cx="10364451" cy="1596177"/>
          </a:xfrm>
        </p:spPr>
        <p:txBody>
          <a:bodyPr/>
          <a:lstStyle/>
          <a:p>
            <a:r>
              <a:rPr lang="uk-UA" dirty="0" smtClean="0"/>
              <a:t>Збережемо нашу планету!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605" y="1009934"/>
            <a:ext cx="6239765" cy="5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9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Коли почали повставати глобальні проблеми перед людством?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 </a:t>
            </a:r>
            <a:r>
              <a:rPr lang="ru-RU" dirty="0" err="1"/>
              <a:t>схильні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60-ті роки ХХ </a:t>
            </a:r>
            <a:r>
              <a:rPr lang="ru-RU" dirty="0" err="1"/>
              <a:t>століття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умовна</a:t>
            </a:r>
            <a:r>
              <a:rPr lang="ru-RU" dirty="0"/>
              <a:t> дата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індустріальної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 і початку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,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вживають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назв.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вживаними</a:t>
            </a:r>
            <a:r>
              <a:rPr lang="ru-RU" dirty="0"/>
              <a:t> є : «</a:t>
            </a:r>
            <a:r>
              <a:rPr lang="ru-RU" dirty="0" err="1"/>
              <a:t>постіндустріальна</a:t>
            </a:r>
            <a:r>
              <a:rPr lang="ru-RU" dirty="0"/>
              <a:t> </a:t>
            </a:r>
            <a:r>
              <a:rPr lang="ru-RU" dirty="0" err="1"/>
              <a:t>епоха</a:t>
            </a:r>
            <a:r>
              <a:rPr lang="ru-RU" dirty="0"/>
              <a:t>» (Д. Белл</a:t>
            </a:r>
            <a:r>
              <a:rPr lang="ru-RU" dirty="0" smtClean="0"/>
              <a:t>). </a:t>
            </a:r>
            <a:r>
              <a:rPr lang="ru-RU" dirty="0"/>
              <a:t>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, </a:t>
            </a:r>
            <a:r>
              <a:rPr lang="ru-RU" dirty="0" err="1"/>
              <a:t>перелік</a:t>
            </a:r>
            <a:r>
              <a:rPr lang="ru-RU" dirty="0"/>
              <a:t> та </a:t>
            </a:r>
            <a:r>
              <a:rPr lang="ru-RU" dirty="0" err="1"/>
              <a:t>диференціацію</a:t>
            </a:r>
            <a:r>
              <a:rPr lang="ru-RU" dirty="0"/>
              <a:t> проблем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відраховувати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smtClean="0"/>
              <a:t>часу.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76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256" y="209084"/>
            <a:ext cx="10364451" cy="1596177"/>
          </a:xfrm>
        </p:spPr>
        <p:txBody>
          <a:bodyPr/>
          <a:lstStyle/>
          <a:p>
            <a:r>
              <a:rPr lang="uk-UA" dirty="0" smtClean="0"/>
              <a:t>Класифікація глобальних проблем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167" y="1651379"/>
            <a:ext cx="5788631" cy="50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9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Війна та мир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!!!  За останні </a:t>
            </a:r>
            <a:r>
              <a:rPr lang="ru-RU" dirty="0"/>
              <a:t>6 тис. </a:t>
            </a:r>
            <a:r>
              <a:rPr lang="ru-RU" dirty="0" err="1"/>
              <a:t>років</a:t>
            </a:r>
            <a:r>
              <a:rPr lang="ru-RU" dirty="0"/>
              <a:t> люди пережили </a:t>
            </a:r>
            <a:r>
              <a:rPr lang="ru-RU" dirty="0" err="1"/>
              <a:t>понад</a:t>
            </a:r>
            <a:r>
              <a:rPr lang="ru-RU" dirty="0"/>
              <a:t> 14, 5 тис. </a:t>
            </a:r>
            <a:r>
              <a:rPr lang="ru-RU" dirty="0" err="1"/>
              <a:t>воєн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загинуло</a:t>
            </a:r>
            <a:r>
              <a:rPr lang="ru-RU" dirty="0"/>
              <a:t> 3 млрд 640 млн людей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!!!  </a:t>
            </a:r>
            <a:r>
              <a:rPr lang="uk-UA" dirty="0"/>
              <a:t>Тільки в період Другої світової війни (1939— 1945) військовими діями була </a:t>
            </a:r>
            <a:r>
              <a:rPr lang="uk-UA" dirty="0" smtClean="0"/>
              <a:t>охоплена </a:t>
            </a:r>
            <a:r>
              <a:rPr lang="uk-UA" dirty="0"/>
              <a:t>площа бл. 3,3 млн км2, у ході війни загинуло 55 млн людей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/>
              <a:t>!!! </a:t>
            </a:r>
            <a:r>
              <a:rPr lang="uk-UA" dirty="0" smtClean="0"/>
              <a:t> Під </a:t>
            </a:r>
            <a:r>
              <a:rPr lang="uk-UA" dirty="0"/>
              <a:t>час війни в Перській </a:t>
            </a:r>
            <a:r>
              <a:rPr lang="uk-UA" dirty="0" err="1"/>
              <a:t>затоці</a:t>
            </a:r>
            <a:r>
              <a:rPr lang="uk-UA" dirty="0"/>
              <a:t> у лютому 1991 р. було висаджено у повітря 1250 нафтових свердловин, внаслідок чого щодня згоряло бл. 1 млн т нафти, забруднюючи повітря на сотні кілометрів від Кувейту.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03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Ядерна зброя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Ядерна зброя характеризується великою потужністю і різною вра­жаючою </a:t>
            </a:r>
            <a:r>
              <a:rPr lang="uk-UA" dirty="0" smtClean="0"/>
              <a:t>дією. </a:t>
            </a:r>
            <a:r>
              <a:rPr lang="uk-UA" dirty="0"/>
              <a:t>Ударна хви­ля при ядерному вибуху має колосальну руйнівну силу, яка наносить незахищеним людям і тваринам важкі травми, аж до їх загибелі. При надмірному тиску у фронті ударної хвилі </a:t>
            </a:r>
            <a:r>
              <a:rPr lang="uk-UA" dirty="0" smtClean="0"/>
              <a:t>спостеріга­ється </a:t>
            </a:r>
            <a:r>
              <a:rPr lang="uk-UA" dirty="0"/>
              <a:t>повне пошкодження лісового масиву, вириваються з корінням дерева, а у людей розриваються внутрішні органи, переламуються </a:t>
            </a:r>
            <a:r>
              <a:rPr lang="uk-UA" dirty="0" smtClean="0"/>
              <a:t>кі­стки. </a:t>
            </a:r>
            <a:r>
              <a:rPr lang="uk-UA" dirty="0"/>
              <a:t>У </a:t>
            </a:r>
            <a:r>
              <a:rPr lang="uk-UA" dirty="0" err="1"/>
              <a:t>Хіросимі</a:t>
            </a:r>
            <a:r>
              <a:rPr lang="uk-UA" dirty="0"/>
              <a:t> і Нагасакі термічні ураження (опіки) були основними наслідками ядерних вибу­хів. Під впливом проникаючої радіації, що викликається смертонос­ними гамма-променями і нейтронами, у людей і тварин виникає про­менева хвороба, яка у важких випадках закінчується загибеллю. У 70—80-ті </a:t>
            </a:r>
            <a:r>
              <a:rPr lang="en-US" dirty="0"/>
              <a:t>pp. </a:t>
            </a:r>
            <a:r>
              <a:rPr lang="uk-UA" dirty="0"/>
              <a:t>було введене поняття «ядерної зими» — різкого і тривалого похолодання, що може виникнути у разі війни із застосуванням термоядерної зброї. При цьому середнє зниження температури повіт­ря над Північною півкулею прогнозується більш ніж на 20 °С. Гранді­озні пожежі, які неминуче будуть супроводжувати ядерні вибухи, </a:t>
            </a:r>
            <a:r>
              <a:rPr lang="uk-UA" dirty="0" err="1"/>
              <a:t>ство­рять</a:t>
            </a:r>
            <a:r>
              <a:rPr lang="uk-UA" dirty="0"/>
              <a:t> величезну масу газоподібних домішок і диму, які </a:t>
            </a:r>
            <a:r>
              <a:rPr lang="uk-UA" dirty="0" err="1"/>
              <a:t>спричинять</a:t>
            </a:r>
            <a:r>
              <a:rPr lang="uk-UA" dirty="0"/>
              <a:t> за­темнення поверхні Землі («ядерної ночі») на багато тижнів і навіть місяців.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94815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Хімічна зброя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/>
              <a:t>зброя</a:t>
            </a:r>
            <a:r>
              <a:rPr lang="ru-RU" dirty="0"/>
              <a:t>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отруйних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— </a:t>
            </a:r>
            <a:r>
              <a:rPr lang="ru-RU" dirty="0" err="1"/>
              <a:t>газів</a:t>
            </a:r>
            <a:r>
              <a:rPr lang="ru-RU" dirty="0"/>
              <a:t>, </a:t>
            </a:r>
            <a:r>
              <a:rPr lang="ru-RU" dirty="0" err="1"/>
              <a:t>рідини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твердих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: </a:t>
            </a:r>
            <a:r>
              <a:rPr lang="ru-RU" dirty="0" err="1"/>
              <a:t>ракети</a:t>
            </a:r>
            <a:r>
              <a:rPr lang="ru-RU" dirty="0"/>
              <a:t>, </a:t>
            </a:r>
            <a:r>
              <a:rPr lang="ru-RU" dirty="0" err="1"/>
              <a:t>міни</a:t>
            </a:r>
            <a:r>
              <a:rPr lang="ru-RU" dirty="0"/>
              <a:t>, снаряди, бомби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розпилення</a:t>
            </a:r>
            <a:r>
              <a:rPr lang="ru-RU" dirty="0"/>
              <a:t> з </a:t>
            </a:r>
            <a:r>
              <a:rPr lang="ru-RU" dirty="0" err="1"/>
              <a:t>літаків</a:t>
            </a:r>
            <a:r>
              <a:rPr lang="ru-RU" dirty="0"/>
              <a:t>. </a:t>
            </a:r>
            <a:r>
              <a:rPr lang="ru-RU" dirty="0" smtClean="0"/>
              <a:t>У </a:t>
            </a:r>
            <a:r>
              <a:rPr lang="ru-RU" dirty="0"/>
              <a:t>великих </a:t>
            </a:r>
            <a:r>
              <a:rPr lang="ru-RU" dirty="0" err="1"/>
              <a:t>кількостях</a:t>
            </a:r>
            <a:r>
              <a:rPr lang="ru-RU" dirty="0"/>
              <a:t> </a:t>
            </a:r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/>
              <a:t>зброя</a:t>
            </a:r>
            <a:r>
              <a:rPr lang="ru-RU" dirty="0"/>
              <a:t> </a:t>
            </a:r>
            <a:r>
              <a:rPr lang="ru-RU" dirty="0" err="1"/>
              <a:t>застосовувалася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і у </a:t>
            </a:r>
            <a:r>
              <a:rPr lang="ru-RU" dirty="0" err="1"/>
              <a:t>В'єтнамі</a:t>
            </a:r>
            <a:r>
              <a:rPr lang="ru-RU" dirty="0"/>
              <a:t>. У 1914—1918 </a:t>
            </a:r>
            <a:r>
              <a:rPr lang="en-US" dirty="0"/>
              <a:t>pp. </a:t>
            </a:r>
            <a:r>
              <a:rPr lang="ru-RU" dirty="0" err="1"/>
              <a:t>бойові</a:t>
            </a:r>
            <a:r>
              <a:rPr lang="ru-RU" dirty="0"/>
              <a:t> </a:t>
            </a:r>
            <a:r>
              <a:rPr lang="ru-RU" dirty="0" err="1"/>
              <a:t>отруйні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в основному </a:t>
            </a:r>
            <a:r>
              <a:rPr lang="ru-RU" dirty="0" err="1"/>
              <a:t>іприт</a:t>
            </a:r>
            <a:r>
              <a:rPr lang="ru-RU" dirty="0"/>
              <a:t>, </a:t>
            </a:r>
            <a:r>
              <a:rPr lang="ru-RU" dirty="0" err="1"/>
              <a:t>спричинили</a:t>
            </a:r>
            <a:r>
              <a:rPr lang="ru-RU" dirty="0"/>
              <a:t> </a:t>
            </a:r>
            <a:r>
              <a:rPr lang="ru-RU" dirty="0" err="1"/>
              <a:t>загибель</a:t>
            </a:r>
            <a:r>
              <a:rPr lang="ru-RU" dirty="0"/>
              <a:t> 10 тис. людей і 1,2 млн людей </a:t>
            </a:r>
            <a:r>
              <a:rPr lang="ru-RU" dirty="0" err="1"/>
              <a:t>зробили</a:t>
            </a:r>
            <a:r>
              <a:rPr lang="ru-RU" dirty="0"/>
              <a:t> </a:t>
            </a:r>
            <a:r>
              <a:rPr lang="ru-RU" dirty="0" err="1"/>
              <a:t>інвалідами</a:t>
            </a:r>
            <a:r>
              <a:rPr lang="ru-RU" dirty="0"/>
              <a:t>. У наш час </a:t>
            </a:r>
            <a:r>
              <a:rPr lang="ru-RU" dirty="0" err="1"/>
              <a:t>створений</a:t>
            </a:r>
            <a:r>
              <a:rPr lang="ru-RU" dirty="0"/>
              <a:t> </a:t>
            </a:r>
            <a:r>
              <a:rPr lang="ru-RU" dirty="0" err="1"/>
              <a:t>принципово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отруйних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нервово-паралітичної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(зарин, табун, зоман </a:t>
            </a:r>
            <a:r>
              <a:rPr lang="ru-RU" dirty="0" err="1"/>
              <a:t>тощо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отруйні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психогенної</a:t>
            </a:r>
            <a:r>
              <a:rPr lang="ru-RU" dirty="0"/>
              <a:t>, </a:t>
            </a:r>
            <a:r>
              <a:rPr lang="ru-RU" dirty="0" err="1"/>
              <a:t>загальноотруйної</a:t>
            </a:r>
            <a:r>
              <a:rPr lang="ru-RU" dirty="0"/>
              <a:t> і </a:t>
            </a:r>
            <a:r>
              <a:rPr lang="ru-RU" dirty="0" err="1"/>
              <a:t>задуш­ливої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вони негативно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екосистеми</a:t>
            </a:r>
            <a:r>
              <a:rPr lang="ru-RU" dirty="0"/>
              <a:t>, </a:t>
            </a:r>
            <a:r>
              <a:rPr lang="ru-RU" dirty="0" err="1"/>
              <a:t>викли­каючи</a:t>
            </a:r>
            <a:r>
              <a:rPr lang="ru-RU" dirty="0"/>
              <a:t> </a:t>
            </a:r>
            <a:r>
              <a:rPr lang="ru-RU" dirty="0" err="1"/>
              <a:t>масові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людей, </a:t>
            </a:r>
            <a:r>
              <a:rPr lang="ru-RU" dirty="0" err="1"/>
              <a:t>загибель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популяцій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хребетних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рослин</a:t>
            </a:r>
            <a:r>
              <a:rPr lang="ru-RU" dirty="0"/>
              <a:t>. У </a:t>
            </a:r>
            <a:r>
              <a:rPr lang="ru-RU" dirty="0" err="1"/>
              <a:t>В'єтнамі</a:t>
            </a:r>
            <a:r>
              <a:rPr lang="ru-RU" dirty="0"/>
              <a:t> </a:t>
            </a:r>
            <a:r>
              <a:rPr lang="ru-RU" dirty="0" err="1"/>
              <a:t>бойові</a:t>
            </a:r>
            <a:r>
              <a:rPr lang="ru-RU" dirty="0"/>
              <a:t> </a:t>
            </a:r>
            <a:r>
              <a:rPr lang="ru-RU" dirty="0" err="1"/>
              <a:t>отруйливі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застосовувалися</a:t>
            </a:r>
            <a:r>
              <a:rPr lang="ru-RU" dirty="0"/>
              <a:t> в основному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дефоліантів</a:t>
            </a:r>
            <a:r>
              <a:rPr lang="ru-RU" dirty="0"/>
              <a:t> (</a:t>
            </a:r>
            <a:r>
              <a:rPr lang="ru-RU" dirty="0" err="1"/>
              <a:t>гербіцидів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призводило</a:t>
            </a:r>
            <a:r>
              <a:rPr lang="ru-RU" dirty="0"/>
              <a:t> до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рослинами</a:t>
            </a:r>
            <a:r>
              <a:rPr lang="ru-RU" dirty="0"/>
              <a:t> </a:t>
            </a:r>
            <a:r>
              <a:rPr lang="ru-RU" dirty="0" err="1"/>
              <a:t>листя</a:t>
            </a:r>
            <a:r>
              <a:rPr lang="ru-RU" dirty="0"/>
              <a:t>, </a:t>
            </a:r>
            <a:r>
              <a:rPr lang="ru-RU" dirty="0" err="1"/>
              <a:t>порушення</a:t>
            </a:r>
            <a:r>
              <a:rPr lang="ru-RU" dirty="0"/>
              <a:t> росту, а </a:t>
            </a:r>
            <a:r>
              <a:rPr lang="ru-RU" dirty="0" err="1"/>
              <a:t>згодом</a:t>
            </a:r>
            <a:r>
              <a:rPr lang="ru-RU" dirty="0"/>
              <a:t> і до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загибелі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567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Хімічна зброя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розпилення</a:t>
            </a:r>
            <a:r>
              <a:rPr lang="ru-RU" dirty="0"/>
              <a:t> </a:t>
            </a:r>
            <a:r>
              <a:rPr lang="ru-RU" dirty="0" err="1"/>
              <a:t>армією</a:t>
            </a:r>
            <a:r>
              <a:rPr lang="ru-RU" dirty="0"/>
              <a:t> США </a:t>
            </a:r>
            <a:r>
              <a:rPr lang="ru-RU" dirty="0" err="1"/>
              <a:t>понад</a:t>
            </a:r>
            <a:r>
              <a:rPr lang="ru-RU" dirty="0"/>
              <a:t> 100 тис. т </a:t>
            </a:r>
            <a:r>
              <a:rPr lang="ru-RU" dirty="0" err="1"/>
              <a:t>дефоліантів</a:t>
            </a:r>
            <a:r>
              <a:rPr lang="ru-RU" dirty="0"/>
              <a:t> (</a:t>
            </a:r>
            <a:r>
              <a:rPr lang="ru-RU" dirty="0" err="1"/>
              <a:t>ге­рбіцидів</a:t>
            </a:r>
            <a:r>
              <a:rPr lang="ru-RU" dirty="0"/>
              <a:t>) у </a:t>
            </a:r>
            <a:r>
              <a:rPr lang="ru-RU" dirty="0" err="1"/>
              <a:t>В'єтнамі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знищено</a:t>
            </a:r>
            <a:r>
              <a:rPr lang="ru-RU" dirty="0"/>
              <a:t> 12 % </a:t>
            </a:r>
            <a:r>
              <a:rPr lang="ru-RU" dirty="0" err="1"/>
              <a:t>лісів</a:t>
            </a:r>
            <a:r>
              <a:rPr lang="ru-RU" dirty="0"/>
              <a:t>, 40 % </a:t>
            </a:r>
            <a:r>
              <a:rPr lang="ru-RU" dirty="0" err="1"/>
              <a:t>мангрів</a:t>
            </a:r>
            <a:r>
              <a:rPr lang="ru-RU" dirty="0"/>
              <a:t> і </a:t>
            </a:r>
            <a:r>
              <a:rPr lang="ru-RU" dirty="0" err="1"/>
              <a:t>понад</a:t>
            </a:r>
            <a:r>
              <a:rPr lang="ru-RU" dirty="0"/>
              <a:t> 5 %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. </a:t>
            </a:r>
            <a:r>
              <a:rPr lang="ru-RU" dirty="0" err="1"/>
              <a:t>Зі</a:t>
            </a:r>
            <a:r>
              <a:rPr lang="ru-RU" dirty="0"/>
              <a:t> 150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 </a:t>
            </a:r>
            <a:r>
              <a:rPr lang="ru-RU" dirty="0" err="1"/>
              <a:t>залишилося</a:t>
            </a:r>
            <a:r>
              <a:rPr lang="ru-RU" dirty="0"/>
              <a:t> 18,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зникли</a:t>
            </a:r>
            <a:r>
              <a:rPr lang="ru-RU" dirty="0"/>
              <a:t> </a:t>
            </a:r>
            <a:r>
              <a:rPr lang="ru-RU" dirty="0" err="1"/>
              <a:t>комахи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загинуло</a:t>
            </a:r>
            <a:r>
              <a:rPr lang="ru-RU" dirty="0"/>
              <a:t> як </a:t>
            </a:r>
            <a:r>
              <a:rPr lang="ru-RU" dirty="0" err="1"/>
              <a:t>біологічний</a:t>
            </a:r>
            <a:r>
              <a:rPr lang="ru-RU" dirty="0"/>
              <a:t> вид.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заподіяно</a:t>
            </a:r>
            <a:r>
              <a:rPr lang="ru-RU" dirty="0"/>
              <a:t> </a:t>
            </a:r>
            <a:r>
              <a:rPr lang="ru-RU" dirty="0" err="1"/>
              <a:t>здоров'ю</a:t>
            </a:r>
            <a:r>
              <a:rPr lang="ru-RU" dirty="0"/>
              <a:t> 1,6 млн </a:t>
            </a:r>
            <a:r>
              <a:rPr lang="ru-RU" dirty="0" err="1"/>
              <a:t>вьєтнамців</a:t>
            </a:r>
            <a:r>
              <a:rPr lang="ru-RU" dirty="0"/>
              <a:t>. </a:t>
            </a:r>
            <a:r>
              <a:rPr lang="ru-RU" dirty="0" err="1"/>
              <a:t>Понад</a:t>
            </a:r>
            <a:r>
              <a:rPr lang="ru-RU" dirty="0"/>
              <a:t> 7 млн людей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вимушені</a:t>
            </a:r>
            <a:r>
              <a:rPr lang="ru-RU" dirty="0"/>
              <a:t> </a:t>
            </a:r>
            <a:r>
              <a:rPr lang="ru-RU" dirty="0" err="1"/>
              <a:t>покинути</a:t>
            </a:r>
            <a:r>
              <a:rPr lang="ru-RU" dirty="0"/>
              <a:t> </a:t>
            </a:r>
            <a:r>
              <a:rPr lang="ru-RU" dirty="0" err="1"/>
              <a:t>райони</a:t>
            </a:r>
            <a:r>
              <a:rPr lang="ru-RU" dirty="0"/>
              <a:t>, де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застосована</a:t>
            </a:r>
            <a:r>
              <a:rPr lang="ru-RU" dirty="0"/>
              <a:t> </a:t>
            </a:r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 smtClean="0"/>
              <a:t>зброя</a:t>
            </a:r>
            <a:r>
              <a:rPr lang="ru-RU" dirty="0" smtClean="0"/>
              <a:t>. У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у 1961 — 1975 </a:t>
            </a:r>
            <a:r>
              <a:rPr lang="en-US" dirty="0"/>
              <a:t>pp. </a:t>
            </a:r>
            <a:r>
              <a:rPr lang="ru-RU" dirty="0"/>
              <a:t>у </a:t>
            </a:r>
            <a:r>
              <a:rPr lang="ru-RU" dirty="0" err="1"/>
              <a:t>В'єтнамі</a:t>
            </a:r>
            <a:r>
              <a:rPr lang="ru-RU" dirty="0"/>
              <a:t>, </a:t>
            </a:r>
            <a:r>
              <a:rPr lang="ru-RU" dirty="0" err="1"/>
              <a:t>Лаосі</a:t>
            </a:r>
            <a:r>
              <a:rPr lang="ru-RU" dirty="0"/>
              <a:t> і </a:t>
            </a:r>
            <a:r>
              <a:rPr lang="ru-RU" dirty="0" err="1"/>
              <a:t>Кампучії</a:t>
            </a:r>
            <a:r>
              <a:rPr lang="ru-RU" dirty="0"/>
              <a:t> </a:t>
            </a:r>
            <a:r>
              <a:rPr lang="ru-RU" dirty="0" err="1"/>
              <a:t>американські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використали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хімічну</a:t>
            </a:r>
            <a:r>
              <a:rPr lang="ru-RU" dirty="0"/>
              <a:t> </a:t>
            </a:r>
            <a:r>
              <a:rPr lang="ru-RU" dirty="0" err="1"/>
              <a:t>зброю</a:t>
            </a:r>
            <a:r>
              <a:rPr lang="ru-RU" dirty="0"/>
              <a:t>. Широко </a:t>
            </a:r>
            <a:r>
              <a:rPr lang="ru-RU" dirty="0" err="1"/>
              <a:t>застосовувалася</a:t>
            </a:r>
            <a:r>
              <a:rPr lang="ru-RU" dirty="0"/>
              <a:t> тактика «</a:t>
            </a:r>
            <a:r>
              <a:rPr lang="ru-RU" dirty="0" err="1"/>
              <a:t>випаленої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».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масова­ного</a:t>
            </a:r>
            <a:r>
              <a:rPr lang="ru-RU" dirty="0"/>
              <a:t> </a:t>
            </a:r>
            <a:r>
              <a:rPr lang="ru-RU" dirty="0" err="1"/>
              <a:t>бомбардування</a:t>
            </a:r>
            <a:r>
              <a:rPr lang="ru-RU" dirty="0"/>
              <a:t> </a:t>
            </a:r>
            <a:r>
              <a:rPr lang="ru-RU" dirty="0" err="1"/>
              <a:t>утворилися</a:t>
            </a:r>
            <a:r>
              <a:rPr lang="ru-RU" dirty="0"/>
              <a:t>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антропогенного бедленда (</a:t>
            </a:r>
            <a:r>
              <a:rPr lang="ru-RU" dirty="0" err="1"/>
              <a:t>від</a:t>
            </a:r>
            <a:r>
              <a:rPr lang="ru-RU" dirty="0"/>
              <a:t> англ. «</a:t>
            </a:r>
            <a:r>
              <a:rPr lang="ru-RU" dirty="0" err="1"/>
              <a:t>погані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»).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могутніх</a:t>
            </a:r>
            <a:r>
              <a:rPr lang="ru-RU" dirty="0"/>
              <a:t> </a:t>
            </a:r>
            <a:r>
              <a:rPr lang="ru-RU" dirty="0" err="1"/>
              <a:t>бульдозерів</a:t>
            </a:r>
            <a:r>
              <a:rPr lang="ru-RU" dirty="0"/>
              <a:t> </a:t>
            </a:r>
            <a:r>
              <a:rPr lang="ru-RU" dirty="0" err="1"/>
              <a:t>зрізали­ся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«</a:t>
            </a:r>
            <a:r>
              <a:rPr lang="ru-RU" dirty="0" err="1"/>
              <a:t>корінь</a:t>
            </a:r>
            <a:r>
              <a:rPr lang="ru-RU" dirty="0"/>
              <a:t>» </a:t>
            </a:r>
            <a:r>
              <a:rPr lang="ru-RU" dirty="0" err="1"/>
              <a:t>тропічні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 разом з грунтом, </a:t>
            </a:r>
            <a:r>
              <a:rPr lang="ru-RU" dirty="0" err="1"/>
              <a:t>затоплялися</a:t>
            </a:r>
            <a:r>
              <a:rPr lang="ru-RU" dirty="0"/>
              <a:t> </a:t>
            </a:r>
            <a:r>
              <a:rPr lang="ru-RU" dirty="0" err="1"/>
              <a:t>прибережні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широко </a:t>
            </a:r>
            <a:r>
              <a:rPr lang="ru-RU" dirty="0" err="1"/>
              <a:t>застосовувався</a:t>
            </a:r>
            <a:r>
              <a:rPr lang="ru-RU" dirty="0"/>
              <a:t> напалм (</a:t>
            </a:r>
            <a:r>
              <a:rPr lang="ru-RU" dirty="0" err="1"/>
              <a:t>запалювальна</a:t>
            </a:r>
            <a:r>
              <a:rPr lang="ru-RU" dirty="0"/>
              <a:t> </a:t>
            </a:r>
            <a:r>
              <a:rPr lang="ru-RU" dirty="0" err="1"/>
              <a:t>суміш</a:t>
            </a:r>
            <a:r>
              <a:rPr lang="ru-RU" dirty="0"/>
              <a:t>)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в </a:t>
            </a:r>
            <a:r>
              <a:rPr lang="ru-RU" dirty="0" err="1"/>
              <a:t>Індокитаї</a:t>
            </a:r>
            <a:r>
              <a:rPr lang="ru-RU" dirty="0"/>
              <a:t> А. </a:t>
            </a:r>
            <a:r>
              <a:rPr lang="ru-RU" dirty="0" err="1"/>
              <a:t>Гальфсоном</a:t>
            </a:r>
            <a:r>
              <a:rPr lang="ru-RU" dirty="0"/>
              <a:t> (1970)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уперше</a:t>
            </a:r>
            <a:r>
              <a:rPr lang="ru-RU" dirty="0"/>
              <a:t> введе­ний </a:t>
            </a: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екоцид</a:t>
            </a:r>
            <a:r>
              <a:rPr lang="ru-RU" dirty="0"/>
              <a:t>» (</a:t>
            </a:r>
            <a:r>
              <a:rPr lang="ru-RU" dirty="0" err="1"/>
              <a:t>екологічна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5718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Біологічна зброя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Бактеріологічною</a:t>
            </a:r>
            <a:r>
              <a:rPr lang="ru-RU" dirty="0"/>
              <a:t> (</a:t>
            </a:r>
            <a:r>
              <a:rPr lang="ru-RU" dirty="0" err="1"/>
              <a:t>біологічною</a:t>
            </a:r>
            <a:r>
              <a:rPr lang="ru-RU" dirty="0"/>
              <a:t>) </a:t>
            </a:r>
            <a:r>
              <a:rPr lang="ru-RU" dirty="0" err="1"/>
              <a:t>зброєю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бактеріальні</a:t>
            </a:r>
            <a:r>
              <a:rPr lang="ru-RU" dirty="0"/>
              <a:t> </a:t>
            </a:r>
            <a:r>
              <a:rPr lang="ru-RU" dirty="0" err="1"/>
              <a:t>засо­би</a:t>
            </a:r>
            <a:r>
              <a:rPr lang="ru-RU" dirty="0"/>
              <a:t> (</a:t>
            </a:r>
            <a:r>
              <a:rPr lang="ru-RU" dirty="0" err="1"/>
              <a:t>бактерії</a:t>
            </a:r>
            <a:r>
              <a:rPr lang="ru-RU" dirty="0"/>
              <a:t>, </a:t>
            </a:r>
            <a:r>
              <a:rPr lang="ru-RU" dirty="0" err="1"/>
              <a:t>віруси</a:t>
            </a:r>
            <a:r>
              <a:rPr lang="ru-RU" dirty="0"/>
              <a:t>), </a:t>
            </a:r>
            <a:r>
              <a:rPr lang="ru-RU" dirty="0" err="1"/>
              <a:t>отрути</a:t>
            </a:r>
            <a:r>
              <a:rPr lang="ru-RU" dirty="0"/>
              <a:t> (</a:t>
            </a:r>
            <a:r>
              <a:rPr lang="ru-RU" dirty="0" err="1"/>
              <a:t>токсини</a:t>
            </a:r>
            <a:r>
              <a:rPr lang="ru-RU" dirty="0"/>
              <a:t>),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уражен­ня</a:t>
            </a:r>
            <a:r>
              <a:rPr lang="ru-RU" dirty="0"/>
              <a:t> людей. </a:t>
            </a:r>
            <a:r>
              <a:rPr lang="ru-RU" dirty="0" err="1"/>
              <a:t>Використовуються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переносників</a:t>
            </a:r>
            <a:r>
              <a:rPr lang="ru-RU" dirty="0"/>
              <a:t> </a:t>
            </a:r>
            <a:r>
              <a:rPr lang="ru-RU" dirty="0" err="1"/>
              <a:t>захво­рювань</a:t>
            </a:r>
            <a:r>
              <a:rPr lang="ru-RU" dirty="0"/>
              <a:t> (</a:t>
            </a:r>
            <a:r>
              <a:rPr lang="ru-RU" dirty="0" err="1"/>
              <a:t>гризунів</a:t>
            </a:r>
            <a:r>
              <a:rPr lang="ru-RU" dirty="0"/>
              <a:t>, комах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боєприпасів</a:t>
            </a:r>
            <a:r>
              <a:rPr lang="ru-RU" dirty="0"/>
              <a:t>, </a:t>
            </a:r>
            <a:r>
              <a:rPr lang="ru-RU" dirty="0" err="1"/>
              <a:t>начинених</a:t>
            </a:r>
            <a:r>
              <a:rPr lang="ru-RU" dirty="0"/>
              <a:t> </a:t>
            </a:r>
            <a:r>
              <a:rPr lang="ru-RU" dirty="0" err="1"/>
              <a:t>зараженими</a:t>
            </a:r>
            <a:r>
              <a:rPr lang="ru-RU" dirty="0"/>
              <a:t> порошками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рідиною</a:t>
            </a:r>
            <a:r>
              <a:rPr lang="ru-RU" dirty="0"/>
              <a:t>. </a:t>
            </a:r>
            <a:r>
              <a:rPr lang="ru-RU" dirty="0" err="1"/>
              <a:t>Бактеріологічна</a:t>
            </a:r>
            <a:r>
              <a:rPr lang="ru-RU" dirty="0"/>
              <a:t> </a:t>
            </a:r>
            <a:r>
              <a:rPr lang="ru-RU" dirty="0" err="1"/>
              <a:t>зброя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ви­кликати</a:t>
            </a:r>
            <a:r>
              <a:rPr lang="ru-RU" dirty="0"/>
              <a:t> </a:t>
            </a:r>
            <a:r>
              <a:rPr lang="ru-RU" dirty="0" err="1"/>
              <a:t>масові</a:t>
            </a:r>
            <a:r>
              <a:rPr lang="ru-RU" dirty="0"/>
              <a:t> </a:t>
            </a:r>
            <a:r>
              <a:rPr lang="ru-RU" dirty="0" err="1"/>
              <a:t>інфекційні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людей і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чумою</a:t>
            </a:r>
            <a:r>
              <a:rPr lang="ru-RU" dirty="0"/>
              <a:t>, холе­рою, </a:t>
            </a:r>
            <a:r>
              <a:rPr lang="ru-RU" dirty="0" err="1"/>
              <a:t>сибіркою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хворобами,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попадаючи</a:t>
            </a:r>
            <a:r>
              <a:rPr lang="ru-RU" dirty="0"/>
              <a:t> в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у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кількостях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утворювати</a:t>
            </a:r>
            <a:r>
              <a:rPr lang="ru-RU" dirty="0"/>
              <a:t> спори,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зберігатися</a:t>
            </a:r>
            <a:r>
              <a:rPr lang="ru-RU" dirty="0"/>
              <a:t> в </a:t>
            </a:r>
            <a:r>
              <a:rPr lang="ru-RU" dirty="0" err="1"/>
              <a:t>ґрунті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десятиріч</a:t>
            </a:r>
            <a:r>
              <a:rPr lang="ru-RU" dirty="0"/>
              <a:t>. </a:t>
            </a:r>
            <a:r>
              <a:rPr lang="ru-RU" dirty="0" err="1"/>
              <a:t>Ліквідація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 </a:t>
            </a:r>
            <a:r>
              <a:rPr lang="ru-RU" dirty="0" err="1"/>
              <a:t>масо­вого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—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реальний</a:t>
            </a:r>
            <a:r>
              <a:rPr lang="ru-RU" dirty="0"/>
              <a:t> шлях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глобальній</a:t>
            </a:r>
            <a:r>
              <a:rPr lang="ru-RU" dirty="0"/>
              <a:t> </a:t>
            </a:r>
            <a:r>
              <a:rPr lang="ru-RU" dirty="0" err="1"/>
              <a:t>еколо­гічній</a:t>
            </a:r>
            <a:r>
              <a:rPr lang="ru-RU" dirty="0"/>
              <a:t> </a:t>
            </a:r>
            <a:r>
              <a:rPr lang="ru-RU" dirty="0" err="1"/>
              <a:t>катастрофі</a:t>
            </a:r>
            <a:r>
              <a:rPr lang="ru-RU" dirty="0"/>
              <a:t>, </a:t>
            </a:r>
            <a:r>
              <a:rPr lang="ru-RU" dirty="0" err="1"/>
              <a:t>пов'язаній</a:t>
            </a:r>
            <a:r>
              <a:rPr lang="ru-RU" dirty="0"/>
              <a:t> з </a:t>
            </a:r>
            <a:r>
              <a:rPr lang="ru-RU" dirty="0" err="1"/>
              <a:t>воєнними</a:t>
            </a:r>
            <a:r>
              <a:rPr lang="ru-RU" dirty="0"/>
              <a:t> </a:t>
            </a:r>
            <a:r>
              <a:rPr lang="ru-RU" dirty="0" err="1"/>
              <a:t>діями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58184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70</TotalTime>
  <Words>1611</Words>
  <Application>Microsoft Office PowerPoint</Application>
  <PresentationFormat>Широкоэкранный</PresentationFormat>
  <Paragraphs>49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Tw Cen MT</vt:lpstr>
      <vt:lpstr>Капля</vt:lpstr>
      <vt:lpstr>Проблеми загального світового рівня</vt:lpstr>
      <vt:lpstr>Глобальні проблеми людства</vt:lpstr>
      <vt:lpstr>Коли почали повставати глобальні проблеми перед людством?</vt:lpstr>
      <vt:lpstr>Класифікація глобальних проблем</vt:lpstr>
      <vt:lpstr>Війна та мир</vt:lpstr>
      <vt:lpstr>Ядерна зброя</vt:lpstr>
      <vt:lpstr>Хімічна зброя</vt:lpstr>
      <vt:lpstr>Хімічна зброя</vt:lpstr>
      <vt:lpstr>Біологічна зброя</vt:lpstr>
      <vt:lpstr>Масштабність</vt:lpstr>
      <vt:lpstr>Презентация PowerPoint</vt:lpstr>
      <vt:lpstr>Демографічна проблема</vt:lpstr>
      <vt:lpstr>Демографічна криза</vt:lpstr>
      <vt:lpstr>Заходи для збільшення народжуваності</vt:lpstr>
      <vt:lpstr>Демографічний вибух</vt:lpstr>
      <vt:lpstr>Заходи для зменшення народжуваності</vt:lpstr>
      <vt:lpstr>Екологічна проблема</vt:lpstr>
      <vt:lpstr>Класифікація екологічних проблем</vt:lpstr>
      <vt:lpstr>Енергетична та сировинна проблеми</vt:lpstr>
      <vt:lpstr>Презентация PowerPoint</vt:lpstr>
      <vt:lpstr>Продовольча проблема</vt:lpstr>
      <vt:lpstr>Чинники</vt:lpstr>
      <vt:lpstr>Збережемо нашу планету!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Проблеми загального світового рівня</dc:title>
  <dc:creator>Анастасия Темченко</dc:creator>
  <cp:lastModifiedBy>Анастасия Темченко</cp:lastModifiedBy>
  <cp:revision>9</cp:revision>
  <dcterms:created xsi:type="dcterms:W3CDTF">2014-11-23T18:05:20Z</dcterms:created>
  <dcterms:modified xsi:type="dcterms:W3CDTF">2015-02-03T18:57:24Z</dcterms:modified>
</cp:coreProperties>
</file>