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43388"/>
            <a:ext cx="67262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4188" y="4243388"/>
            <a:ext cx="23066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/>
          <p:nvPr/>
        </p:nvSpPr>
        <p:spPr>
          <a:xfrm>
            <a:off x="0" y="2590800"/>
            <a:ext cx="6726238" cy="165893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/>
          <p:cNvSpPr/>
          <p:nvPr/>
        </p:nvSpPr>
        <p:spPr>
          <a:xfrm>
            <a:off x="6834188" y="2590800"/>
            <a:ext cx="2308225" cy="1658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25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CD741-B3B1-4D3E-A009-35845CEDA7E9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5663"/>
            <a:ext cx="402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2749550"/>
            <a:ext cx="1370013" cy="1357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E8FCB-158C-4167-B1DC-3F5E9ED1C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3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4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25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6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EA31A-EF15-409D-A62C-940FDB50E8BC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E9E9B-7C3B-4FB1-AFD6-FD632A65D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1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2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23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4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509E0-C299-4A52-9E06-0491FBBDE08C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95B72-E3F8-46CF-9119-CFAD1A7AE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9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0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31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32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" name="TextBox 26"/>
          <p:cNvSpPr txBox="1"/>
          <p:nvPr/>
        </p:nvSpPr>
        <p:spPr>
          <a:xfrm>
            <a:off x="271463" y="747713"/>
            <a:ext cx="5334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72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11" name="TextBox 27"/>
          <p:cNvSpPr txBox="1"/>
          <p:nvPr/>
        </p:nvSpPr>
        <p:spPr>
          <a:xfrm>
            <a:off x="6967538" y="299878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72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641E4-BDCC-4852-B63A-3E1830128AD2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8EF28-B421-4AEE-9C86-C94A23079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2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3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24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4A63C-579A-400D-BDC4-F24BB93679AC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39A4F-5DF4-4D21-87A1-77893458B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4" name="Picture 23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4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Rectangle 25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6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F0A80-BB32-45A5-8832-BDC71E2EEA75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3EDF4-F2A3-4163-A87E-B2668D8AB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3" name="Picture 34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35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36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37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2EFF9-138F-4676-AEBB-C0B58DEA0383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1F3A1-52E4-4835-9967-775C68807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16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7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18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19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7C63-B428-4C10-8549-75377E275ED3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F6E45-C9A5-45CA-B29A-7C5D5926C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 rot="5400000">
            <a:off x="4575175" y="2747963"/>
            <a:ext cx="6862763" cy="1366837"/>
            <a:chOff x="2281445" y="609600"/>
            <a:chExt cx="6862555" cy="1368199"/>
          </a:xfrm>
        </p:grpSpPr>
        <p:sp>
          <p:nvSpPr>
            <p:cNvPr id="5" name="Rectangle 11"/>
            <p:cNvSpPr/>
            <p:nvPr/>
          </p:nvSpPr>
          <p:spPr>
            <a:xfrm>
              <a:off x="2281445" y="609600"/>
              <a:ext cx="5286215" cy="1368199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12"/>
            <p:cNvSpPr/>
            <p:nvPr/>
          </p:nvSpPr>
          <p:spPr>
            <a:xfrm>
              <a:off x="7710530" y="609600"/>
              <a:ext cx="1433470" cy="1368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63555-F460-4F99-8014-5C5367845695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9588" y="5935663"/>
            <a:ext cx="4519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088" y="5432425"/>
            <a:ext cx="1149350" cy="1273175"/>
          </a:xfrm>
        </p:spPr>
        <p:txBody>
          <a:bodyPr anchor="t"/>
          <a:lstStyle>
            <a:lvl1pPr algn="ctr">
              <a:defRPr smtClean="0"/>
            </a:lvl1pPr>
          </a:lstStyle>
          <a:p>
            <a:pPr>
              <a:defRPr/>
            </a:pPr>
            <a:fld id="{F587958A-2694-453C-80AA-FEEEA2DE5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27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8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29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3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36105-CED2-4E96-9654-B93E2391B808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ADFFD-0420-4569-BA75-6A51B54C4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2728913"/>
            <a:ext cx="9161463" cy="1676400"/>
            <a:chOff x="0" y="2895600"/>
            <a:chExt cx="9161969" cy="1677035"/>
          </a:xfrm>
        </p:grpSpPr>
        <p:pic>
          <p:nvPicPr>
            <p:cNvPr id="5" name="Picture 18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9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20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1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75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81C16-E97C-40A1-859B-3B7734105599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538" y="28702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14503-E7BE-439A-9837-D16A312F0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19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68FD3-76F2-47C3-B306-8AAF72C19509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806CD-D540-4F85-98C8-B8003174D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8" name="Picture 28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9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30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31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926F7-6DBB-43DE-A1EA-EF648A7FE162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41E95-A8AC-43C9-8074-17E910823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4" name="Picture 15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16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17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11A2F-2F12-4277-AA94-831AAD53C326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4D140-7081-4E49-B726-CE1DA630A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HD-ShadowShort.png"/>
          <p:cNvPicPr>
            <a:picLocks noChangeAspect="1"/>
          </p:cNvPicPr>
          <p:nvPr/>
        </p:nvPicPr>
        <p:blipFill>
          <a:blip r:embed="rId2"/>
          <a:srcRect r="9871"/>
          <a:stretch>
            <a:fillRect/>
          </a:stretch>
        </p:blipFill>
        <p:spPr bwMode="auto">
          <a:xfrm>
            <a:off x="7716838" y="1973263"/>
            <a:ext cx="144462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3"/>
          <p:cNvSpPr/>
          <p:nvPr/>
        </p:nvSpPr>
        <p:spPr>
          <a:xfrm>
            <a:off x="7710488" y="609600"/>
            <a:ext cx="1433512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3BD0D-3F52-4C1C-82E5-F94608DC0F57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D84C3-D57D-4223-B769-1E35204F8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19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899F9-AD71-4E75-916B-21553EBEE609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9121C-2243-4EC0-9FB3-A2D5F4D46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/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/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19"/>
            <p:cNvSpPr/>
            <p:nvPr/>
          </p:nvSpPr>
          <p:spPr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1146-E98C-42B4-9DBC-A846C6BA57FC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08296-10BC-4D19-A89A-2B70479B5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31813" y="752475"/>
            <a:ext cx="68961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2336800"/>
            <a:ext cx="6888163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338" y="59356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26238F-786C-4BCA-9DC0-20377E543759}" type="datetimeFigureOut">
              <a:rPr lang="ru-RU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5663"/>
            <a:ext cx="4833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2475"/>
            <a:ext cx="1157288" cy="1092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3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DA7A7C-AC6B-471F-8A71-B51635ADD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213" y="700088"/>
            <a:ext cx="8215312" cy="1828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Пять главных экологических проблем Украины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cs typeface="+mn-cs"/>
            </a:endParaRPr>
          </a:p>
        </p:txBody>
      </p:sp>
      <p:pic>
        <p:nvPicPr>
          <p:cNvPr id="6" name="Рисунок 5" descr="2280921_w640_h640_post106862128264299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2574823"/>
            <a:ext cx="4945145" cy="33766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508625" y="4365625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>
                <a:latin typeface="Calibri" pitchFamily="34" charset="0"/>
                <a:cs typeface="Times New Roman" pitchFamily="18" charset="0"/>
              </a:rPr>
              <a:t>Над проектом працювала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88" y="704850"/>
            <a:ext cx="7758112" cy="1152525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1.Некачественная вода</a:t>
            </a: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813" y="2233613"/>
            <a:ext cx="4908550" cy="2592387"/>
          </a:xfrm>
        </p:spPr>
        <p:txBody>
          <a:bodyPr/>
          <a:lstStyle/>
          <a:p>
            <a:r>
              <a:rPr lang="ru-RU" sz="2000" smtClean="0"/>
              <a:t>Вода играет одну из самых важных ролей в жизни человека. Однако 80% населения Украины использует в своей жизни воду из поверхностных источников, а экологическое состояние этих вод с каждым годом ухудшается. </a:t>
            </a: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267522"/>
            <a:ext cx="2643206" cy="181872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Рисунок 3" descr="x_6e7b649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9309" y="4026162"/>
            <a:ext cx="2928958" cy="28056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500563" y="4413250"/>
            <a:ext cx="4487862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rebuchet MS" pitchFamily="34" charset="0"/>
              </a:rPr>
              <a:t>Недостаточная очистка стоков, некачественная очистка промышленных вод, чрезмерная насыщенность органикой приводит к тому, что сегодня практически все водоемы страны приблизились к 3 классу загрязненности.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2.</a:t>
            </a:r>
            <a:r>
              <a:rPr lang="ru-RU" smtClean="0">
                <a:solidFill>
                  <a:srgbClr val="FF0000"/>
                </a:solidFill>
              </a:rPr>
              <a:t>Загрязнение воздуха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2205038"/>
            <a:ext cx="8064500" cy="2160587"/>
          </a:xfrm>
        </p:spPr>
        <p:txBody>
          <a:bodyPr/>
          <a:lstStyle/>
          <a:p>
            <a:r>
              <a:rPr lang="ru-RU" sz="2000" smtClean="0"/>
              <a:t>Ежегодно в атмосферу Украины попадает более 6 млн. тонн вредных веществ и углекислого газа. Главными загрязнителями остаются промышленные предприятия. Однако увеличение количества автомобилей на дорогах повлекло за собой и увеличение вредных выбросов в атмосферу. За последние несколько лет количество отработанных газов, поступающих в воздух, выросло на 50-70%. </a:t>
            </a:r>
            <a:endParaRPr lang="ru-RU" sz="1600" smtClean="0"/>
          </a:p>
        </p:txBody>
      </p:sp>
      <p:pic>
        <p:nvPicPr>
          <p:cNvPr id="4" name="Рисунок 3" descr="heaven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365105"/>
            <a:ext cx="3143272" cy="2335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40552-1-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029907"/>
            <a:ext cx="2001404" cy="26685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3.Деградация земельных ресурсов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2133600"/>
            <a:ext cx="5113338" cy="47244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Сложное состояние земельных ресурсов Украины обусловлено тем, что 71% всего </a:t>
            </a:r>
            <a:r>
              <a:rPr lang="ru-RU" sz="2000" dirty="0" err="1" smtClean="0"/>
              <a:t>агроландшафта</a:t>
            </a:r>
            <a:r>
              <a:rPr lang="ru-RU" sz="2000" dirty="0" smtClean="0"/>
              <a:t> страны используется для хозяйственной деятельности. Но из-за чрезмерного и неправильного использования плодородность земли с каждым годом падает. Экосистема почвы разрушается в основном из-за интенсивного развития эрозии, а так же из-за активного использования удобрений. На урожай сельскохозяйственных культур влияет и толщина гумусового слоя, а она за последнее десятилетие снизилась в среднем на 20%. </a:t>
            </a:r>
            <a:r>
              <a:rPr lang="ru-RU" sz="2000" dirty="0"/>
              <a:t>П</a:t>
            </a:r>
            <a:r>
              <a:rPr lang="ru-RU" sz="2000" dirty="0" smtClean="0"/>
              <a:t>очти 40% площади земельных ресурсов Украины относятся к загрязненным землям.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600" dirty="0"/>
          </a:p>
        </p:txBody>
      </p:sp>
      <p:pic>
        <p:nvPicPr>
          <p:cNvPr id="22531" name="Рисунок 3" descr="i (1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15184">
            <a:off x="5510213" y="4568825"/>
            <a:ext cx="2674937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_wqVpHAt8ki21oeKac04UvX5WGdmDu6MJ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58097" y="2339335"/>
            <a:ext cx="2864866" cy="164307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4. Уничтожение лесов</a:t>
            </a: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25" y="1484313"/>
            <a:ext cx="4706938" cy="5229225"/>
          </a:xfrm>
        </p:spPr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sz="6200" dirty="0" smtClean="0"/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8000" dirty="0" smtClean="0"/>
              <a:t>Украина относится к </a:t>
            </a:r>
            <a:r>
              <a:rPr lang="ru-RU" sz="8000" dirty="0" err="1" smtClean="0"/>
              <a:t>малолесистым</a:t>
            </a:r>
            <a:r>
              <a:rPr lang="ru-RU" sz="8000" dirty="0" smtClean="0"/>
              <a:t> странам — лес покрывает лишь шестую часть ее территории. Но при этом экспорт древесины из Украины в 2, 5 раза превышает импорт. Потребительское ведение лесного хозяйства приводит к тому, что леса не восстанавливаются и утрачивают биологическую стойкость (площадь лесов, пораженных вредителями и болезнями, постоянно увеличивается). </a:t>
            </a:r>
            <a:r>
              <a:rPr lang="ru-RU" sz="8000" dirty="0"/>
              <a:t>А ценные древесные породы (дуб, бук и сосна) замещаются малоценными (грабом, березой, осиной). </a:t>
            </a:r>
          </a:p>
        </p:txBody>
      </p:sp>
      <p:pic>
        <p:nvPicPr>
          <p:cNvPr id="23555" name="Рисунок 3" descr="wwf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2349500"/>
            <a:ext cx="3429000" cy="22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Прямоугольник 4"/>
          <p:cNvSpPr>
            <a:spLocks noChangeArrowheads="1"/>
          </p:cNvSpPr>
          <p:nvPr/>
        </p:nvSpPr>
        <p:spPr bwMode="auto">
          <a:xfrm>
            <a:off x="4716463" y="4857750"/>
            <a:ext cx="4572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rebuchet MS" pitchFamily="34" charset="0"/>
              </a:rPr>
              <a:t>Самая сложная ситуация в Карпатах и Крыму — здесь из-за деградация лесных массивов развивается эрозия грунтов и оползневые процессы.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6.Бытовые отходы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2060575"/>
            <a:ext cx="8640763" cy="2592388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В стране действует около 800 официальных свалок, общее количество мусора на которых превысило отметку в 35 млрд. т. Ежегодно эта цифра возрастает еще на семьсот-восемьсот тысяч тонн. Общая площадь всех полигонов с отходами уже превышает 150 тыс. га (4% площади страны). Вещества, которые выделяются в результате химических реакций могут превратить Украины в одну сплошную зону экологического бедствия. Ведь опасные химические вещества и бактерии просачиваются в грунт, попадают в воздух и грунтовые воды, отравляя жизнь на расстоянии десятков километров от свалки.</a:t>
            </a:r>
            <a:endParaRPr lang="ru-RU" dirty="0"/>
          </a:p>
        </p:txBody>
      </p:sp>
      <p:pic>
        <p:nvPicPr>
          <p:cNvPr id="4" name="Рисунок 3" descr="38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79906" y="4365104"/>
            <a:ext cx="4381504" cy="2357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528" y="2492896"/>
            <a:ext cx="6696744" cy="3096344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000" dirty="0" smtClean="0"/>
              <a:t>Тому треба ц</a:t>
            </a:r>
            <a:r>
              <a:rPr lang="uk-UA" sz="4000" dirty="0" err="1" smtClean="0"/>
              <a:t>інувати</a:t>
            </a:r>
            <a:r>
              <a:rPr lang="uk-UA" sz="4000" dirty="0" smtClean="0"/>
              <a:t> та захищати природу, і вона потім відплатить нам тою ж самою монетою!</a:t>
            </a:r>
            <a:endParaRPr lang="ru-RU" sz="4000" dirty="0"/>
          </a:p>
        </p:txBody>
      </p:sp>
      <p:pic>
        <p:nvPicPr>
          <p:cNvPr id="25602" name="Picture 4" descr="http://votray.ru/img/84957/8495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997200"/>
            <a:ext cx="2160588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Прямоугольник 3"/>
          <p:cNvSpPr>
            <a:spLocks noChangeArrowheads="1"/>
          </p:cNvSpPr>
          <p:nvPr/>
        </p:nvSpPr>
        <p:spPr bwMode="auto">
          <a:xfrm>
            <a:off x="2843213" y="692150"/>
            <a:ext cx="424973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6600">
                <a:latin typeface="Trebuchet MS" pitchFamily="34" charset="0"/>
              </a:rPr>
              <a:t>Увага!</a:t>
            </a:r>
            <a:endParaRPr lang="ru-RU" sz="660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TC104033917[[fn=Берлин]]</Template>
  <TotalTime>91</TotalTime>
  <Words>356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18</vt:i4>
      </vt:variant>
      <vt:variant>
        <vt:lpstr>Заголовки слайдов</vt:lpstr>
      </vt:variant>
      <vt:variant>
        <vt:i4>7</vt:i4>
      </vt:variant>
    </vt:vector>
  </HeadingPairs>
  <TitlesOfParts>
    <vt:vector size="29" baseType="lpstr">
      <vt:lpstr>Trebuchet MS</vt:lpstr>
      <vt:lpstr>Arial</vt:lpstr>
      <vt:lpstr>Calibri</vt:lpstr>
      <vt:lpstr>Times New Roman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Берлин</vt:lpstr>
      <vt:lpstr>Пять главных экологических проблем Украины </vt:lpstr>
      <vt:lpstr>1.Некачественная вода</vt:lpstr>
      <vt:lpstr>2.Загрязнение воздуха</vt:lpstr>
      <vt:lpstr>3.Деградация земельных ресурсов</vt:lpstr>
      <vt:lpstr>4. Уничтожение лесов</vt:lpstr>
      <vt:lpstr>6.Бытовые отходы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Восемь экологических проблем Украины </dc:title>
  <cp:lastModifiedBy>Alexandra</cp:lastModifiedBy>
  <cp:revision>17</cp:revision>
  <dcterms:modified xsi:type="dcterms:W3CDTF">2015-01-28T17:00:53Z</dcterms:modified>
</cp:coreProperties>
</file>