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3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84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2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26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2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73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1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57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13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61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6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E2E8340-AF86-4CFD-B024-3CCC14BDADFA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5B6D66F-C9B0-4DA4-BF7D-4B2ED02AC7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Німеччина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Розкол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Німеччини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ФРН і НДР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5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у </a:t>
            </a:r>
            <a:r>
              <a:rPr lang="ru-RU" dirty="0" err="1" smtClean="0"/>
              <a:t>житті</a:t>
            </a:r>
            <a:r>
              <a:rPr lang="ru-RU" dirty="0" smtClean="0"/>
              <a:t> ФРН стали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процвітання</a:t>
            </a:r>
            <a:r>
              <a:rPr lang="ru-RU" dirty="0" smtClean="0"/>
              <a:t> і </a:t>
            </a:r>
            <a:r>
              <a:rPr lang="ru-RU" dirty="0" err="1" smtClean="0"/>
              <a:t>традиційних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на початку 80-х </a:t>
            </a:r>
            <a:r>
              <a:rPr lang="ru-RU" dirty="0" err="1" smtClean="0"/>
              <a:t>років</a:t>
            </a:r>
            <a:r>
              <a:rPr lang="ru-RU" dirty="0" smtClean="0"/>
              <a:t> до </a:t>
            </a:r>
            <a:r>
              <a:rPr lang="ru-RU" dirty="0" err="1" smtClean="0"/>
              <a:t>чергового</a:t>
            </a:r>
            <a:r>
              <a:rPr lang="ru-RU" dirty="0" smtClean="0"/>
              <a:t> </a:t>
            </a:r>
            <a:r>
              <a:rPr lang="ru-RU" dirty="0" err="1" smtClean="0"/>
              <a:t>перегрупування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сил у </a:t>
            </a:r>
            <a:r>
              <a:rPr lang="ru-RU" dirty="0" err="1" smtClean="0"/>
              <a:t>країні</a:t>
            </a:r>
            <a:r>
              <a:rPr lang="ru-RU" dirty="0" smtClean="0"/>
              <a:t>. </a:t>
            </a:r>
            <a:r>
              <a:rPr lang="ru-RU" dirty="0" err="1" smtClean="0"/>
              <a:t>Вільна</a:t>
            </a:r>
            <a:r>
              <a:rPr lang="ru-RU" dirty="0" smtClean="0"/>
              <a:t> демократична </a:t>
            </a:r>
            <a:r>
              <a:rPr lang="ru-RU" dirty="0" err="1" smtClean="0"/>
              <a:t>партія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підтримала</a:t>
            </a:r>
            <a:r>
              <a:rPr lang="ru-RU" dirty="0" smtClean="0"/>
              <a:t> блок ХДС/ХСС, </a:t>
            </a:r>
            <a:r>
              <a:rPr lang="ru-RU" dirty="0" err="1" smtClean="0"/>
              <a:t>що</a:t>
            </a:r>
            <a:r>
              <a:rPr lang="ru-RU" dirty="0" smtClean="0"/>
              <a:t> дало </a:t>
            </a:r>
            <a:r>
              <a:rPr lang="ru-RU" dirty="0" err="1" smtClean="0"/>
              <a:t>можливість</a:t>
            </a:r>
            <a:r>
              <a:rPr lang="ru-RU" dirty="0" smtClean="0"/>
              <a:t> у 1982 р. канцлером ФРН стати </a:t>
            </a:r>
            <a:r>
              <a:rPr lang="ru-RU" dirty="0" err="1" smtClean="0"/>
              <a:t>християнському</a:t>
            </a:r>
            <a:r>
              <a:rPr lang="ru-RU" dirty="0" smtClean="0"/>
              <a:t> демократу Гельмуту Колю.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здійснював</a:t>
            </a:r>
            <a:r>
              <a:rPr lang="ru-RU" dirty="0" smtClean="0"/>
              <a:t> </a:t>
            </a:r>
            <a:r>
              <a:rPr lang="ru-RU" dirty="0" err="1" smtClean="0"/>
              <a:t>аналогічні</a:t>
            </a:r>
            <a:r>
              <a:rPr lang="ru-RU" dirty="0" smtClean="0"/>
              <a:t> заходи </a:t>
            </a:r>
            <a:r>
              <a:rPr lang="ru-RU" dirty="0" err="1" smtClean="0"/>
              <a:t>що</a:t>
            </a:r>
            <a:r>
              <a:rPr lang="ru-RU" dirty="0" smtClean="0"/>
              <a:t> і </a:t>
            </a:r>
            <a:r>
              <a:rPr lang="ru-RU" dirty="0" err="1" smtClean="0"/>
              <a:t>Тетчер</a:t>
            </a:r>
            <a:r>
              <a:rPr lang="ru-RU" dirty="0" smtClean="0"/>
              <a:t> в </a:t>
            </a:r>
            <a:r>
              <a:rPr lang="ru-RU" dirty="0" err="1" smtClean="0"/>
              <a:t>Англії</a:t>
            </a:r>
            <a:r>
              <a:rPr lang="ru-RU" dirty="0" smtClean="0"/>
              <a:t>, а Рейган в США. З 1983 р. у ФРН </a:t>
            </a:r>
            <a:r>
              <a:rPr lang="ru-RU" dirty="0" err="1" smtClean="0"/>
              <a:t>почалось</a:t>
            </a:r>
            <a:r>
              <a:rPr lang="ru-RU" dirty="0" smtClean="0"/>
              <a:t>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піднесення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010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Демократичної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(НДР)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склалася</a:t>
            </a:r>
            <a:r>
              <a:rPr lang="ru-RU" dirty="0" smtClean="0"/>
              <a:t> доля </a:t>
            </a:r>
            <a:r>
              <a:rPr lang="ru-RU" dirty="0" err="1" smtClean="0"/>
              <a:t>східних</a:t>
            </a:r>
            <a:r>
              <a:rPr lang="ru-RU" dirty="0" smtClean="0"/>
              <a:t> земель </a:t>
            </a:r>
            <a:r>
              <a:rPr lang="ru-RU" dirty="0" err="1" smtClean="0"/>
              <a:t>Німеччини</a:t>
            </a:r>
            <a:r>
              <a:rPr lang="ru-RU" dirty="0" smtClean="0"/>
              <a:t>. </a:t>
            </a:r>
            <a:r>
              <a:rPr lang="ru-RU" dirty="0" err="1" smtClean="0"/>
              <a:t>Опинившись</a:t>
            </a:r>
            <a:r>
              <a:rPr lang="ru-RU" dirty="0" smtClean="0"/>
              <a:t> в </a:t>
            </a:r>
            <a:r>
              <a:rPr lang="ru-RU" dirty="0" err="1" smtClean="0"/>
              <a:t>радянській</a:t>
            </a:r>
            <a:r>
              <a:rPr lang="ru-RU" dirty="0" smtClean="0"/>
              <a:t>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, вони почали </a:t>
            </a:r>
            <a:r>
              <a:rPr lang="ru-RU" dirty="0" err="1" smtClean="0"/>
              <a:t>розглядатись</a:t>
            </a:r>
            <a:r>
              <a:rPr lang="ru-RU" dirty="0" smtClean="0"/>
              <a:t>, як </a:t>
            </a:r>
            <a:r>
              <a:rPr lang="ru-RU" dirty="0" err="1" smtClean="0"/>
              <a:t>невід’ємна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. </a:t>
            </a:r>
            <a:r>
              <a:rPr lang="ru-RU" dirty="0" err="1" smtClean="0"/>
              <a:t>Провідну</a:t>
            </a:r>
            <a:r>
              <a:rPr lang="ru-RU" dirty="0" smtClean="0"/>
              <a:t> роль у </a:t>
            </a:r>
            <a:r>
              <a:rPr lang="ru-RU" dirty="0" err="1" smtClean="0"/>
              <a:t>політичному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земель стали </a:t>
            </a:r>
            <a:r>
              <a:rPr lang="ru-RU" dirty="0" err="1" smtClean="0"/>
              <a:t>відігравати</a:t>
            </a:r>
            <a:r>
              <a:rPr lang="ru-RU" dirty="0" smtClean="0"/>
              <a:t> </a:t>
            </a:r>
            <a:r>
              <a:rPr lang="ru-RU" dirty="0" err="1" smtClean="0"/>
              <a:t>комуністи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у 1946 р. </a:t>
            </a:r>
            <a:r>
              <a:rPr lang="ru-RU" dirty="0" err="1" smtClean="0"/>
              <a:t>об’єдналися</a:t>
            </a:r>
            <a:r>
              <a:rPr lang="ru-RU" dirty="0" smtClean="0"/>
              <a:t> з </a:t>
            </a:r>
            <a:r>
              <a:rPr lang="ru-RU" dirty="0" err="1" smtClean="0"/>
              <a:t>соціал</a:t>
            </a:r>
            <a:r>
              <a:rPr lang="ru-RU" dirty="0" smtClean="0"/>
              <a:t>-демократами у </a:t>
            </a:r>
            <a:r>
              <a:rPr lang="ru-RU" dirty="0" err="1" smtClean="0"/>
              <a:t>Соціалістичну</a:t>
            </a:r>
            <a:r>
              <a:rPr lang="ru-RU" dirty="0" smtClean="0"/>
              <a:t> </a:t>
            </a:r>
            <a:r>
              <a:rPr lang="ru-RU" dirty="0" err="1" smtClean="0"/>
              <a:t>єдину</a:t>
            </a:r>
            <a:r>
              <a:rPr lang="ru-RU" dirty="0" smtClean="0"/>
              <a:t> </a:t>
            </a:r>
            <a:r>
              <a:rPr lang="ru-RU" dirty="0" err="1" smtClean="0"/>
              <a:t>партію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 (СЄПН).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330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Було проведено низку заходів: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78867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ліквідацію</a:t>
            </a:r>
            <a:r>
              <a:rPr lang="ru-RU" dirty="0" smtClean="0"/>
              <a:t> </a:t>
            </a:r>
            <a:r>
              <a:rPr lang="ru-RU" dirty="0" err="1" smtClean="0"/>
              <a:t>фашистського</a:t>
            </a:r>
            <a:r>
              <a:rPr lang="ru-RU" dirty="0" smtClean="0"/>
              <a:t> державного </a:t>
            </a:r>
            <a:r>
              <a:rPr lang="ru-RU" dirty="0" err="1" smtClean="0"/>
              <a:t>апарату</a:t>
            </a:r>
            <a:r>
              <a:rPr lang="ru-RU" dirty="0" smtClean="0"/>
              <a:t>, </a:t>
            </a:r>
            <a:r>
              <a:rPr lang="ru-RU" dirty="0" err="1" smtClean="0"/>
              <a:t>партій</a:t>
            </a:r>
            <a:r>
              <a:rPr lang="ru-RU" dirty="0" smtClean="0"/>
              <a:t> і </a:t>
            </a:r>
            <a:r>
              <a:rPr lang="ru-RU" dirty="0" err="1" smtClean="0"/>
              <a:t>організацій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покарання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злочинців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аграрну</a:t>
            </a:r>
            <a:r>
              <a:rPr lang="ru-RU" dirty="0" smtClean="0"/>
              <a:t> реформу – </a:t>
            </a:r>
            <a:r>
              <a:rPr lang="ru-RU" dirty="0" err="1" smtClean="0"/>
              <a:t>ліквідовувалось</a:t>
            </a:r>
            <a:r>
              <a:rPr lang="ru-RU" dirty="0" smtClean="0"/>
              <a:t> </a:t>
            </a:r>
            <a:r>
              <a:rPr lang="ru-RU" dirty="0" err="1" smtClean="0"/>
              <a:t>поміщицьке</a:t>
            </a:r>
            <a:r>
              <a:rPr lang="ru-RU" dirty="0" smtClean="0"/>
              <a:t> </a:t>
            </a:r>
            <a:r>
              <a:rPr lang="ru-RU" dirty="0" err="1" smtClean="0"/>
              <a:t>землеволодіння</a:t>
            </a:r>
            <a:r>
              <a:rPr lang="ru-RU" dirty="0" smtClean="0"/>
              <a:t>, земля передавалась </a:t>
            </a:r>
            <a:r>
              <a:rPr lang="ru-RU" dirty="0" err="1" smtClean="0"/>
              <a:t>малоземельним</a:t>
            </a:r>
            <a:r>
              <a:rPr lang="ru-RU" dirty="0" smtClean="0"/>
              <a:t> селянам, </a:t>
            </a:r>
            <a:r>
              <a:rPr lang="ru-RU" dirty="0" err="1" smtClean="0"/>
              <a:t>сільськогосподарським</a:t>
            </a:r>
            <a:r>
              <a:rPr lang="ru-RU" dirty="0" smtClean="0"/>
              <a:t> </a:t>
            </a:r>
            <a:r>
              <a:rPr lang="ru-RU" dirty="0" err="1" smtClean="0"/>
              <a:t>робітникам</a:t>
            </a:r>
            <a:r>
              <a:rPr lang="ru-RU" dirty="0" smtClean="0"/>
              <a:t> і </a:t>
            </a:r>
            <a:r>
              <a:rPr lang="ru-RU" dirty="0" err="1" smtClean="0"/>
              <a:t>переселенцям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ліквідовувались</a:t>
            </a:r>
            <a:r>
              <a:rPr lang="ru-RU" dirty="0" smtClean="0"/>
              <a:t> </a:t>
            </a:r>
            <a:r>
              <a:rPr lang="ru-RU" dirty="0" err="1" smtClean="0"/>
              <a:t>монополістичні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націоналізовувалась</a:t>
            </a:r>
            <a:r>
              <a:rPr lang="ru-RU" dirty="0" smtClean="0"/>
              <a:t> </a:t>
            </a:r>
            <a:r>
              <a:rPr lang="ru-RU" dirty="0" err="1" smtClean="0"/>
              <a:t>власність</a:t>
            </a:r>
            <a:r>
              <a:rPr lang="ru-RU" dirty="0" smtClean="0"/>
              <a:t> </a:t>
            </a:r>
            <a:r>
              <a:rPr lang="ru-RU" dirty="0" err="1" smtClean="0"/>
              <a:t>фашистів</a:t>
            </a:r>
            <a:r>
              <a:rPr lang="ru-RU" dirty="0" smtClean="0"/>
              <a:t> і </a:t>
            </a:r>
            <a:r>
              <a:rPr lang="ru-RU" dirty="0" err="1" smtClean="0"/>
              <a:t>воєнних</a:t>
            </a:r>
            <a:r>
              <a:rPr lang="ru-RU" dirty="0" smtClean="0"/>
              <a:t> </a:t>
            </a:r>
            <a:r>
              <a:rPr lang="ru-RU" dirty="0" err="1" smtClean="0"/>
              <a:t>злочинців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 smtClean="0"/>
              <a:t>місцева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передана структурам, </a:t>
            </a:r>
            <a:r>
              <a:rPr lang="ru-RU" dirty="0" err="1" smtClean="0"/>
              <a:t>утвореним</a:t>
            </a:r>
            <a:r>
              <a:rPr lang="ru-RU" dirty="0" smtClean="0"/>
              <a:t> СЄПН;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 проведено реформу </a:t>
            </a:r>
            <a:r>
              <a:rPr lang="ru-RU" dirty="0" err="1" smtClean="0"/>
              <a:t>освіти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009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 НДР, як </a:t>
            </a:r>
            <a:r>
              <a:rPr lang="ru-RU" dirty="0" err="1" smtClean="0"/>
              <a:t>промислово</a:t>
            </a:r>
            <a:r>
              <a:rPr lang="ru-RU" dirty="0" smtClean="0"/>
              <a:t> </a:t>
            </a:r>
            <a:r>
              <a:rPr lang="ru-RU" dirty="0" err="1" smtClean="0"/>
              <a:t>розвинута</a:t>
            </a:r>
            <a:r>
              <a:rPr lang="ru-RU" dirty="0" smtClean="0"/>
              <a:t> держава, не </a:t>
            </a:r>
            <a:r>
              <a:rPr lang="ru-RU" dirty="0" err="1" smtClean="0"/>
              <a:t>потребувала</a:t>
            </a:r>
            <a:r>
              <a:rPr lang="ru-RU" dirty="0" smtClean="0"/>
              <a:t> </a:t>
            </a:r>
            <a:r>
              <a:rPr lang="ru-RU" dirty="0" err="1" smtClean="0"/>
              <a:t>індустріалізації</a:t>
            </a:r>
            <a:r>
              <a:rPr lang="ru-RU" dirty="0" smtClean="0"/>
              <a:t>. </a:t>
            </a:r>
            <a:r>
              <a:rPr lang="ru-RU" dirty="0" err="1" smtClean="0"/>
              <a:t>Зусилля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направлені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в НДР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металургійної</a:t>
            </a:r>
            <a:r>
              <a:rPr lang="ru-RU" dirty="0" smtClean="0"/>
              <a:t> і </a:t>
            </a:r>
            <a:r>
              <a:rPr lang="ru-RU" dirty="0" err="1" smtClean="0"/>
              <a:t>паливно-енергетичної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.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капіталовкладень</a:t>
            </a:r>
            <a:r>
              <a:rPr lang="ru-RU" dirty="0" smtClean="0"/>
              <a:t> стала </a:t>
            </a:r>
            <a:r>
              <a:rPr lang="ru-RU" dirty="0" err="1" smtClean="0"/>
              <a:t>економія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робітників</a:t>
            </a:r>
            <a:r>
              <a:rPr lang="ru-RU" dirty="0" smtClean="0"/>
              <a:t> і </a:t>
            </a:r>
            <a:r>
              <a:rPr lang="ru-RU" dirty="0" err="1" smtClean="0"/>
              <a:t>надзвичайні</a:t>
            </a:r>
            <a:r>
              <a:rPr lang="ru-RU" dirty="0" smtClean="0"/>
              <a:t> </a:t>
            </a:r>
            <a:r>
              <a:rPr lang="ru-RU" dirty="0" err="1" smtClean="0"/>
              <a:t>податки</a:t>
            </a:r>
            <a:r>
              <a:rPr lang="ru-RU" dirty="0" smtClean="0"/>
              <a:t> на селян і </a:t>
            </a:r>
            <a:r>
              <a:rPr lang="ru-RU" dirty="0" err="1" smtClean="0"/>
              <a:t>підприємців</a:t>
            </a:r>
            <a:r>
              <a:rPr lang="ru-RU" dirty="0" smtClean="0"/>
              <a:t>. Все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з </a:t>
            </a:r>
            <a:r>
              <a:rPr lang="ru-RU" dirty="0" err="1" smtClean="0"/>
              <a:t>довоєнним</a:t>
            </a:r>
            <a:r>
              <a:rPr lang="ru-RU" dirty="0" smtClean="0"/>
              <a:t> часом.</a:t>
            </a:r>
          </a:p>
          <a:p>
            <a:endParaRPr lang="ru-RU" dirty="0" smtClean="0"/>
          </a:p>
          <a:p>
            <a:r>
              <a:rPr lang="ru-RU" dirty="0" smtClean="0"/>
              <a:t>            Смерть </a:t>
            </a:r>
            <a:r>
              <a:rPr lang="ru-RU" dirty="0" err="1" smtClean="0"/>
              <a:t>Сталіна</a:t>
            </a:r>
            <a:r>
              <a:rPr lang="ru-RU" dirty="0" smtClean="0"/>
              <a:t> стала </a:t>
            </a:r>
            <a:r>
              <a:rPr lang="ru-RU" dirty="0" err="1" smtClean="0"/>
              <a:t>серйозним</a:t>
            </a:r>
            <a:r>
              <a:rPr lang="ru-RU" dirty="0" smtClean="0"/>
              <a:t> ударом по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послідовникам</a:t>
            </a:r>
            <a:r>
              <a:rPr lang="ru-RU" dirty="0" smtClean="0"/>
              <a:t> у </a:t>
            </a:r>
            <a:r>
              <a:rPr lang="ru-RU" dirty="0" err="1" smtClean="0"/>
              <a:t>Східній</a:t>
            </a:r>
            <a:r>
              <a:rPr lang="ru-RU" dirty="0" smtClean="0"/>
              <a:t> </a:t>
            </a:r>
            <a:r>
              <a:rPr lang="ru-RU" dirty="0" err="1" smtClean="0"/>
              <a:t>Європі</a:t>
            </a:r>
            <a:r>
              <a:rPr lang="ru-RU" dirty="0" smtClean="0"/>
              <a:t>. Першими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відчули</a:t>
            </a:r>
            <a:r>
              <a:rPr lang="ru-RU" dirty="0" smtClean="0"/>
              <a:t> на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керівники</a:t>
            </a:r>
            <a:r>
              <a:rPr lang="ru-RU" dirty="0" smtClean="0"/>
              <a:t> НДР, </a:t>
            </a:r>
            <a:r>
              <a:rPr lang="ru-RU" dirty="0" err="1" smtClean="0"/>
              <a:t>зіткнувшись</a:t>
            </a:r>
            <a:r>
              <a:rPr lang="ru-RU" dirty="0" smtClean="0"/>
              <a:t> з </a:t>
            </a:r>
            <a:r>
              <a:rPr lang="ru-RU" dirty="0" err="1" smtClean="0"/>
              <a:t>народним</a:t>
            </a:r>
            <a:r>
              <a:rPr lang="ru-RU" dirty="0" smtClean="0"/>
              <a:t> </a:t>
            </a:r>
            <a:r>
              <a:rPr lang="ru-RU" dirty="0" err="1" smtClean="0"/>
              <a:t>повстанням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існуючого</a:t>
            </a:r>
            <a:r>
              <a:rPr lang="ru-RU" dirty="0" smtClean="0"/>
              <a:t> режиму 15-18 </a:t>
            </a:r>
            <a:r>
              <a:rPr lang="ru-RU" dirty="0" err="1" smtClean="0"/>
              <a:t>червня</a:t>
            </a:r>
            <a:r>
              <a:rPr lang="ru-RU" dirty="0" smtClean="0"/>
              <a:t> 1953 р.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678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Цікаво</a:t>
            </a:r>
            <a:r>
              <a:rPr lang="ru-RU" dirty="0" smtClean="0"/>
              <a:t> знати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1400" dirty="0" smtClean="0"/>
              <a:t>28 </a:t>
            </a:r>
            <a:r>
              <a:rPr lang="ru-RU" sz="1400" dirty="0" err="1" smtClean="0"/>
              <a:t>травня</a:t>
            </a:r>
            <a:r>
              <a:rPr lang="ru-RU" sz="1400" dirty="0" smtClean="0"/>
              <a:t> 1953 р. уряд НДР </a:t>
            </a:r>
            <a:r>
              <a:rPr lang="ru-RU" sz="1400" dirty="0" err="1" smtClean="0"/>
              <a:t>прийняв</a:t>
            </a:r>
            <a:r>
              <a:rPr lang="ru-RU" sz="1400" dirty="0" smtClean="0"/>
              <a:t> </a:t>
            </a:r>
            <a:r>
              <a:rPr lang="ru-RU" sz="1400" dirty="0" err="1" smtClean="0"/>
              <a:t>вкрай</a:t>
            </a:r>
            <a:r>
              <a:rPr lang="ru-RU" sz="1400" dirty="0" smtClean="0"/>
              <a:t> </a:t>
            </a:r>
            <a:r>
              <a:rPr lang="ru-RU" sz="1400" dirty="0" err="1" smtClean="0"/>
              <a:t>непопулярне</a:t>
            </a:r>
            <a:r>
              <a:rPr lang="ru-RU" sz="1400" dirty="0" smtClean="0"/>
              <a:t> </a:t>
            </a:r>
            <a:r>
              <a:rPr lang="ru-RU" sz="1400" dirty="0" err="1" smtClean="0"/>
              <a:t>рішення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підвищення</a:t>
            </a:r>
            <a:r>
              <a:rPr lang="ru-RU" sz="1400" dirty="0" smtClean="0"/>
              <a:t> норм </a:t>
            </a:r>
            <a:r>
              <a:rPr lang="ru-RU" sz="1400" dirty="0" err="1" smtClean="0"/>
              <a:t>виробітку</a:t>
            </a:r>
            <a:r>
              <a:rPr lang="ru-RU" sz="1400" dirty="0" smtClean="0"/>
              <a:t> на 10%.</a:t>
            </a:r>
          </a:p>
          <a:p>
            <a:endParaRPr lang="ru-RU" sz="1400" dirty="0" smtClean="0"/>
          </a:p>
          <a:p>
            <a:r>
              <a:rPr lang="ru-RU" sz="1400" dirty="0" smtClean="0"/>
              <a:t>       2 </a:t>
            </a:r>
            <a:r>
              <a:rPr lang="ru-RU" sz="1400" dirty="0" err="1" smtClean="0"/>
              <a:t>червня</a:t>
            </a:r>
            <a:r>
              <a:rPr lang="ru-RU" sz="1400" dirty="0" smtClean="0"/>
              <a:t> 1953 р. </a:t>
            </a:r>
            <a:r>
              <a:rPr lang="ru-RU" sz="1400" dirty="0" err="1" smtClean="0"/>
              <a:t>керівники</a:t>
            </a:r>
            <a:r>
              <a:rPr lang="ru-RU" sz="1400" dirty="0" smtClean="0"/>
              <a:t> НДР Вальтер </a:t>
            </a:r>
            <a:r>
              <a:rPr lang="ru-RU" sz="1400" dirty="0" err="1" smtClean="0"/>
              <a:t>Ульбріхт</a:t>
            </a:r>
            <a:r>
              <a:rPr lang="ru-RU" sz="1400" dirty="0" smtClean="0"/>
              <a:t> і Отто </a:t>
            </a:r>
            <a:r>
              <a:rPr lang="ru-RU" sz="1400" dirty="0" err="1" smtClean="0"/>
              <a:t>Гротеволь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викликані</a:t>
            </a:r>
            <a:r>
              <a:rPr lang="ru-RU" sz="1400" dirty="0" smtClean="0"/>
              <a:t> у Москву, де </a:t>
            </a:r>
            <a:r>
              <a:rPr lang="ru-RU" sz="1400" dirty="0" err="1" smtClean="0"/>
              <a:t>їм</a:t>
            </a:r>
            <a:r>
              <a:rPr lang="ru-RU" sz="1400" dirty="0" smtClean="0"/>
              <a:t> </a:t>
            </a:r>
            <a:r>
              <a:rPr lang="ru-RU" sz="1400" dirty="0" err="1" smtClean="0"/>
              <a:t>вказали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помилки</a:t>
            </a:r>
            <a:r>
              <a:rPr lang="ru-RU" sz="1400" dirty="0" smtClean="0"/>
              <a:t> в </a:t>
            </a:r>
            <a:r>
              <a:rPr lang="ru-RU" sz="1400" dirty="0" err="1" smtClean="0"/>
              <a:t>побудові</a:t>
            </a:r>
            <a:r>
              <a:rPr lang="ru-RU" sz="1400" dirty="0" smtClean="0"/>
              <a:t> </a:t>
            </a:r>
            <a:r>
              <a:rPr lang="ru-RU" sz="1400" dirty="0" err="1" smtClean="0"/>
              <a:t>соціалізму</a:t>
            </a:r>
            <a:r>
              <a:rPr lang="ru-RU" sz="1400" dirty="0" smtClean="0"/>
              <a:t> (</a:t>
            </a:r>
            <a:r>
              <a:rPr lang="ru-RU" sz="1400" dirty="0" err="1" smtClean="0"/>
              <a:t>Берія</a:t>
            </a:r>
            <a:r>
              <a:rPr lang="ru-RU" sz="1400" dirty="0" smtClean="0"/>
              <a:t>, Молотов, Маленков </a:t>
            </a:r>
            <a:r>
              <a:rPr lang="ru-RU" sz="1400" dirty="0" err="1" smtClean="0"/>
              <a:t>прагнули</a:t>
            </a:r>
            <a:r>
              <a:rPr lang="ru-RU" sz="1400" dirty="0" smtClean="0"/>
              <a:t> до </a:t>
            </a:r>
            <a:r>
              <a:rPr lang="ru-RU" sz="1400" dirty="0" err="1" smtClean="0"/>
              <a:t>деякої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лібералізації</a:t>
            </a:r>
            <a:r>
              <a:rPr lang="ru-RU" sz="1400" dirty="0" smtClean="0"/>
              <a:t> режиму).</a:t>
            </a:r>
          </a:p>
          <a:p>
            <a:r>
              <a:rPr lang="ru-RU" sz="1400" dirty="0" smtClean="0"/>
              <a:t> 17 </a:t>
            </a:r>
            <a:r>
              <a:rPr lang="ru-RU" sz="1400" dirty="0" err="1" smtClean="0"/>
              <a:t>червня</a:t>
            </a:r>
            <a:r>
              <a:rPr lang="ru-RU" sz="1400" dirty="0" smtClean="0"/>
              <a:t> о 13.00 </a:t>
            </a:r>
            <a:r>
              <a:rPr lang="ru-RU" sz="1400" dirty="0" err="1" smtClean="0"/>
              <a:t>воєнний</a:t>
            </a:r>
            <a:r>
              <a:rPr lang="ru-RU" sz="1400" dirty="0" smtClean="0"/>
              <a:t> комендант </a:t>
            </a:r>
            <a:r>
              <a:rPr lang="ru-RU" sz="1400" dirty="0" err="1" smtClean="0"/>
              <a:t>Східного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Берліну</a:t>
            </a:r>
            <a:r>
              <a:rPr lang="ru-RU" sz="1400" dirty="0" smtClean="0"/>
              <a:t> генерал-майор </a:t>
            </a:r>
            <a:r>
              <a:rPr lang="ru-RU" sz="1400" dirty="0" err="1" smtClean="0"/>
              <a:t>Діброва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оголосив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введення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надзвичайного</a:t>
            </a:r>
            <a:r>
              <a:rPr lang="ru-RU" sz="1400" dirty="0" smtClean="0"/>
              <a:t> стану. «Для </a:t>
            </a:r>
            <a:r>
              <a:rPr lang="ru-RU" sz="1400" dirty="0" err="1" smtClean="0"/>
              <a:t>встановлення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міцного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громадського</a:t>
            </a:r>
            <a:r>
              <a:rPr lang="ru-RU" sz="1400" dirty="0" smtClean="0"/>
              <a:t> порядку у </a:t>
            </a:r>
            <a:r>
              <a:rPr lang="ru-RU" sz="1400" dirty="0" err="1" smtClean="0"/>
              <a:t>радянському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секторі</a:t>
            </a:r>
            <a:r>
              <a:rPr lang="ru-RU" sz="1400" dirty="0" smtClean="0"/>
              <a:t> </a:t>
            </a:r>
            <a:r>
              <a:rPr lang="ru-RU" sz="1400" dirty="0" err="1" smtClean="0"/>
              <a:t>Берліна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наказую</a:t>
            </a:r>
            <a:r>
              <a:rPr lang="ru-RU" sz="1400" dirty="0" smtClean="0"/>
              <a:t>:</a:t>
            </a:r>
          </a:p>
          <a:p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1.    З 13 годин 17 </a:t>
            </a:r>
            <a:r>
              <a:rPr lang="ru-RU" sz="1400" dirty="0" err="1" smtClean="0"/>
              <a:t>червня</a:t>
            </a:r>
            <a:r>
              <a:rPr lang="ru-RU" sz="1400" dirty="0" smtClean="0"/>
              <a:t> 1953 р. у </a:t>
            </a:r>
            <a:r>
              <a:rPr lang="ru-RU" sz="1400" dirty="0" err="1" smtClean="0"/>
              <a:t>радянському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секторі</a:t>
            </a:r>
            <a:r>
              <a:rPr lang="ru-RU" sz="1400" dirty="0" smtClean="0"/>
              <a:t> </a:t>
            </a:r>
            <a:r>
              <a:rPr lang="ru-RU" sz="1400" dirty="0" err="1" smtClean="0"/>
              <a:t>Берліна</a:t>
            </a:r>
            <a:r>
              <a:rPr lang="ru-RU" sz="1400" dirty="0" smtClean="0"/>
              <a:t> </a:t>
            </a:r>
            <a:r>
              <a:rPr lang="ru-RU" sz="1400" dirty="0" err="1" smtClean="0"/>
              <a:t>оголошується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надзвичайний</a:t>
            </a:r>
            <a:r>
              <a:rPr lang="ru-RU" sz="1400" dirty="0" smtClean="0"/>
              <a:t> стан.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2.    </a:t>
            </a:r>
            <a:r>
              <a:rPr lang="ru-RU" sz="1400" dirty="0" err="1" smtClean="0"/>
              <a:t>Забороняються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демонстрації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збори</a:t>
            </a:r>
            <a:r>
              <a:rPr lang="ru-RU" sz="1400" dirty="0" smtClean="0"/>
              <a:t>, </a:t>
            </a:r>
            <a:r>
              <a:rPr lang="ru-RU" sz="1400" dirty="0" err="1" smtClean="0"/>
              <a:t>мітинги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зібрання</a:t>
            </a:r>
            <a:r>
              <a:rPr lang="ru-RU" sz="1400" dirty="0" smtClean="0"/>
              <a:t> людей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трьох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осіб</a:t>
            </a:r>
            <a:r>
              <a:rPr lang="ru-RU" sz="1400" dirty="0" smtClean="0"/>
              <a:t> на </a:t>
            </a:r>
            <a:r>
              <a:rPr lang="ru-RU" sz="1400" dirty="0" err="1" smtClean="0"/>
              <a:t>вилицях</a:t>
            </a:r>
            <a:r>
              <a:rPr lang="ru-RU" sz="1400" dirty="0" smtClean="0"/>
              <a:t> і </a:t>
            </a:r>
            <a:r>
              <a:rPr lang="ru-RU" sz="1400" dirty="0" err="1" smtClean="0"/>
              <a:t>площах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у </a:t>
            </a:r>
            <a:r>
              <a:rPr lang="ru-RU" sz="1400" dirty="0" err="1" smtClean="0"/>
              <a:t>громадських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спорудах</a:t>
            </a:r>
            <a:r>
              <a:rPr lang="ru-RU" sz="1400" dirty="0" smtClean="0"/>
              <a:t>.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3.    </a:t>
            </a:r>
            <a:r>
              <a:rPr lang="ru-RU" sz="1400" dirty="0" err="1" smtClean="0"/>
              <a:t>Забороняється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всіляке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пересування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пішоходів</a:t>
            </a:r>
            <a:r>
              <a:rPr lang="ru-RU" sz="1400" dirty="0" smtClean="0"/>
              <a:t> і </a:t>
            </a:r>
            <a:r>
              <a:rPr lang="ru-RU" sz="1400" dirty="0" err="1" smtClean="0"/>
              <a:t>транспортних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засобів</a:t>
            </a:r>
            <a:r>
              <a:rPr lang="ru-RU" sz="1400" dirty="0" smtClean="0"/>
              <a:t> з 21 </a:t>
            </a:r>
            <a:r>
              <a:rPr lang="ru-RU" sz="1400" dirty="0" err="1" smtClean="0"/>
              <a:t>години</a:t>
            </a:r>
            <a:r>
              <a:rPr lang="ru-RU" sz="1400" dirty="0" smtClean="0"/>
              <a:t> до 5 </a:t>
            </a:r>
            <a:r>
              <a:rPr lang="ru-RU" sz="1400" dirty="0" err="1" smtClean="0"/>
              <a:t>години</a:t>
            </a:r>
            <a:r>
              <a:rPr lang="ru-RU" sz="1400" dirty="0" smtClean="0"/>
              <a:t>.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4.    </a:t>
            </a:r>
            <a:r>
              <a:rPr lang="ru-RU" sz="1400" dirty="0" err="1" smtClean="0"/>
              <a:t>Порушення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наказу </a:t>
            </a:r>
            <a:r>
              <a:rPr lang="ru-RU" sz="1400" dirty="0" err="1" smtClean="0"/>
              <a:t>карається</a:t>
            </a:r>
            <a:r>
              <a:rPr lang="ru-RU" sz="1400" dirty="0" smtClean="0"/>
              <a:t> за законами </a:t>
            </a:r>
            <a:r>
              <a:rPr lang="ru-RU" sz="1400" dirty="0" err="1" smtClean="0"/>
              <a:t>воєнного</a:t>
            </a:r>
            <a:r>
              <a:rPr lang="ru-RU" sz="1400" dirty="0" smtClean="0"/>
              <a:t> часу».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97942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>
            <a:normAutofit/>
          </a:bodyPr>
          <a:lstStyle/>
          <a:p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3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жовтня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1990 р.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відбулось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об’єднання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Німеччини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столицею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якої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став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Берлін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На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позачергових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виборах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уже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об’єднаній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Німеччині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перемогла </a:t>
            </a:r>
            <a:r>
              <a:rPr lang="ru-RU" sz="2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коаліція</a:t>
            </a:r>
            <a:r>
              <a:rPr lang="ru-RU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ХДС/ХСС з ВДП.</a:t>
            </a:r>
          </a:p>
          <a:p>
            <a:endParaRPr lang="ru-RU" sz="2100" dirty="0" smtClean="0"/>
          </a:p>
          <a:p>
            <a:pPr marL="0" indent="0">
              <a:buNone/>
            </a:pPr>
            <a:r>
              <a:rPr lang="ru-RU" sz="2100" b="1" dirty="0" err="1" smtClean="0"/>
              <a:t>Об’єднання</a:t>
            </a:r>
            <a:r>
              <a:rPr lang="ru-RU" sz="2100" b="1" dirty="0" smtClean="0"/>
              <a:t> </a:t>
            </a:r>
            <a:r>
              <a:rPr lang="ru-RU" sz="2100" b="1" dirty="0" err="1" smtClean="0"/>
              <a:t>Німеччини</a:t>
            </a:r>
            <a:r>
              <a:rPr lang="ru-RU" sz="2100" b="1" dirty="0" smtClean="0"/>
              <a:t> породило низку проблем:</a:t>
            </a:r>
          </a:p>
          <a:p>
            <a:r>
              <a:rPr lang="ru-RU" sz="2100" dirty="0" smtClean="0"/>
              <a:t>– </a:t>
            </a:r>
            <a:r>
              <a:rPr lang="ru-RU" sz="2100" dirty="0" err="1" smtClean="0"/>
              <a:t>інтеграції</a:t>
            </a:r>
            <a:r>
              <a:rPr lang="ru-RU" sz="2100" dirty="0" smtClean="0"/>
              <a:t> </a:t>
            </a:r>
            <a:r>
              <a:rPr lang="ru-RU" sz="2100" dirty="0" err="1" smtClean="0"/>
              <a:t>східних</a:t>
            </a:r>
            <a:r>
              <a:rPr lang="ru-RU" sz="2100" dirty="0" smtClean="0"/>
              <a:t> земель в ФРН;</a:t>
            </a:r>
          </a:p>
          <a:p>
            <a:r>
              <a:rPr lang="ru-RU" sz="2100" dirty="0" smtClean="0"/>
              <a:t>– </a:t>
            </a:r>
            <a:r>
              <a:rPr lang="ru-RU" sz="2100" dirty="0" err="1" smtClean="0"/>
              <a:t>структурної</a:t>
            </a:r>
            <a:r>
              <a:rPr lang="ru-RU" sz="2100" dirty="0" smtClean="0"/>
              <a:t> </a:t>
            </a:r>
            <a:r>
              <a:rPr lang="ru-RU" sz="2100" dirty="0" err="1" smtClean="0"/>
              <a:t>перебудови</a:t>
            </a:r>
            <a:r>
              <a:rPr lang="ru-RU" sz="2100" dirty="0" smtClean="0"/>
              <a:t> </a:t>
            </a:r>
            <a:r>
              <a:rPr lang="ru-RU" sz="2100" dirty="0" err="1" smtClean="0"/>
              <a:t>економіки</a:t>
            </a:r>
            <a:r>
              <a:rPr lang="ru-RU" sz="2100" dirty="0" smtClean="0"/>
              <a:t> НДР;</a:t>
            </a:r>
          </a:p>
          <a:p>
            <a:r>
              <a:rPr lang="ru-RU" sz="2100" dirty="0" smtClean="0"/>
              <a:t>– </a:t>
            </a:r>
            <a:r>
              <a:rPr lang="ru-RU" sz="2100" dirty="0" err="1" smtClean="0"/>
              <a:t>соціальну</a:t>
            </a:r>
            <a:r>
              <a:rPr lang="ru-RU" sz="2100" dirty="0" smtClean="0"/>
              <a:t> </a:t>
            </a:r>
            <a:r>
              <a:rPr lang="ru-RU" sz="2100" dirty="0" err="1" smtClean="0"/>
              <a:t>напруженість</a:t>
            </a:r>
            <a:r>
              <a:rPr lang="ru-RU" sz="2100" dirty="0" smtClean="0"/>
              <a:t>;</a:t>
            </a:r>
          </a:p>
          <a:p>
            <a:r>
              <a:rPr lang="ru-RU" sz="2100" dirty="0" smtClean="0"/>
              <a:t>– </a:t>
            </a:r>
            <a:r>
              <a:rPr lang="ru-RU" sz="2100" dirty="0" err="1" smtClean="0"/>
              <a:t>ворожнечу</a:t>
            </a:r>
            <a:r>
              <a:rPr lang="ru-RU" sz="2100" dirty="0" smtClean="0"/>
              <a:t> до </a:t>
            </a:r>
            <a:r>
              <a:rPr lang="ru-RU" sz="2100" dirty="0" err="1" smtClean="0"/>
              <a:t>іноземних</a:t>
            </a:r>
            <a:r>
              <a:rPr lang="ru-RU" sz="2100" dirty="0" smtClean="0"/>
              <a:t> </a:t>
            </a:r>
            <a:r>
              <a:rPr lang="ru-RU" sz="2100" dirty="0" err="1" smtClean="0"/>
              <a:t>робітників</a:t>
            </a:r>
            <a:r>
              <a:rPr lang="ru-RU" sz="2100" dirty="0" smtClean="0"/>
              <a:t> (5 млн </a:t>
            </a:r>
            <a:r>
              <a:rPr lang="ru-RU" sz="2100" dirty="0" err="1" smtClean="0"/>
              <a:t>осіб</a:t>
            </a:r>
            <a:r>
              <a:rPr lang="ru-RU" sz="2100" dirty="0" smtClean="0"/>
              <a:t>);</a:t>
            </a:r>
          </a:p>
          <a:p>
            <a:r>
              <a:rPr lang="ru-RU" sz="2100" dirty="0" smtClean="0"/>
              <a:t>– </a:t>
            </a:r>
            <a:r>
              <a:rPr lang="ru-RU" sz="2100" dirty="0" err="1" smtClean="0"/>
              <a:t>вироблення</a:t>
            </a:r>
            <a:r>
              <a:rPr lang="ru-RU" sz="2100" dirty="0" smtClean="0"/>
              <a:t> </a:t>
            </a:r>
            <a:r>
              <a:rPr lang="ru-RU" sz="2100" dirty="0" err="1" smtClean="0"/>
              <a:t>нової</a:t>
            </a:r>
            <a:r>
              <a:rPr lang="ru-RU" sz="2100" dirty="0" smtClean="0"/>
              <a:t> </a:t>
            </a:r>
            <a:r>
              <a:rPr lang="ru-RU" sz="2100" dirty="0" err="1" smtClean="0"/>
              <a:t>зовнішньої</a:t>
            </a:r>
            <a:r>
              <a:rPr lang="ru-RU" sz="2100" dirty="0" smtClean="0"/>
              <a:t> </a:t>
            </a:r>
            <a:r>
              <a:rPr lang="ru-RU" sz="2100" dirty="0" err="1" smtClean="0"/>
              <a:t>політики</a:t>
            </a:r>
            <a:r>
              <a:rPr lang="ru-RU" sz="2100" dirty="0" smtClean="0"/>
              <a:t> ФРН.</a:t>
            </a:r>
          </a:p>
          <a:p>
            <a:endParaRPr lang="ru-RU" sz="2100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404664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Об'єднання Німеччини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737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4104456" cy="517403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Канцлером </a:t>
            </a:r>
            <a:r>
              <a:rPr lang="ru-RU" dirty="0" err="1" smtClean="0"/>
              <a:t>об’єднаної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 </a:t>
            </a:r>
            <a:r>
              <a:rPr lang="ru-RU" dirty="0" err="1" smtClean="0"/>
              <a:t>залишився</a:t>
            </a:r>
            <a:r>
              <a:rPr lang="ru-RU" dirty="0" smtClean="0"/>
              <a:t> </a:t>
            </a:r>
            <a:r>
              <a:rPr lang="ru-RU" dirty="0" err="1" smtClean="0"/>
              <a:t>Г.Коль</a:t>
            </a:r>
            <a:r>
              <a:rPr lang="ru-RU" dirty="0" smtClean="0"/>
              <a:t>.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продовжив</a:t>
            </a:r>
            <a:r>
              <a:rPr lang="ru-RU" dirty="0" smtClean="0"/>
              <a:t> </a:t>
            </a:r>
            <a:r>
              <a:rPr lang="ru-RU" dirty="0" err="1" smtClean="0"/>
              <a:t>попередній</a:t>
            </a:r>
            <a:r>
              <a:rPr lang="ru-RU" dirty="0" smtClean="0"/>
              <a:t> курс "</a:t>
            </a:r>
            <a:r>
              <a:rPr lang="ru-RU" dirty="0" err="1" smtClean="0"/>
              <a:t>консервативної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". Головною проблемою для </a:t>
            </a:r>
            <a:r>
              <a:rPr lang="ru-RU" dirty="0" err="1" smtClean="0"/>
              <a:t>об’єднаної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 стала </a:t>
            </a:r>
            <a:r>
              <a:rPr lang="ru-RU" dirty="0" err="1" smtClean="0"/>
              <a:t>інтеграція</a:t>
            </a:r>
            <a:r>
              <a:rPr lang="ru-RU" dirty="0" smtClean="0"/>
              <a:t> </a:t>
            </a:r>
            <a:r>
              <a:rPr lang="ru-RU" dirty="0" err="1" smtClean="0"/>
              <a:t>східнонімецьких</a:t>
            </a:r>
            <a:r>
              <a:rPr lang="ru-RU" dirty="0" smtClean="0"/>
              <a:t> земель: структурна </a:t>
            </a:r>
            <a:r>
              <a:rPr lang="ru-RU" dirty="0" err="1" smtClean="0"/>
              <a:t>перебудова</a:t>
            </a:r>
            <a:r>
              <a:rPr lang="ru-RU" dirty="0" smtClean="0"/>
              <a:t> і </a:t>
            </a:r>
            <a:r>
              <a:rPr lang="ru-RU" dirty="0" err="1" smtClean="0"/>
              <a:t>модернізація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</a:t>
            </a:r>
            <a:r>
              <a:rPr lang="ru-RU" dirty="0" err="1" smtClean="0"/>
              <a:t>відновлення</a:t>
            </a:r>
            <a:r>
              <a:rPr lang="ru-RU" dirty="0" smtClean="0"/>
              <a:t> земельного устрою,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владних</a:t>
            </a:r>
            <a:r>
              <a:rPr lang="ru-RU" dirty="0" smtClean="0"/>
              <a:t> і </a:t>
            </a:r>
            <a:r>
              <a:rPr lang="ru-RU" dirty="0" err="1" smtClean="0"/>
              <a:t>партійних</a:t>
            </a:r>
            <a:r>
              <a:rPr lang="ru-RU" dirty="0" smtClean="0"/>
              <a:t> структур, а особливо,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звичок</a:t>
            </a:r>
            <a:r>
              <a:rPr lang="ru-RU" dirty="0" smtClean="0"/>
              <a:t>,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праці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539552"/>
            <a:ext cx="4464496" cy="562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1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328" y="1"/>
            <a:ext cx="1943671" cy="227687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820472" cy="540060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Геополітичні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підсумки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Другої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світової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війни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виявилися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катастрофічними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для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Німеччини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Вона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втратила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кілька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років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державність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і на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довгі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роки —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територіальну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цілісність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Польща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й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Чехословаччина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одержали право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виселити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етнічних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німців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зі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своїх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територій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у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результаті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чого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Німеччини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посунув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потік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біженців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(до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кінця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1946 р.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їхнє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число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склало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близько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9 млн. </a:t>
            </a:r>
            <a:r>
              <a:rPr lang="ru-RU" b="1" dirty="0" err="1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чоловік</a:t>
            </a:r>
            <a:r>
              <a:rPr lang="ru-RU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).</a:t>
            </a:r>
            <a:endParaRPr lang="ru-RU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170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2800" dirty="0"/>
              <a:t>За </a:t>
            </a:r>
            <a:r>
              <a:rPr lang="ru-RU" sz="2800" dirty="0" err="1"/>
              <a:t>рішенням</a:t>
            </a:r>
            <a:r>
              <a:rPr lang="ru-RU" sz="2800" dirty="0"/>
              <a:t> </a:t>
            </a:r>
            <a:r>
              <a:rPr lang="ru-RU" sz="2800" dirty="0" err="1"/>
              <a:t>Кримської</a:t>
            </a:r>
            <a:r>
              <a:rPr lang="ru-RU" sz="2800" dirty="0"/>
              <a:t> </a:t>
            </a:r>
            <a:r>
              <a:rPr lang="ru-RU" sz="2800" dirty="0" err="1"/>
              <a:t>конференції</a:t>
            </a:r>
            <a:r>
              <a:rPr lang="ru-RU" sz="2800" dirty="0"/>
              <a:t> </a:t>
            </a:r>
            <a:r>
              <a:rPr lang="ru-RU" sz="2800" dirty="0" err="1"/>
              <a:t>територія</a:t>
            </a:r>
            <a:r>
              <a:rPr lang="ru-RU" sz="2800" dirty="0"/>
              <a:t> </a:t>
            </a:r>
            <a:r>
              <a:rPr lang="ru-RU" sz="2800" dirty="0" err="1"/>
              <a:t>Німеччини</a:t>
            </a:r>
            <a:r>
              <a:rPr lang="ru-RU" sz="2800" dirty="0"/>
              <a:t> </a:t>
            </a:r>
            <a:r>
              <a:rPr lang="ru-RU" sz="2800" dirty="0" err="1"/>
              <a:t>була</a:t>
            </a:r>
            <a:r>
              <a:rPr lang="ru-RU" sz="2800" dirty="0"/>
              <a:t> </a:t>
            </a:r>
            <a:r>
              <a:rPr lang="ru-RU" sz="2800" dirty="0" err="1"/>
              <a:t>розділена</a:t>
            </a:r>
            <a:r>
              <a:rPr lang="ru-RU" sz="2800" dirty="0"/>
              <a:t> на </a:t>
            </a:r>
            <a:r>
              <a:rPr lang="ru-RU" sz="2800" dirty="0" err="1"/>
              <a:t>чотири</a:t>
            </a:r>
            <a:r>
              <a:rPr lang="ru-RU" sz="2800" dirty="0"/>
              <a:t> </a:t>
            </a:r>
            <a:r>
              <a:rPr lang="ru-RU" sz="2800" dirty="0" err="1"/>
              <a:t>зони</a:t>
            </a:r>
            <a:r>
              <a:rPr lang="ru-RU" sz="2800" dirty="0"/>
              <a:t> </a:t>
            </a:r>
            <a:r>
              <a:rPr lang="ru-RU" sz="2800" dirty="0" err="1"/>
              <a:t>окупації</a:t>
            </a:r>
            <a:r>
              <a:rPr lang="ru-RU" sz="2800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Радянську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Американську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Британську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Французьку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Сепаратна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грошова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реформа у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Західній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Німеччині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викликала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відповідні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дії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СРСР.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Була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встановлена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блокада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Західного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Берліну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Після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цього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розкол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Німеччини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став неминучим.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56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957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1952 р. США, </a:t>
            </a:r>
            <a:r>
              <a:rPr lang="ru-RU" dirty="0" err="1" smtClean="0"/>
              <a:t>Англія</a:t>
            </a:r>
            <a:r>
              <a:rPr lang="ru-RU" dirty="0" smtClean="0"/>
              <a:t> й </a:t>
            </a:r>
            <a:r>
              <a:rPr lang="ru-RU" dirty="0" err="1" smtClean="0"/>
              <a:t>Франція</a:t>
            </a:r>
            <a:r>
              <a:rPr lang="ru-RU" dirty="0" smtClean="0"/>
              <a:t> </a:t>
            </a:r>
            <a:r>
              <a:rPr lang="ru-RU" dirty="0" err="1" smtClean="0"/>
              <a:t>підписали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ФРН </a:t>
            </a:r>
            <a:r>
              <a:rPr lang="ru-RU" dirty="0" err="1" smtClean="0"/>
              <a:t>договір</a:t>
            </a:r>
            <a:r>
              <a:rPr lang="ru-RU" dirty="0" smtClean="0"/>
              <a:t>, 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припинялася</a:t>
            </a:r>
            <a:r>
              <a:rPr lang="ru-RU" dirty="0" smtClean="0"/>
              <a:t> формальна </a:t>
            </a:r>
            <a:r>
              <a:rPr lang="ru-RU" dirty="0" err="1" smtClean="0"/>
              <a:t>окупація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, але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залишалися</a:t>
            </a:r>
            <a:r>
              <a:rPr lang="ru-RU" dirty="0" smtClean="0"/>
              <a:t> на </a:t>
            </a:r>
            <a:r>
              <a:rPr lang="ru-RU" dirty="0" err="1" smtClean="0"/>
              <a:t>німецькій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 1955 р. </a:t>
            </a:r>
            <a:r>
              <a:rPr lang="ru-RU" dirty="0" err="1" smtClean="0"/>
              <a:t>між</a:t>
            </a:r>
            <a:r>
              <a:rPr lang="ru-RU" dirty="0" smtClean="0"/>
              <a:t> СРСР і ГДР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підписаний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про </a:t>
            </a:r>
            <a:r>
              <a:rPr lang="ru-RU" dirty="0" err="1" smtClean="0"/>
              <a:t>повний</a:t>
            </a:r>
            <a:r>
              <a:rPr lang="ru-RU" dirty="0" smtClean="0"/>
              <a:t> </a:t>
            </a:r>
            <a:r>
              <a:rPr lang="ru-RU" dirty="0" err="1" smtClean="0"/>
              <a:t>суверенітет</a:t>
            </a:r>
            <a:r>
              <a:rPr lang="ru-RU" dirty="0" smtClean="0"/>
              <a:t> і </a:t>
            </a:r>
            <a:r>
              <a:rPr lang="ru-RU" dirty="0" err="1" smtClean="0"/>
              <a:t>незалежність</a:t>
            </a:r>
            <a:r>
              <a:rPr lang="ru-RU" dirty="0" smtClean="0"/>
              <a:t> НДР.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94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"</a:t>
            </a:r>
            <a:r>
              <a:rPr lang="ru-RU" dirty="0" err="1" smtClean="0"/>
              <a:t>Німецьке</a:t>
            </a:r>
            <a:r>
              <a:rPr lang="ru-RU" dirty="0" smtClean="0"/>
              <a:t> </a:t>
            </a:r>
            <a:r>
              <a:rPr lang="ru-RU" dirty="0" err="1" smtClean="0"/>
              <a:t>економічне</a:t>
            </a:r>
            <a:r>
              <a:rPr lang="ru-RU" dirty="0" smtClean="0"/>
              <a:t> диво"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98160"/>
            <a:ext cx="8229600" cy="40280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Причини </a:t>
            </a:r>
            <a:r>
              <a:rPr lang="ru-RU" b="1" dirty="0" err="1" smtClean="0"/>
              <a:t>швидкого</a:t>
            </a:r>
            <a:r>
              <a:rPr lang="ru-RU" b="1" dirty="0" smtClean="0"/>
              <a:t> </a:t>
            </a:r>
            <a:r>
              <a:rPr lang="ru-RU" b="1" dirty="0" err="1" smtClean="0"/>
              <a:t>економічного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:</a:t>
            </a:r>
          </a:p>
          <a:p>
            <a:r>
              <a:rPr lang="ru-RU" sz="2900" dirty="0" smtClean="0"/>
              <a:t>        </a:t>
            </a:r>
            <a:r>
              <a:rPr lang="ru-RU" sz="2900" dirty="0" err="1" smtClean="0"/>
              <a:t>солідні</a:t>
            </a:r>
            <a:r>
              <a:rPr lang="ru-RU" sz="2900" dirty="0" smtClean="0"/>
              <a:t> </a:t>
            </a:r>
            <a:r>
              <a:rPr lang="ru-RU" sz="2900" dirty="0" err="1" smtClean="0"/>
              <a:t>стартові</a:t>
            </a:r>
            <a:r>
              <a:rPr lang="ru-RU" sz="2900" dirty="0" smtClean="0"/>
              <a:t> </a:t>
            </a:r>
            <a:r>
              <a:rPr lang="ru-RU" sz="2900" dirty="0" err="1" smtClean="0"/>
              <a:t>можливості</a:t>
            </a:r>
            <a:r>
              <a:rPr lang="ru-RU" sz="2900" dirty="0" smtClean="0"/>
              <a:t>, </a:t>
            </a:r>
            <a:r>
              <a:rPr lang="ru-RU" sz="2900" dirty="0" err="1" smtClean="0"/>
              <a:t>солідна</a:t>
            </a:r>
            <a:r>
              <a:rPr lang="ru-RU" sz="2900" dirty="0" smtClean="0"/>
              <a:t> </a:t>
            </a:r>
            <a:r>
              <a:rPr lang="ru-RU" sz="2900" dirty="0" err="1" smtClean="0"/>
              <a:t>промислова</a:t>
            </a:r>
            <a:r>
              <a:rPr lang="ru-RU" sz="2900" dirty="0" smtClean="0"/>
              <a:t> база, </a:t>
            </a:r>
            <a:r>
              <a:rPr lang="ru-RU" sz="2900" dirty="0" err="1" smtClean="0"/>
              <a:t>сучасне</a:t>
            </a:r>
            <a:r>
              <a:rPr lang="ru-RU" sz="2900" dirty="0" smtClean="0"/>
              <a:t> </a:t>
            </a:r>
            <a:r>
              <a:rPr lang="ru-RU" sz="2900" dirty="0" err="1" smtClean="0"/>
              <a:t>устаткування</a:t>
            </a:r>
            <a:r>
              <a:rPr lang="ru-RU" sz="2900" dirty="0" smtClean="0"/>
              <a:t>;</a:t>
            </a:r>
          </a:p>
          <a:p>
            <a:endParaRPr lang="ru-RU" sz="2900" dirty="0" smtClean="0"/>
          </a:p>
          <a:p>
            <a:r>
              <a:rPr lang="ru-RU" sz="2900" dirty="0" smtClean="0"/>
              <a:t>      </a:t>
            </a:r>
            <a:r>
              <a:rPr lang="ru-RU" sz="2900" dirty="0" err="1" smtClean="0"/>
              <a:t>компетентне</a:t>
            </a:r>
            <a:r>
              <a:rPr lang="ru-RU" sz="2900" dirty="0" smtClean="0"/>
              <a:t> </a:t>
            </a:r>
            <a:r>
              <a:rPr lang="ru-RU" sz="2900" dirty="0" err="1" smtClean="0"/>
              <a:t>керівництво</a:t>
            </a:r>
            <a:r>
              <a:rPr lang="ru-RU" sz="2900" dirty="0" smtClean="0"/>
              <a:t> реформами;</a:t>
            </a:r>
          </a:p>
          <a:p>
            <a:endParaRPr lang="ru-RU" sz="2900" dirty="0" smtClean="0"/>
          </a:p>
          <a:p>
            <a:r>
              <a:rPr lang="ru-RU" sz="2900" dirty="0" smtClean="0"/>
              <a:t>       </a:t>
            </a:r>
            <a:r>
              <a:rPr lang="ru-RU" sz="2900" dirty="0" err="1" smtClean="0"/>
              <a:t>гнучка</a:t>
            </a:r>
            <a:r>
              <a:rPr lang="ru-RU" sz="2900" dirty="0" smtClean="0"/>
              <a:t> </a:t>
            </a:r>
            <a:r>
              <a:rPr lang="ru-RU" sz="2900" dirty="0" err="1" smtClean="0"/>
              <a:t>податкова</a:t>
            </a:r>
            <a:r>
              <a:rPr lang="ru-RU" sz="2900" dirty="0" smtClean="0"/>
              <a:t> і </a:t>
            </a:r>
            <a:r>
              <a:rPr lang="ru-RU" sz="2900" dirty="0" err="1" smtClean="0"/>
              <a:t>кредитна</a:t>
            </a:r>
            <a:r>
              <a:rPr lang="ru-RU" sz="2900" dirty="0" smtClean="0"/>
              <a:t> </a:t>
            </a:r>
            <a:r>
              <a:rPr lang="ru-RU" sz="2900" dirty="0" err="1" smtClean="0"/>
              <a:t>політика</a:t>
            </a:r>
            <a:r>
              <a:rPr lang="ru-RU" sz="2900" dirty="0" smtClean="0"/>
              <a:t>, </a:t>
            </a:r>
            <a:r>
              <a:rPr lang="ru-RU" sz="2900" dirty="0" err="1" smtClean="0"/>
              <a:t>значні</a:t>
            </a:r>
            <a:r>
              <a:rPr lang="ru-RU" sz="2900" dirty="0" smtClean="0"/>
              <a:t> </a:t>
            </a:r>
            <a:r>
              <a:rPr lang="ru-RU" sz="2900" dirty="0" err="1" smtClean="0"/>
              <a:t>іноземні</a:t>
            </a:r>
            <a:r>
              <a:rPr lang="ru-RU" sz="2900" dirty="0" smtClean="0"/>
              <a:t> </a:t>
            </a:r>
            <a:r>
              <a:rPr lang="ru-RU" sz="2900" dirty="0" err="1" smtClean="0"/>
              <a:t>інвестиції</a:t>
            </a:r>
            <a:r>
              <a:rPr lang="ru-RU" sz="2900" dirty="0" smtClean="0"/>
              <a:t> (за планом Маршалла – 50 млрд. </a:t>
            </a:r>
            <a:r>
              <a:rPr lang="ru-RU" sz="2900" dirty="0" err="1" smtClean="0"/>
              <a:t>дойчмарок</a:t>
            </a:r>
            <a:r>
              <a:rPr lang="ru-RU" sz="2900" dirty="0" smtClean="0"/>
              <a:t>);</a:t>
            </a:r>
          </a:p>
          <a:p>
            <a:endParaRPr lang="ru-RU" sz="2900" dirty="0" smtClean="0"/>
          </a:p>
          <a:p>
            <a:r>
              <a:rPr lang="ru-RU" sz="2900" dirty="0" smtClean="0"/>
              <a:t>        </a:t>
            </a:r>
            <a:r>
              <a:rPr lang="ru-RU" sz="2900" dirty="0" err="1" smtClean="0"/>
              <a:t>організованість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нації</a:t>
            </a:r>
            <a:r>
              <a:rPr lang="ru-RU" sz="2900" dirty="0" smtClean="0"/>
              <a:t>;</a:t>
            </a:r>
          </a:p>
          <a:p>
            <a:endParaRPr lang="ru-RU" sz="2900" dirty="0" smtClean="0"/>
          </a:p>
          <a:p>
            <a:r>
              <a:rPr lang="ru-RU" sz="2900" dirty="0" smtClean="0"/>
              <a:t>        </a:t>
            </a:r>
            <a:r>
              <a:rPr lang="ru-RU" sz="2900" dirty="0" err="1" smtClean="0"/>
              <a:t>жорстка</a:t>
            </a:r>
            <a:r>
              <a:rPr lang="ru-RU" sz="2900" dirty="0" smtClean="0"/>
              <a:t> </a:t>
            </a:r>
            <a:r>
              <a:rPr lang="ru-RU" sz="2900" dirty="0" err="1" smtClean="0"/>
              <a:t>експлуатація</a:t>
            </a:r>
            <a:r>
              <a:rPr lang="ru-RU" sz="2900" dirty="0" smtClean="0"/>
              <a:t> </a:t>
            </a:r>
            <a:r>
              <a:rPr lang="ru-RU" sz="2900" dirty="0" err="1" smtClean="0"/>
              <a:t>робочої</a:t>
            </a:r>
            <a:r>
              <a:rPr lang="ru-RU" sz="2900" dirty="0" smtClean="0"/>
              <a:t> </a:t>
            </a:r>
            <a:r>
              <a:rPr lang="ru-RU" sz="2900" dirty="0" err="1" smtClean="0"/>
              <a:t>сили</a:t>
            </a:r>
            <a:r>
              <a:rPr lang="ru-RU" sz="2900" dirty="0" smtClean="0"/>
              <a:t> (</a:t>
            </a:r>
            <a:r>
              <a:rPr lang="ru-RU" sz="2900" dirty="0" err="1" smtClean="0"/>
              <a:t>робочий</a:t>
            </a:r>
            <a:r>
              <a:rPr lang="ru-RU" sz="2900" dirty="0" smtClean="0"/>
              <a:t> </a:t>
            </a:r>
            <a:r>
              <a:rPr lang="ru-RU" sz="2900" dirty="0" err="1" smtClean="0"/>
              <a:t>тиждень</a:t>
            </a:r>
            <a:r>
              <a:rPr lang="ru-RU" sz="2900" dirty="0" smtClean="0"/>
              <a:t> 62 </a:t>
            </a:r>
            <a:r>
              <a:rPr lang="ru-RU" sz="2900" dirty="0" err="1" smtClean="0"/>
              <a:t>години</a:t>
            </a:r>
            <a:r>
              <a:rPr lang="ru-RU" sz="2900" dirty="0" smtClean="0"/>
              <a:t>, </a:t>
            </a:r>
            <a:r>
              <a:rPr lang="ru-RU" sz="2900" dirty="0" err="1" smtClean="0"/>
              <a:t>заробітна</a:t>
            </a:r>
            <a:r>
              <a:rPr lang="ru-RU" sz="2900" dirty="0" smtClean="0"/>
              <a:t> плата 65% </a:t>
            </a:r>
            <a:r>
              <a:rPr lang="ru-RU" sz="2900" dirty="0" err="1" smtClean="0"/>
              <a:t>довоєнної</a:t>
            </a:r>
            <a:r>
              <a:rPr lang="ru-RU" sz="2900" dirty="0" smtClean="0"/>
              <a:t>);</a:t>
            </a:r>
          </a:p>
          <a:p>
            <a:endParaRPr lang="ru-RU" sz="2900" dirty="0" smtClean="0"/>
          </a:p>
          <a:p>
            <a:r>
              <a:rPr lang="ru-RU" sz="2900" dirty="0" smtClean="0"/>
              <a:t>        </a:t>
            </a:r>
            <a:r>
              <a:rPr lang="ru-RU" sz="2900" dirty="0" err="1" smtClean="0"/>
              <a:t>підтримка</a:t>
            </a:r>
            <a:r>
              <a:rPr lang="ru-RU" sz="2900" dirty="0" smtClean="0"/>
              <a:t> </a:t>
            </a:r>
            <a:r>
              <a:rPr lang="ru-RU" sz="2900" dirty="0" err="1" smtClean="0"/>
              <a:t>економіки</a:t>
            </a:r>
            <a:r>
              <a:rPr lang="ru-RU" sz="2900" dirty="0" smtClean="0"/>
              <a:t> з боку </a:t>
            </a:r>
            <a:r>
              <a:rPr lang="ru-RU" sz="2900" dirty="0" err="1" smtClean="0"/>
              <a:t>держави</a:t>
            </a:r>
            <a:r>
              <a:rPr lang="ru-RU" sz="2900" dirty="0" smtClean="0"/>
              <a:t> (</a:t>
            </a:r>
            <a:r>
              <a:rPr lang="ru-RU" sz="2900" dirty="0" err="1" smtClean="0"/>
              <a:t>довгострокові</a:t>
            </a:r>
            <a:r>
              <a:rPr lang="ru-RU" sz="2900" dirty="0" smtClean="0"/>
              <a:t> </a:t>
            </a:r>
            <a:r>
              <a:rPr lang="ru-RU" sz="2900" dirty="0" err="1" smtClean="0"/>
              <a:t>кредити</a:t>
            </a:r>
            <a:r>
              <a:rPr lang="ru-RU" sz="2900" dirty="0" smtClean="0"/>
              <a:t>, 30% </a:t>
            </a:r>
            <a:r>
              <a:rPr lang="ru-RU" sz="2900" dirty="0" err="1" smtClean="0"/>
              <a:t>акцій</a:t>
            </a:r>
            <a:r>
              <a:rPr lang="ru-RU" sz="2900" dirty="0" smtClean="0"/>
              <a:t> </a:t>
            </a:r>
            <a:r>
              <a:rPr lang="ru-RU" sz="2900" dirty="0" err="1" smtClean="0"/>
              <a:t>підприємств</a:t>
            </a:r>
            <a:r>
              <a:rPr lang="ru-RU" sz="2900" dirty="0" smtClean="0"/>
              <a:t> належало </a:t>
            </a:r>
            <a:r>
              <a:rPr lang="ru-RU" sz="2900" dirty="0" err="1" smtClean="0"/>
              <a:t>державі</a:t>
            </a:r>
            <a:r>
              <a:rPr lang="ru-RU" sz="2900" dirty="0" smtClean="0"/>
              <a:t>);</a:t>
            </a:r>
          </a:p>
          <a:p>
            <a:endParaRPr lang="ru-RU" sz="2900" dirty="0" smtClean="0"/>
          </a:p>
          <a:p>
            <a:r>
              <a:rPr lang="ru-RU" sz="2900" dirty="0" smtClean="0"/>
              <a:t>         </a:t>
            </a:r>
            <a:r>
              <a:rPr lang="ru-RU" sz="2900" dirty="0" err="1" smtClean="0"/>
              <a:t>відсутність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військових</a:t>
            </a:r>
            <a:r>
              <a:rPr lang="ru-RU" sz="2900" dirty="0" smtClean="0"/>
              <a:t> </a:t>
            </a:r>
            <a:r>
              <a:rPr lang="ru-RU" sz="2900" dirty="0" err="1" smtClean="0"/>
              <a:t>видатків</a:t>
            </a:r>
            <a:r>
              <a:rPr lang="ru-RU" sz="2900" dirty="0" smtClean="0"/>
              <a:t> до 1955 р., </a:t>
            </a:r>
            <a:r>
              <a:rPr lang="ru-RU" sz="2900" dirty="0" err="1" smtClean="0"/>
              <a:t>присутність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іноземних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військ</a:t>
            </a:r>
            <a:r>
              <a:rPr lang="ru-RU" sz="2900" dirty="0" smtClean="0"/>
              <a:t>.</a:t>
            </a:r>
            <a:endParaRPr lang="ru-RU" sz="2900" dirty="0"/>
          </a:p>
        </p:txBody>
      </p:sp>
      <p:sp>
        <p:nvSpPr>
          <p:cNvPr id="4" name="TextBox 3"/>
          <p:cNvSpPr txBox="1"/>
          <p:nvPr/>
        </p:nvSpPr>
        <p:spPr>
          <a:xfrm>
            <a:off x="2392336" y="1220996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               ФРН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6106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4330824" cy="590465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За формою </a:t>
            </a:r>
            <a:r>
              <a:rPr lang="ru-RU" dirty="0" err="1" smtClean="0"/>
              <a:t>правління</a:t>
            </a:r>
            <a:r>
              <a:rPr lang="ru-RU" dirty="0" smtClean="0"/>
              <a:t> ФРН стала </a:t>
            </a:r>
            <a:r>
              <a:rPr lang="ru-RU" dirty="0" err="1" smtClean="0"/>
              <a:t>парламентською</a:t>
            </a:r>
            <a:r>
              <a:rPr lang="ru-RU" dirty="0" smtClean="0"/>
              <a:t> </a:t>
            </a:r>
            <a:r>
              <a:rPr lang="ru-RU" dirty="0" err="1" smtClean="0"/>
              <a:t>республікою</a:t>
            </a:r>
            <a:r>
              <a:rPr lang="ru-RU" dirty="0" smtClean="0"/>
              <a:t>. Уряд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очолив</a:t>
            </a:r>
            <a:r>
              <a:rPr lang="ru-RU" dirty="0" smtClean="0"/>
              <a:t> канцлер.</a:t>
            </a:r>
          </a:p>
          <a:p>
            <a:endParaRPr lang="ru-RU" dirty="0" smtClean="0"/>
          </a:p>
          <a:p>
            <a:r>
              <a:rPr lang="ru-RU" dirty="0" smtClean="0"/>
              <a:t>            Першим канцлером ФРН став Конрад </a:t>
            </a:r>
            <a:r>
              <a:rPr lang="ru-RU" dirty="0" err="1" smtClean="0"/>
              <a:t>Аденауер</a:t>
            </a:r>
            <a:r>
              <a:rPr lang="ru-RU" dirty="0" smtClean="0"/>
              <a:t> (блок </a:t>
            </a:r>
            <a:r>
              <a:rPr lang="ru-RU" dirty="0" err="1" smtClean="0"/>
              <a:t>партій</a:t>
            </a:r>
            <a:r>
              <a:rPr lang="ru-RU" dirty="0" smtClean="0"/>
              <a:t> </a:t>
            </a:r>
            <a:r>
              <a:rPr lang="ru-RU" dirty="0" err="1" smtClean="0"/>
              <a:t>Християнсько-демократичний</a:t>
            </a:r>
            <a:r>
              <a:rPr lang="ru-RU" dirty="0" smtClean="0"/>
              <a:t> союз і </a:t>
            </a:r>
            <a:r>
              <a:rPr lang="ru-RU" dirty="0" err="1" smtClean="0"/>
              <a:t>Християнсько-соціальний</a:t>
            </a:r>
            <a:r>
              <a:rPr lang="ru-RU" dirty="0" smtClean="0"/>
              <a:t> союз – ХДС/ХСС).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знаходився</a:t>
            </a:r>
            <a:r>
              <a:rPr lang="ru-RU" dirty="0" smtClean="0"/>
              <a:t> при </a:t>
            </a:r>
            <a:r>
              <a:rPr lang="ru-RU" dirty="0" err="1" smtClean="0"/>
              <a:t>владі</a:t>
            </a:r>
            <a:r>
              <a:rPr lang="ru-RU" dirty="0" smtClean="0"/>
              <a:t> до 1963 р. Уряд </a:t>
            </a:r>
            <a:r>
              <a:rPr lang="ru-RU" dirty="0" err="1" smtClean="0"/>
              <a:t>Аденауера</a:t>
            </a:r>
            <a:r>
              <a:rPr lang="ru-RU" dirty="0" smtClean="0"/>
              <a:t> однозначно </a:t>
            </a:r>
            <a:r>
              <a:rPr lang="ru-RU" dirty="0" err="1" smtClean="0"/>
              <a:t>орієнтувався</a:t>
            </a:r>
            <a:r>
              <a:rPr lang="ru-RU" dirty="0" smtClean="0"/>
              <a:t> на США і на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демократії</a:t>
            </a:r>
            <a:r>
              <a:rPr lang="ru-RU" dirty="0" smtClean="0"/>
              <a:t>. У 1952 р.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відкинув</a:t>
            </a:r>
            <a:r>
              <a:rPr lang="ru-RU" dirty="0" smtClean="0"/>
              <a:t> план СРСР про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764704"/>
            <a:ext cx="4027015" cy="522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82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778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70-ті роки стали </a:t>
            </a:r>
            <a:r>
              <a:rPr lang="ru-RU" dirty="0" err="1" smtClean="0"/>
              <a:t>переломними</a:t>
            </a:r>
            <a:r>
              <a:rPr lang="ru-RU" dirty="0" smtClean="0"/>
              <a:t> з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ФРН. Як і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Заходу, ФРН </a:t>
            </a:r>
            <a:r>
              <a:rPr lang="ru-RU" dirty="0" err="1" smtClean="0"/>
              <a:t>охопила</a:t>
            </a:r>
            <a:r>
              <a:rPr lang="ru-RU" dirty="0" smtClean="0"/>
              <a:t> криза. </a:t>
            </a:r>
            <a:r>
              <a:rPr lang="ru-RU" dirty="0" err="1" smtClean="0"/>
              <a:t>Знизилась</a:t>
            </a:r>
            <a:r>
              <a:rPr lang="ru-RU" dirty="0" smtClean="0"/>
              <a:t> </a:t>
            </a:r>
            <a:r>
              <a:rPr lang="ru-RU" dirty="0" err="1" smtClean="0"/>
              <a:t>динаміка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</a:t>
            </a:r>
            <a:r>
              <a:rPr lang="ru-RU" dirty="0" err="1" smtClean="0"/>
              <a:t>Небезпечною</a:t>
            </a:r>
            <a:r>
              <a:rPr lang="ru-RU" dirty="0" smtClean="0"/>
              <a:t> проблемою став 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тероризм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виріс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молодіжних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 60‑х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сприйняла</a:t>
            </a:r>
            <a:r>
              <a:rPr lang="ru-RU" dirty="0" smtClean="0"/>
              <a:t> </a:t>
            </a:r>
            <a:r>
              <a:rPr lang="ru-RU" dirty="0" err="1" smtClean="0"/>
              <a:t>ультрареволюційні</a:t>
            </a:r>
            <a:r>
              <a:rPr lang="ru-RU" dirty="0" smtClean="0"/>
              <a:t> гасла. Але </a:t>
            </a:r>
            <a:r>
              <a:rPr lang="ru-RU" dirty="0" err="1" smtClean="0"/>
              <a:t>такі</a:t>
            </a:r>
            <a:r>
              <a:rPr lang="ru-RU" dirty="0" smtClean="0"/>
              <a:t> гасла не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у </a:t>
            </a:r>
            <a:r>
              <a:rPr lang="ru-RU" dirty="0" err="1" smtClean="0"/>
              <a:t>суспільстві</a:t>
            </a:r>
            <a:r>
              <a:rPr lang="ru-RU" dirty="0" smtClean="0"/>
              <a:t> і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намагалась</a:t>
            </a:r>
            <a:r>
              <a:rPr lang="ru-RU" dirty="0" smtClean="0"/>
              <a:t> </a:t>
            </a:r>
            <a:r>
              <a:rPr lang="ru-RU" dirty="0" err="1" smtClean="0"/>
              <a:t>ліквідувати</a:t>
            </a:r>
            <a:r>
              <a:rPr lang="ru-RU" dirty="0" smtClean="0"/>
              <a:t> </a:t>
            </a:r>
            <a:r>
              <a:rPr lang="ru-RU" dirty="0" err="1" smtClean="0"/>
              <a:t>капіталізм</a:t>
            </a:r>
            <a:r>
              <a:rPr lang="ru-RU" dirty="0" smtClean="0"/>
              <a:t> шляхом </a:t>
            </a:r>
            <a:r>
              <a:rPr lang="ru-RU" dirty="0" err="1" smtClean="0"/>
              <a:t>терору</a:t>
            </a:r>
            <a:r>
              <a:rPr lang="ru-RU" dirty="0" smtClean="0"/>
              <a:t>. </a:t>
            </a:r>
            <a:r>
              <a:rPr lang="ru-RU" dirty="0" err="1" smtClean="0"/>
              <a:t>Провідну</a:t>
            </a:r>
            <a:r>
              <a:rPr lang="ru-RU" dirty="0" smtClean="0"/>
              <a:t> роль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терористичних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</a:t>
            </a:r>
            <a:r>
              <a:rPr lang="ru-RU" dirty="0" err="1" smtClean="0"/>
              <a:t>відігравала</a:t>
            </a:r>
            <a:r>
              <a:rPr lang="ru-RU" dirty="0" smtClean="0"/>
              <a:t> "</a:t>
            </a:r>
            <a:r>
              <a:rPr lang="ru-RU" dirty="0" err="1" smtClean="0"/>
              <a:t>Фракція</a:t>
            </a:r>
            <a:r>
              <a:rPr lang="ru-RU" dirty="0" smtClean="0"/>
              <a:t> </a:t>
            </a:r>
            <a:r>
              <a:rPr lang="ru-RU" dirty="0" err="1" smtClean="0"/>
              <a:t>Червоної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". Жертвами </a:t>
            </a:r>
            <a:r>
              <a:rPr lang="ru-RU" dirty="0" err="1" smtClean="0"/>
              <a:t>терору</a:t>
            </a:r>
            <a:r>
              <a:rPr lang="ru-RU" dirty="0" smtClean="0"/>
              <a:t> у 70-ті роки стала 41 особа. На початку 80-х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поліція</a:t>
            </a:r>
            <a:r>
              <a:rPr lang="ru-RU" dirty="0" smtClean="0"/>
              <a:t> ФРН </a:t>
            </a:r>
            <a:r>
              <a:rPr lang="ru-RU" dirty="0" err="1" smtClean="0"/>
              <a:t>заарештувала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терористів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61633"/>
      </p:ext>
    </p:extLst>
  </p:cSld>
  <p:clrMapOvr>
    <a:masterClrMapping/>
  </p:clrMapOvr>
</p:sld>
</file>

<file path=ppt/theme/theme1.xml><?xml version="1.0" encoding="utf-8"?>
<a:theme xmlns:a="http://schemas.openxmlformats.org/drawingml/2006/main" name="12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47</Template>
  <TotalTime>65</TotalTime>
  <Words>994</Words>
  <Application>Microsoft Office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122</vt:lpstr>
      <vt:lpstr>Німеччина</vt:lpstr>
      <vt:lpstr>Презентация PowerPoint</vt:lpstr>
      <vt:lpstr>За рішенням Кримської конференції територія Німеччини була розділена на чотири зони окупації: </vt:lpstr>
      <vt:lpstr>Презентация PowerPoint</vt:lpstr>
      <vt:lpstr>Презентация PowerPoint</vt:lpstr>
      <vt:lpstr> "Німецьке економічне диво"</vt:lpstr>
      <vt:lpstr>Презентация PowerPoint</vt:lpstr>
      <vt:lpstr>Презентация PowerPoint</vt:lpstr>
      <vt:lpstr>Презентация PowerPoint</vt:lpstr>
      <vt:lpstr>Презентация PowerPoint</vt:lpstr>
      <vt:lpstr>Розвиток Німецької Демократичної Республіки (НДР)</vt:lpstr>
      <vt:lpstr>Було проведено низку заходів:</vt:lpstr>
      <vt:lpstr>Презентация PowerPoint</vt:lpstr>
      <vt:lpstr>Цікаво знати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Німеччина</dc:title>
  <dc:creator>Admin</dc:creator>
  <cp:lastModifiedBy>Admin</cp:lastModifiedBy>
  <cp:revision>6</cp:revision>
  <dcterms:created xsi:type="dcterms:W3CDTF">2013-12-15T18:17:39Z</dcterms:created>
  <dcterms:modified xsi:type="dcterms:W3CDTF">2013-12-15T19:23:17Z</dcterms:modified>
</cp:coreProperties>
</file>