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6" r:id="rId3"/>
    <p:sldId id="257" r:id="rId4"/>
    <p:sldId id="265" r:id="rId5"/>
    <p:sldId id="273" r:id="rId6"/>
    <p:sldId id="262" r:id="rId7"/>
    <p:sldId id="261" r:id="rId8"/>
    <p:sldId id="260" r:id="rId9"/>
    <p:sldId id="264" r:id="rId10"/>
    <p:sldId id="267" r:id="rId11"/>
    <p:sldId id="274" r:id="rId12"/>
    <p:sldId id="268" r:id="rId13"/>
    <p:sldId id="269" r:id="rId14"/>
    <p:sldId id="270" r:id="rId15"/>
    <p:sldId id="271" r:id="rId16"/>
    <p:sldId id="272" r:id="rId17"/>
    <p:sldId id="280" r:id="rId18"/>
    <p:sldId id="263" r:id="rId19"/>
    <p:sldId id="276" r:id="rId20"/>
    <p:sldId id="277" r:id="rId21"/>
    <p:sldId id="279" r:id="rId22"/>
    <p:sldId id="278" r:id="rId23"/>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132" autoAdjust="0"/>
    <p:restoredTop sz="94660"/>
  </p:normalViewPr>
  <p:slideViewPr>
    <p:cSldViewPr>
      <p:cViewPr varScale="1">
        <p:scale>
          <a:sx n="115" d="100"/>
          <a:sy n="115" d="100"/>
        </p:scale>
        <p:origin x="-151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4"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ая соединительная линия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Прямоугольник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Овал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8" name="Заголовок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ru-RU" smtClean="0"/>
              <a:t>Образец заголовка</a:t>
            </a:r>
            <a:endParaRPr lang="en-US"/>
          </a:p>
        </p:txBody>
      </p:sp>
      <p:sp>
        <p:nvSpPr>
          <p:cNvPr id="15" name="Дата 27"/>
          <p:cNvSpPr>
            <a:spLocks noGrp="1"/>
          </p:cNvSpPr>
          <p:nvPr>
            <p:ph type="dt" sz="half" idx="10"/>
          </p:nvPr>
        </p:nvSpPr>
        <p:spPr/>
        <p:txBody>
          <a:bodyPr/>
          <a:lstStyle>
            <a:lvl1pPr>
              <a:defRPr/>
            </a:lvl1pPr>
          </a:lstStyle>
          <a:p>
            <a:pPr>
              <a:defRPr/>
            </a:pPr>
            <a:fld id="{0E7A48B4-CA7A-4220-9D7C-CED499912525}" type="datetimeFigureOut">
              <a:rPr lang="uk-UA"/>
              <a:pPr>
                <a:defRPr/>
              </a:pPr>
              <a:t>17.05.2014</a:t>
            </a:fld>
            <a:endParaRPr lang="uk-UA"/>
          </a:p>
        </p:txBody>
      </p:sp>
      <p:sp>
        <p:nvSpPr>
          <p:cNvPr id="16" name="Нижний колонтитул 16"/>
          <p:cNvSpPr>
            <a:spLocks noGrp="1"/>
          </p:cNvSpPr>
          <p:nvPr>
            <p:ph type="ftr" sz="quarter" idx="11"/>
          </p:nvPr>
        </p:nvSpPr>
        <p:spPr/>
        <p:txBody>
          <a:bodyPr/>
          <a:lstStyle>
            <a:lvl1pPr>
              <a:defRPr/>
            </a:lvl1pPr>
          </a:lstStyle>
          <a:p>
            <a:pPr>
              <a:defRPr/>
            </a:pPr>
            <a:endParaRPr lang="uk-UA"/>
          </a:p>
        </p:txBody>
      </p:sp>
      <p:sp>
        <p:nvSpPr>
          <p:cNvPr id="17" name="Номер слайда 28"/>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A91C536D-1E27-49A9-9DB7-30DF3221BDEE}" type="slidenum">
              <a:rPr lang="uk-UA"/>
              <a:pPr>
                <a:defRPr/>
              </a:pPr>
              <a:t>‹#›</a:t>
            </a:fld>
            <a:endParaRPr lang="uk-UA"/>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5C0F123C-90CB-40A3-865B-29E8FE8ADB0E}" type="datetimeFigureOut">
              <a:rPr lang="uk-UA"/>
              <a:pPr>
                <a:defRPr/>
              </a:pPr>
              <a:t>17.05.2014</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DA8F126E-85C4-48A4-AA77-5B89D732EDEA}" type="slidenum">
              <a:rPr lang="uk-UA"/>
              <a:pPr>
                <a:defRPr/>
              </a:pPr>
              <a:t>‹#›</a:t>
            </a:fld>
            <a:endParaRPr lang="uk-UA"/>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4"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8"/>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Прямая соединительная линия 12"/>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Овал 13"/>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Овал 14"/>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lang="ru-RU" smtClean="0"/>
              <a:t>Образец заголовка</a:t>
            </a:r>
            <a:endParaRPr lang="en-US"/>
          </a:p>
        </p:txBody>
      </p:sp>
      <p:sp>
        <p:nvSpPr>
          <p:cNvPr id="13" name="Номер слайда 5"/>
          <p:cNvSpPr>
            <a:spLocks noGrp="1"/>
          </p:cNvSpPr>
          <p:nvPr>
            <p:ph type="sldNum" sz="quarter" idx="10"/>
          </p:nvPr>
        </p:nvSpPr>
        <p:spPr>
          <a:xfrm>
            <a:off x="6915150" y="3009900"/>
            <a:ext cx="457200" cy="441325"/>
          </a:xfrm>
        </p:spPr>
        <p:txBody>
          <a:bodyPr/>
          <a:lstStyle>
            <a:lvl1pPr>
              <a:defRPr/>
            </a:lvl1pPr>
          </a:lstStyle>
          <a:p>
            <a:pPr>
              <a:defRPr/>
            </a:pPr>
            <a:fld id="{520FAAAF-740A-430F-9859-2912C944EC91}" type="slidenum">
              <a:rPr lang="uk-UA"/>
              <a:pPr>
                <a:defRPr/>
              </a:pPr>
              <a:t>‹#›</a:t>
            </a:fld>
            <a:endParaRPr lang="uk-UA"/>
          </a:p>
        </p:txBody>
      </p:sp>
      <p:sp>
        <p:nvSpPr>
          <p:cNvPr id="14" name="Дата 3"/>
          <p:cNvSpPr>
            <a:spLocks noGrp="1"/>
          </p:cNvSpPr>
          <p:nvPr>
            <p:ph type="dt" sz="half" idx="11"/>
          </p:nvPr>
        </p:nvSpPr>
        <p:spPr/>
        <p:txBody>
          <a:bodyPr/>
          <a:lstStyle>
            <a:lvl1pPr>
              <a:defRPr/>
            </a:lvl1pPr>
          </a:lstStyle>
          <a:p>
            <a:pPr>
              <a:defRPr/>
            </a:pPr>
            <a:fld id="{1EE9F17D-61CE-41AC-8200-8798583627BE}" type="datetimeFigureOut">
              <a:rPr lang="uk-UA"/>
              <a:pPr>
                <a:defRPr/>
              </a:pPr>
              <a:t>17.05.2014</a:t>
            </a:fld>
            <a:endParaRPr lang="uk-UA"/>
          </a:p>
        </p:txBody>
      </p:sp>
      <p:sp>
        <p:nvSpPr>
          <p:cNvPr id="15" name="Нижний колонтитул 4"/>
          <p:cNvSpPr>
            <a:spLocks noGrp="1"/>
          </p:cNvSpPr>
          <p:nvPr>
            <p:ph type="ftr" sz="quarter" idx="12"/>
          </p:nvPr>
        </p:nvSpPr>
        <p:spPr/>
        <p:txBody>
          <a:bodyPr/>
          <a:lstStyle>
            <a:lvl1pPr>
              <a:defRPr/>
            </a:lvl1pPr>
          </a:lstStyle>
          <a:p>
            <a:pPr>
              <a:defRPr/>
            </a:pPr>
            <a:endParaRPr lang="uk-UA"/>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lang="ru-RU" smtClean="0"/>
              <a:t>Образец заголовка</a:t>
            </a:r>
            <a:endParaRPr lang="en-US"/>
          </a:p>
        </p:txBody>
      </p:sp>
      <p:sp>
        <p:nvSpPr>
          <p:cNvPr id="8" name="Содержимое 7"/>
          <p:cNvSpPr>
            <a:spLocks noGrp="1"/>
          </p:cNvSpPr>
          <p:nvPr>
            <p:ph sz="quarter" idx="1"/>
          </p:nvPr>
        </p:nvSpPr>
        <p:spPr>
          <a:xfrm>
            <a:off x="301752" y="1527048"/>
            <a:ext cx="850392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A7580ACA-9883-423C-9942-AA1D2EF6BC85}" type="datetimeFigureOut">
              <a:rPr lang="uk-UA"/>
              <a:pPr>
                <a:defRPr/>
              </a:pPr>
              <a:t>17.05.2014</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a:xfrm>
            <a:off x="4362450" y="1027113"/>
            <a:ext cx="457200" cy="441325"/>
          </a:xfrm>
        </p:spPr>
        <p:txBody>
          <a:bodyPr/>
          <a:lstStyle>
            <a:lvl1pPr>
              <a:defRPr/>
            </a:lvl1pPr>
          </a:lstStyle>
          <a:p>
            <a:pPr>
              <a:defRPr/>
            </a:pPr>
            <a:fld id="{D71C7EC7-0A97-46D9-93C9-1A4EED62A360}" type="slidenum">
              <a:rPr lang="uk-UA"/>
              <a:pPr>
                <a:defRPr/>
              </a:pPr>
              <a:t>‹#›</a:t>
            </a:fld>
            <a:endParaRPr lang="uk-UA"/>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1"/>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оугольник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Прямая соединительная линия 7"/>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Овал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0"/>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Текст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 name="Заголовок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ru-RU" smtClean="0"/>
              <a:t>Образец заголовка</a:t>
            </a:r>
            <a:endParaRPr lang="en-US"/>
          </a:p>
        </p:txBody>
      </p:sp>
      <p:sp>
        <p:nvSpPr>
          <p:cNvPr id="15" name="Нижний колонтитул 4"/>
          <p:cNvSpPr>
            <a:spLocks noGrp="1"/>
          </p:cNvSpPr>
          <p:nvPr>
            <p:ph type="ftr" sz="quarter" idx="10"/>
          </p:nvPr>
        </p:nvSpPr>
        <p:spPr/>
        <p:txBody>
          <a:bodyPr/>
          <a:lstStyle>
            <a:lvl1pPr>
              <a:defRPr/>
            </a:lvl1pPr>
          </a:lstStyle>
          <a:p>
            <a:pPr>
              <a:defRPr/>
            </a:pPr>
            <a:endParaRPr lang="uk-UA"/>
          </a:p>
        </p:txBody>
      </p:sp>
      <p:sp>
        <p:nvSpPr>
          <p:cNvPr id="16" name="Дата 3"/>
          <p:cNvSpPr>
            <a:spLocks noGrp="1"/>
          </p:cNvSpPr>
          <p:nvPr>
            <p:ph type="dt" sz="half" idx="11"/>
          </p:nvPr>
        </p:nvSpPr>
        <p:spPr/>
        <p:txBody>
          <a:bodyPr/>
          <a:lstStyle>
            <a:lvl1pPr>
              <a:defRPr/>
            </a:lvl1pPr>
          </a:lstStyle>
          <a:p>
            <a:pPr>
              <a:defRPr/>
            </a:pPr>
            <a:fld id="{4E68D700-43C0-45D1-AA79-6743F30FAE3F}" type="datetimeFigureOut">
              <a:rPr lang="uk-UA"/>
              <a:pPr>
                <a:defRPr/>
              </a:pPr>
              <a:t>17.05.2014</a:t>
            </a:fld>
            <a:endParaRPr lang="uk-UA"/>
          </a:p>
        </p:txBody>
      </p:sp>
      <p:sp>
        <p:nvSpPr>
          <p:cNvPr id="17" name="Номер слайда 5"/>
          <p:cNvSpPr>
            <a:spLocks noGrp="1"/>
          </p:cNvSpPr>
          <p:nvPr>
            <p:ph type="sldNum" sz="quarter" idx="12"/>
          </p:nvPr>
        </p:nvSpPr>
        <p:spPr>
          <a:xfrm>
            <a:off x="4343400" y="2198688"/>
            <a:ext cx="457200" cy="441325"/>
          </a:xfrm>
        </p:spPr>
        <p:txBody>
          <a:bodyPr/>
          <a:lstStyle>
            <a:lvl1pPr>
              <a:defRPr smtClean="0">
                <a:solidFill>
                  <a:schemeClr val="accent3">
                    <a:shade val="75000"/>
                  </a:schemeClr>
                </a:solidFill>
              </a:defRPr>
            </a:lvl1pPr>
          </a:lstStyle>
          <a:p>
            <a:pPr>
              <a:defRPr/>
            </a:pPr>
            <a:fld id="{C6B31773-CE74-455F-B361-63EE41E534F9}" type="slidenum">
              <a:rPr lang="uk-UA"/>
              <a:pPr>
                <a:defRPr/>
              </a:pPr>
              <a:t>‹#›</a:t>
            </a:fld>
            <a:endParaRPr lang="uk-UA"/>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301752" y="228600"/>
            <a:ext cx="8534400" cy="758952"/>
          </a:xfrm>
        </p:spPr>
        <p:txBody>
          <a:bodyPr/>
          <a:lstStyle/>
          <a:p>
            <a:r>
              <a:rPr lang="ru-RU" smtClean="0"/>
              <a:t>Образец заголовка</a:t>
            </a:r>
            <a:endParaRPr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4"/>
          <p:cNvSpPr>
            <a:spLocks noGrp="1"/>
          </p:cNvSpPr>
          <p:nvPr>
            <p:ph type="dt" sz="half" idx="10"/>
          </p:nvPr>
        </p:nvSpPr>
        <p:spPr>
          <a:xfrm>
            <a:off x="5791200" y="6410325"/>
            <a:ext cx="3044825" cy="365125"/>
          </a:xfrm>
        </p:spPr>
        <p:txBody>
          <a:bodyPr/>
          <a:lstStyle>
            <a:lvl1pPr>
              <a:defRPr/>
            </a:lvl1pPr>
          </a:lstStyle>
          <a:p>
            <a:pPr>
              <a:defRPr/>
            </a:pPr>
            <a:fld id="{20309315-49E2-4EAB-8881-9D77DC67E8E5}" type="datetimeFigureOut">
              <a:rPr lang="uk-UA"/>
              <a:pPr>
                <a:defRPr/>
              </a:pPr>
              <a:t>17.05.2014</a:t>
            </a:fld>
            <a:endParaRPr lang="uk-UA"/>
          </a:p>
        </p:txBody>
      </p:sp>
      <p:sp>
        <p:nvSpPr>
          <p:cNvPr id="7" name="Нижний колонтитул 5"/>
          <p:cNvSpPr>
            <a:spLocks noGrp="1"/>
          </p:cNvSpPr>
          <p:nvPr>
            <p:ph type="ftr" sz="quarter" idx="11"/>
          </p:nvPr>
        </p:nvSpPr>
        <p:spPr/>
        <p:txBody>
          <a:bodyPr/>
          <a:lstStyle>
            <a:lvl1pPr>
              <a:defRPr/>
            </a:lvl1pPr>
          </a:lstStyle>
          <a:p>
            <a:pPr>
              <a:defRPr/>
            </a:pPr>
            <a:endParaRPr lang="uk-UA"/>
          </a:p>
        </p:txBody>
      </p:sp>
      <p:sp>
        <p:nvSpPr>
          <p:cNvPr id="8" name="Номер слайда 6"/>
          <p:cNvSpPr>
            <a:spLocks noGrp="1"/>
          </p:cNvSpPr>
          <p:nvPr>
            <p:ph type="sldNum" sz="quarter" idx="12"/>
          </p:nvPr>
        </p:nvSpPr>
        <p:spPr/>
        <p:txBody>
          <a:bodyPr/>
          <a:lstStyle>
            <a:lvl1pPr>
              <a:defRPr/>
            </a:lvl1pPr>
          </a:lstStyle>
          <a:p>
            <a:pPr>
              <a:defRPr/>
            </a:pPr>
            <a:fld id="{94670724-F517-4AC8-867D-839873BFE0A2}" type="slidenum">
              <a:rPr lang="uk-UA"/>
              <a:pPr>
                <a:defRPr/>
              </a:pPr>
              <a:t>‹#›</a:t>
            </a:fld>
            <a:endParaRPr lang="uk-UA"/>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7" name="Прямая соединительная линия 9"/>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Прямоугольник 10"/>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Прямоугольник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Прямая соединительная линия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Прямоугольник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Овал 24"/>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Овал 2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4" name="Содержимое 23"/>
          <p:cNvSpPr>
            <a:spLocks noGrp="1"/>
          </p:cNvSpPr>
          <p:nvPr>
            <p:ph sz="quarter" idx="2"/>
          </p:nvPr>
        </p:nvSpPr>
        <p:spPr>
          <a:xfrm>
            <a:off x="301752" y="2471383"/>
            <a:ext cx="4041648" cy="381840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6" name="Содержимое 25"/>
          <p:cNvSpPr>
            <a:spLocks noGrp="1"/>
          </p:cNvSpPr>
          <p:nvPr>
            <p:ph sz="quarter" idx="4"/>
          </p:nvPr>
        </p:nvSpPr>
        <p:spPr>
          <a:xfrm>
            <a:off x="4800600" y="2471383"/>
            <a:ext cx="4038600" cy="38221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3" name="Заголовок 22"/>
          <p:cNvSpPr>
            <a:spLocks noGrp="1"/>
          </p:cNvSpPr>
          <p:nvPr>
            <p:ph type="title"/>
          </p:nvPr>
        </p:nvSpPr>
        <p:spPr/>
        <p:txBody>
          <a:bodyPr rtlCol="0"/>
          <a:lstStyle/>
          <a:p>
            <a:r>
              <a:rPr lang="ru-RU" smtClean="0"/>
              <a:t>Образец заголовка</a:t>
            </a:r>
            <a:endParaRPr lang="en-US"/>
          </a:p>
        </p:txBody>
      </p:sp>
      <p:sp>
        <p:nvSpPr>
          <p:cNvPr id="18" name="Дата 6"/>
          <p:cNvSpPr>
            <a:spLocks noGrp="1"/>
          </p:cNvSpPr>
          <p:nvPr>
            <p:ph type="dt" sz="half" idx="10"/>
          </p:nvPr>
        </p:nvSpPr>
        <p:spPr/>
        <p:txBody>
          <a:bodyPr/>
          <a:lstStyle>
            <a:lvl1pPr>
              <a:defRPr/>
            </a:lvl1pPr>
          </a:lstStyle>
          <a:p>
            <a:pPr>
              <a:defRPr/>
            </a:pPr>
            <a:fld id="{F00157FC-2C18-4FD6-B0D2-2A7339BD200A}" type="datetimeFigureOut">
              <a:rPr lang="uk-UA"/>
              <a:pPr>
                <a:defRPr/>
              </a:pPr>
              <a:t>17.05.2014</a:t>
            </a:fld>
            <a:endParaRPr lang="uk-UA"/>
          </a:p>
        </p:txBody>
      </p:sp>
      <p:sp>
        <p:nvSpPr>
          <p:cNvPr id="19" name="Нижний колонтитул 7"/>
          <p:cNvSpPr>
            <a:spLocks noGrp="1"/>
          </p:cNvSpPr>
          <p:nvPr>
            <p:ph type="ftr" sz="quarter" idx="11"/>
          </p:nvPr>
        </p:nvSpPr>
        <p:spPr>
          <a:xfrm>
            <a:off x="304800" y="6410325"/>
            <a:ext cx="3581400" cy="365125"/>
          </a:xfrm>
        </p:spPr>
        <p:txBody>
          <a:bodyPr/>
          <a:lstStyle>
            <a:lvl1pPr>
              <a:defRPr/>
            </a:lvl1pPr>
          </a:lstStyle>
          <a:p>
            <a:pPr>
              <a:defRPr/>
            </a:pPr>
            <a:endParaRPr lang="uk-UA"/>
          </a:p>
        </p:txBody>
      </p:sp>
      <p:sp>
        <p:nvSpPr>
          <p:cNvPr id="20" name="Номер слайда 8"/>
          <p:cNvSpPr>
            <a:spLocks noGrp="1"/>
          </p:cNvSpPr>
          <p:nvPr>
            <p:ph type="sldNum" sz="quarter" idx="12"/>
          </p:nvPr>
        </p:nvSpPr>
        <p:spPr>
          <a:xfrm>
            <a:off x="4343400" y="1042988"/>
            <a:ext cx="457200" cy="441325"/>
          </a:xfrm>
        </p:spPr>
        <p:txBody>
          <a:bodyPr/>
          <a:lstStyle>
            <a:lvl1pPr algn="ctr">
              <a:defRPr smtClean="0"/>
            </a:lvl1pPr>
          </a:lstStyle>
          <a:p>
            <a:pPr>
              <a:defRPr/>
            </a:pPr>
            <a:fld id="{8C081945-D88E-45A5-998A-9D75DD07A5FE}" type="slidenum">
              <a:rPr lang="uk-UA"/>
              <a:pPr>
                <a:defRPr/>
              </a:pPr>
              <a:t>‹#›</a:t>
            </a:fld>
            <a:endParaRPr lang="uk-UA"/>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lstStyle>
          <a:p>
            <a:pPr>
              <a:defRPr/>
            </a:pPr>
            <a:fld id="{894FDB0B-FDF3-405D-9221-F9986DCFA827}" type="datetimeFigureOut">
              <a:rPr lang="uk-UA"/>
              <a:pPr>
                <a:defRPr/>
              </a:pPr>
              <a:t>17.05.2014</a:t>
            </a:fld>
            <a:endParaRPr lang="uk-UA"/>
          </a:p>
        </p:txBody>
      </p:sp>
      <p:sp>
        <p:nvSpPr>
          <p:cNvPr id="4" name="Нижний колонтитул 3"/>
          <p:cNvSpPr>
            <a:spLocks noGrp="1"/>
          </p:cNvSpPr>
          <p:nvPr>
            <p:ph type="ftr" sz="quarter" idx="11"/>
          </p:nvPr>
        </p:nvSpPr>
        <p:spPr/>
        <p:txBody>
          <a:bodyPr/>
          <a:lstStyle>
            <a:lvl1pPr>
              <a:defRPr/>
            </a:lvl1pPr>
          </a:lstStyle>
          <a:p>
            <a:pPr>
              <a:defRPr/>
            </a:pPr>
            <a:endParaRPr lang="uk-UA"/>
          </a:p>
        </p:txBody>
      </p:sp>
      <p:sp>
        <p:nvSpPr>
          <p:cNvPr id="5" name="Номер слайда 4"/>
          <p:cNvSpPr>
            <a:spLocks noGrp="1"/>
          </p:cNvSpPr>
          <p:nvPr>
            <p:ph type="sldNum" sz="quarter" idx="12"/>
          </p:nvPr>
        </p:nvSpPr>
        <p:spPr>
          <a:xfrm>
            <a:off x="4343400" y="1036638"/>
            <a:ext cx="457200" cy="441325"/>
          </a:xfrm>
        </p:spPr>
        <p:txBody>
          <a:bodyPr/>
          <a:lstStyle>
            <a:lvl1pPr>
              <a:defRPr/>
            </a:lvl1pPr>
          </a:lstStyle>
          <a:p>
            <a:pPr>
              <a:defRPr/>
            </a:pPr>
            <a:fld id="{CCC7A2F8-313E-4DC1-BEA3-C907D7D582AB}" type="slidenum">
              <a:rPr lang="uk-UA"/>
              <a:pPr>
                <a:defRPr/>
              </a:pPr>
              <a:t>‹#›</a:t>
            </a:fld>
            <a:endParaRPr lang="uk-UA"/>
          </a:p>
        </p:txBody>
      </p:sp>
    </p:spTree>
  </p:cSld>
  <p:clrMapOvr>
    <a:masterClrMapping/>
  </p:clrMapOvr>
  <p:transition spd="slow">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3" name="Прямоугольник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4"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4"/>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5"/>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Дата 1"/>
          <p:cNvSpPr>
            <a:spLocks noGrp="1"/>
          </p:cNvSpPr>
          <p:nvPr>
            <p:ph type="dt" sz="half" idx="10"/>
          </p:nvPr>
        </p:nvSpPr>
        <p:spPr/>
        <p:txBody>
          <a:bodyPr/>
          <a:lstStyle>
            <a:lvl1pPr>
              <a:defRPr/>
            </a:lvl1pPr>
          </a:lstStyle>
          <a:p>
            <a:pPr>
              <a:defRPr/>
            </a:pPr>
            <a:fld id="{4EAB4731-F559-42D0-82A7-4BB28506509C}" type="datetimeFigureOut">
              <a:rPr lang="uk-UA"/>
              <a:pPr>
                <a:defRPr/>
              </a:pPr>
              <a:t>17.05.2014</a:t>
            </a:fld>
            <a:endParaRPr lang="uk-UA"/>
          </a:p>
        </p:txBody>
      </p:sp>
      <p:sp>
        <p:nvSpPr>
          <p:cNvPr id="9" name="Нижний колонтитул 2"/>
          <p:cNvSpPr>
            <a:spLocks noGrp="1"/>
          </p:cNvSpPr>
          <p:nvPr>
            <p:ph type="ftr" sz="quarter" idx="11"/>
          </p:nvPr>
        </p:nvSpPr>
        <p:spPr/>
        <p:txBody>
          <a:bodyPr/>
          <a:lstStyle>
            <a:lvl1pPr>
              <a:defRPr/>
            </a:lvl1pPr>
          </a:lstStyle>
          <a:p>
            <a:pPr>
              <a:defRPr/>
            </a:pPr>
            <a:endParaRPr lang="uk-UA"/>
          </a:p>
        </p:txBody>
      </p:sp>
      <p:sp>
        <p:nvSpPr>
          <p:cNvPr id="10" name="Номер слайда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4738F1EE-252E-472B-A75F-C5266581B5C6}" type="slidenum">
              <a:rPr lang="uk-UA"/>
              <a:pPr>
                <a:defRPr/>
              </a:pPr>
              <a:t>‹#›</a:t>
            </a:fld>
            <a:endParaRPr lang="uk-UA"/>
          </a:p>
        </p:txBody>
      </p:sp>
    </p:spTree>
  </p:cSld>
  <p:clrMapOvr>
    <a:masterClrMapping/>
  </p:clrMapOvr>
  <p:transition spd="slow">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оугольник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Прямоугольник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Прямая соединительная линия 8"/>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0"/>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Прямоугольник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ru-RU" smtClean="0"/>
              <a:t>Образец заголовка</a:t>
            </a:r>
            <a:endParaRPr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20" name="Содержимое 19"/>
          <p:cNvSpPr>
            <a:spLocks noGrp="1"/>
          </p:cNvSpPr>
          <p:nvPr>
            <p:ph sz="quarter" idx="1"/>
          </p:nvPr>
        </p:nvSpPr>
        <p:spPr>
          <a:xfrm>
            <a:off x="3124200" y="685800"/>
            <a:ext cx="5638800" cy="5410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6" name="Номер слайда 6"/>
          <p:cNvSpPr>
            <a:spLocks noGrp="1"/>
          </p:cNvSpPr>
          <p:nvPr>
            <p:ph type="sldNum" sz="quarter" idx="10"/>
          </p:nvPr>
        </p:nvSpPr>
        <p:spPr>
          <a:xfrm>
            <a:off x="1371600" y="312738"/>
            <a:ext cx="457200" cy="441325"/>
          </a:xfrm>
        </p:spPr>
        <p:txBody>
          <a:bodyPr/>
          <a:lstStyle>
            <a:lvl1pPr>
              <a:defRPr smtClean="0">
                <a:solidFill>
                  <a:schemeClr val="accent3">
                    <a:shade val="75000"/>
                  </a:schemeClr>
                </a:solidFill>
              </a:defRPr>
            </a:lvl1pPr>
          </a:lstStyle>
          <a:p>
            <a:pPr>
              <a:defRPr/>
            </a:pPr>
            <a:fld id="{FEDD5BA0-5C47-49DF-9EFB-F3C5490DEF25}" type="slidenum">
              <a:rPr lang="uk-UA"/>
              <a:pPr>
                <a:defRPr/>
              </a:pPr>
              <a:t>‹#›</a:t>
            </a:fld>
            <a:endParaRPr lang="uk-UA"/>
          </a:p>
        </p:txBody>
      </p:sp>
      <p:sp>
        <p:nvSpPr>
          <p:cNvPr id="17" name="Дата 4"/>
          <p:cNvSpPr>
            <a:spLocks noGrp="1"/>
          </p:cNvSpPr>
          <p:nvPr>
            <p:ph type="dt" sz="half" idx="11"/>
          </p:nvPr>
        </p:nvSpPr>
        <p:spPr/>
        <p:txBody>
          <a:bodyPr/>
          <a:lstStyle>
            <a:lvl1pPr>
              <a:defRPr/>
            </a:lvl1pPr>
          </a:lstStyle>
          <a:p>
            <a:pPr>
              <a:defRPr/>
            </a:pPr>
            <a:fld id="{2F7901B6-5B42-434B-9366-51C180F5D2F4}" type="datetimeFigureOut">
              <a:rPr lang="uk-UA"/>
              <a:pPr>
                <a:defRPr/>
              </a:pPr>
              <a:t>17.05.2014</a:t>
            </a:fld>
            <a:endParaRPr lang="uk-UA"/>
          </a:p>
        </p:txBody>
      </p:sp>
      <p:sp>
        <p:nvSpPr>
          <p:cNvPr id="18" name="Нижний колонтитул 5"/>
          <p:cNvSpPr>
            <a:spLocks noGrp="1"/>
          </p:cNvSpPr>
          <p:nvPr>
            <p:ph type="ftr" sz="quarter" idx="12"/>
          </p:nvPr>
        </p:nvSpPr>
        <p:spPr>
          <a:xfrm>
            <a:off x="301625" y="6410325"/>
            <a:ext cx="3382963" cy="366713"/>
          </a:xfrm>
        </p:spPr>
        <p:txBody>
          <a:bodyPr/>
          <a:lstStyle>
            <a:lvl1pPr>
              <a:defRPr/>
            </a:lvl1pPr>
          </a:lstStyle>
          <a:p>
            <a:pPr>
              <a:defRPr/>
            </a:pPr>
            <a:endParaRPr lang="uk-UA"/>
          </a:p>
        </p:txBody>
      </p:sp>
    </p:spTree>
  </p:cSld>
  <p:clrMapOvr>
    <a:overrideClrMapping bg1="lt1" tx1="dk1" bg2="lt2" tx2="dk2" accent1="accent1" accent2="accent2" accent3="accent3" accent4="accent4" accent5="accent5" accent6="accent6" hlink="hlink" folHlink="folHlink"/>
  </p:clrMapOvr>
  <p:transition spd="slow">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Прямоугольник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Прямоугольник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2"/>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Прямоугольник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ru-RU" smtClean="0"/>
              <a:t>Образец заголовка</a:t>
            </a:r>
            <a:endParaRPr lang="en-US"/>
          </a:p>
        </p:txBody>
      </p:sp>
      <p:sp>
        <p:nvSpPr>
          <p:cNvPr id="3" name="Рисунок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ru-RU" smtClean="0"/>
              <a:t>Образец текста</a:t>
            </a:r>
          </a:p>
        </p:txBody>
      </p:sp>
      <p:sp>
        <p:nvSpPr>
          <p:cNvPr id="16" name="Номер слайда 6"/>
          <p:cNvSpPr>
            <a:spLocks noGrp="1"/>
          </p:cNvSpPr>
          <p:nvPr>
            <p:ph type="sldNum" sz="quarter" idx="10"/>
          </p:nvPr>
        </p:nvSpPr>
        <p:spPr>
          <a:xfrm>
            <a:off x="1371600" y="312738"/>
            <a:ext cx="457200" cy="441325"/>
          </a:xfrm>
        </p:spPr>
        <p:txBody>
          <a:bodyPr/>
          <a:lstStyle>
            <a:lvl1pPr>
              <a:defRPr/>
            </a:lvl1pPr>
          </a:lstStyle>
          <a:p>
            <a:pPr>
              <a:defRPr/>
            </a:pPr>
            <a:fld id="{4704DE5B-DED9-4CE5-8285-66356520A471}" type="slidenum">
              <a:rPr lang="uk-UA"/>
              <a:pPr>
                <a:defRPr/>
              </a:pPr>
              <a:t>‹#›</a:t>
            </a:fld>
            <a:endParaRPr lang="uk-UA"/>
          </a:p>
        </p:txBody>
      </p:sp>
      <p:sp>
        <p:nvSpPr>
          <p:cNvPr id="17" name="Дата 4"/>
          <p:cNvSpPr>
            <a:spLocks noGrp="1"/>
          </p:cNvSpPr>
          <p:nvPr>
            <p:ph type="dt" sz="half" idx="11"/>
          </p:nvPr>
        </p:nvSpPr>
        <p:spPr>
          <a:xfrm>
            <a:off x="5788025" y="6405563"/>
            <a:ext cx="3044825" cy="365125"/>
          </a:xfrm>
        </p:spPr>
        <p:txBody>
          <a:bodyPr/>
          <a:lstStyle>
            <a:lvl1pPr>
              <a:defRPr/>
            </a:lvl1pPr>
          </a:lstStyle>
          <a:p>
            <a:pPr>
              <a:defRPr/>
            </a:pPr>
            <a:fld id="{71ADE54B-0800-4C40-8E8F-1E1D063421F2}" type="datetimeFigureOut">
              <a:rPr lang="uk-UA"/>
              <a:pPr>
                <a:defRPr/>
              </a:pPr>
              <a:t>17.05.2014</a:t>
            </a:fld>
            <a:endParaRPr lang="uk-UA"/>
          </a:p>
        </p:txBody>
      </p:sp>
      <p:sp>
        <p:nvSpPr>
          <p:cNvPr id="18" name="Нижний колонтитул 5"/>
          <p:cNvSpPr>
            <a:spLocks noGrp="1"/>
          </p:cNvSpPr>
          <p:nvPr>
            <p:ph type="ftr" sz="quarter" idx="12"/>
          </p:nvPr>
        </p:nvSpPr>
        <p:spPr>
          <a:xfrm>
            <a:off x="301625" y="6410325"/>
            <a:ext cx="3584575" cy="366713"/>
          </a:xfrm>
        </p:spPr>
        <p:txBody>
          <a:bodyPr/>
          <a:lstStyle>
            <a:lvl1pPr>
              <a:defRPr/>
            </a:lvl1pPr>
          </a:lstStyle>
          <a:p>
            <a:pPr>
              <a:defRPr/>
            </a:pPr>
            <a:endParaRPr lang="uk-UA"/>
          </a:p>
        </p:txBody>
      </p:sp>
    </p:spTree>
  </p:cSld>
  <p:clrMapOvr>
    <a:masterClrMapping/>
  </p:clrMapOvr>
  <p:transition spd="slow">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6" name="Прямоугольник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Дата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smtClean="0">
                <a:solidFill>
                  <a:srgbClr val="FFFFFF"/>
                </a:solidFill>
                <a:latin typeface="+mn-lt"/>
                <a:cs typeface="+mn-cs"/>
              </a:defRPr>
            </a:lvl1pPr>
          </a:lstStyle>
          <a:p>
            <a:pPr>
              <a:defRPr/>
            </a:pPr>
            <a:fld id="{79BBC98F-628E-4978-A47A-166E2FD08398}" type="datetimeFigureOut">
              <a:rPr lang="uk-UA"/>
              <a:pPr>
                <a:defRPr/>
              </a:pPr>
              <a:t>17.05.2014</a:t>
            </a:fld>
            <a:endParaRPr lang="uk-UA"/>
          </a:p>
        </p:txBody>
      </p:sp>
      <p:sp>
        <p:nvSpPr>
          <p:cNvPr id="3" name="Нижний колонтитул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uk-UA"/>
          </a:p>
        </p:txBody>
      </p:sp>
      <p:sp>
        <p:nvSpPr>
          <p:cNvPr id="8" name="Прямоугольник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Прямая соединительная линия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Овал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Овал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Номер слайда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smtClean="0">
                <a:solidFill>
                  <a:schemeClr val="accent3">
                    <a:shade val="75000"/>
                  </a:schemeClr>
                </a:solidFill>
                <a:latin typeface="+mn-lt"/>
                <a:cs typeface="+mn-cs"/>
              </a:defRPr>
            </a:lvl1pPr>
          </a:lstStyle>
          <a:p>
            <a:pPr>
              <a:defRPr/>
            </a:pPr>
            <a:fld id="{F1A12B7B-6409-4010-8121-179C15FDE2F9}" type="slidenum">
              <a:rPr lang="uk-UA"/>
              <a:pPr>
                <a:defRPr/>
              </a:pPr>
              <a:t>‹#›</a:t>
            </a:fld>
            <a:endParaRPr lang="uk-UA"/>
          </a:p>
        </p:txBody>
      </p:sp>
      <p:sp>
        <p:nvSpPr>
          <p:cNvPr id="1038" name="Заголовок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endParaRPr lang="en-US" smtClean="0"/>
          </a:p>
        </p:txBody>
      </p:sp>
      <p:sp>
        <p:nvSpPr>
          <p:cNvPr id="1039" name="Текст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spd="slow">
    <p:strips dir="ru"/>
  </p:transition>
  <p:txStyles>
    <p:titleStyle>
      <a:lvl1pPr algn="ctr" rtl="0" fontAlgn="base">
        <a:spcBef>
          <a:spcPct val="0"/>
        </a:spcBef>
        <a:spcAft>
          <a:spcPct val="0"/>
        </a:spcAft>
        <a:defRPr sz="3300" kern="1200">
          <a:solidFill>
            <a:srgbClr val="7B9899"/>
          </a:solidFill>
          <a:latin typeface="+mj-lt"/>
          <a:ea typeface="+mj-ea"/>
          <a:cs typeface="+mj-cs"/>
        </a:defRPr>
      </a:lvl1pPr>
      <a:lvl2pPr algn="ctr" rtl="0" fontAlgn="base">
        <a:spcBef>
          <a:spcPct val="0"/>
        </a:spcBef>
        <a:spcAft>
          <a:spcPct val="0"/>
        </a:spcAft>
        <a:defRPr sz="3300">
          <a:solidFill>
            <a:srgbClr val="7B9899"/>
          </a:solidFill>
          <a:latin typeface="Georgia" pitchFamily="18" charset="0"/>
        </a:defRPr>
      </a:lvl2pPr>
      <a:lvl3pPr algn="ctr" rtl="0" fontAlgn="base">
        <a:spcBef>
          <a:spcPct val="0"/>
        </a:spcBef>
        <a:spcAft>
          <a:spcPct val="0"/>
        </a:spcAft>
        <a:defRPr sz="3300">
          <a:solidFill>
            <a:srgbClr val="7B9899"/>
          </a:solidFill>
          <a:latin typeface="Georgia" pitchFamily="18" charset="0"/>
        </a:defRPr>
      </a:lvl3pPr>
      <a:lvl4pPr algn="ctr" rtl="0" fontAlgn="base">
        <a:spcBef>
          <a:spcPct val="0"/>
        </a:spcBef>
        <a:spcAft>
          <a:spcPct val="0"/>
        </a:spcAft>
        <a:defRPr sz="3300">
          <a:solidFill>
            <a:srgbClr val="7B9899"/>
          </a:solidFill>
          <a:latin typeface="Georgia" pitchFamily="18" charset="0"/>
        </a:defRPr>
      </a:lvl4pPr>
      <a:lvl5pPr algn="ctr" rtl="0" fontAlgn="base">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fontAlgn="base">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8313" y="2852738"/>
            <a:ext cx="8001000" cy="698500"/>
          </a:xfrm>
        </p:spPr>
        <p:txBody>
          <a:bodyPr>
            <a:noAutofit/>
          </a:bodyPr>
          <a:lstStyle/>
          <a:p>
            <a:pPr fontAlgn="auto">
              <a:spcAft>
                <a:spcPts val="0"/>
              </a:spcAft>
              <a:buFont typeface="Wingdings 2"/>
              <a:buNone/>
              <a:defRPr/>
            </a:pPr>
            <a:r>
              <a:rPr lang="ru-RU" sz="2800" dirty="0" err="1" smtClean="0">
                <a:latin typeface="Arial Unicode MS" pitchFamily="34" charset="-128"/>
                <a:ea typeface="Arial Unicode MS" pitchFamily="34" charset="-128"/>
                <a:cs typeface="Arial Unicode MS" pitchFamily="34" charset="-128"/>
              </a:rPr>
              <a:t>Демографічна</a:t>
            </a:r>
            <a:r>
              <a:rPr lang="ru-RU" sz="2800" dirty="0" smtClean="0">
                <a:latin typeface="Arial Unicode MS" pitchFamily="34" charset="-128"/>
                <a:ea typeface="Arial Unicode MS" pitchFamily="34" charset="-128"/>
                <a:cs typeface="Arial Unicode MS" pitchFamily="34" charset="-128"/>
              </a:rPr>
              <a:t> проблема — </a:t>
            </a:r>
            <a:r>
              <a:rPr lang="ru-RU" sz="2800" dirty="0" err="1" smtClean="0">
                <a:latin typeface="Arial Unicode MS" pitchFamily="34" charset="-128"/>
                <a:ea typeface="Arial Unicode MS" pitchFamily="34" charset="-128"/>
                <a:cs typeface="Arial Unicode MS" pitchFamily="34" charset="-128"/>
              </a:rPr>
              <a:t>сукупність</a:t>
            </a:r>
            <a:r>
              <a:rPr lang="ru-RU" sz="2800" dirty="0" smtClean="0">
                <a:latin typeface="Arial Unicode MS" pitchFamily="34" charset="-128"/>
                <a:ea typeface="Arial Unicode MS" pitchFamily="34" charset="-128"/>
                <a:cs typeface="Arial Unicode MS" pitchFamily="34" charset="-128"/>
              </a:rPr>
              <a:t> </a:t>
            </a:r>
            <a:r>
              <a:rPr lang="ru-RU" sz="2800" dirty="0" err="1" smtClean="0">
                <a:latin typeface="Arial Unicode MS" pitchFamily="34" charset="-128"/>
                <a:ea typeface="Arial Unicode MS" pitchFamily="34" charset="-128"/>
                <a:cs typeface="Arial Unicode MS" pitchFamily="34" charset="-128"/>
              </a:rPr>
              <a:t>соціально-демографічних</a:t>
            </a:r>
            <a:r>
              <a:rPr lang="ru-RU" sz="2800" dirty="0" smtClean="0">
                <a:latin typeface="Arial Unicode MS" pitchFamily="34" charset="-128"/>
                <a:ea typeface="Arial Unicode MS" pitchFamily="34" charset="-128"/>
                <a:cs typeface="Arial Unicode MS" pitchFamily="34" charset="-128"/>
              </a:rPr>
              <a:t> проблем </a:t>
            </a:r>
            <a:r>
              <a:rPr lang="ru-RU" sz="2800" dirty="0" err="1" smtClean="0">
                <a:latin typeface="Arial Unicode MS" pitchFamily="34" charset="-128"/>
                <a:ea typeface="Arial Unicode MS" pitchFamily="34" charset="-128"/>
                <a:cs typeface="Arial Unicode MS" pitchFamily="34" charset="-128"/>
              </a:rPr>
              <a:t>сучасності</a:t>
            </a:r>
            <a:r>
              <a:rPr lang="ru-RU" sz="2800" dirty="0" smtClean="0">
                <a:latin typeface="Arial Unicode MS" pitchFamily="34" charset="-128"/>
                <a:ea typeface="Arial Unicode MS" pitchFamily="34" charset="-128"/>
                <a:cs typeface="Arial Unicode MS" pitchFamily="34" charset="-128"/>
              </a:rPr>
              <a:t>, </a:t>
            </a:r>
            <a:r>
              <a:rPr lang="ru-RU" sz="2800" dirty="0" err="1" smtClean="0">
                <a:latin typeface="Arial Unicode MS" pitchFamily="34" charset="-128"/>
                <a:ea typeface="Arial Unicode MS" pitchFamily="34" charset="-128"/>
                <a:cs typeface="Arial Unicode MS" pitchFamily="34" charset="-128"/>
              </a:rPr>
              <a:t>що</a:t>
            </a:r>
            <a:r>
              <a:rPr lang="ru-RU" sz="2800" dirty="0" smtClean="0">
                <a:latin typeface="Arial Unicode MS" pitchFamily="34" charset="-128"/>
                <a:ea typeface="Arial Unicode MS" pitchFamily="34" charset="-128"/>
                <a:cs typeface="Arial Unicode MS" pitchFamily="34" charset="-128"/>
              </a:rPr>
              <a:t> </a:t>
            </a:r>
            <a:r>
              <a:rPr lang="ru-RU" sz="2800" dirty="0" err="1" smtClean="0">
                <a:latin typeface="Arial Unicode MS" pitchFamily="34" charset="-128"/>
                <a:ea typeface="Arial Unicode MS" pitchFamily="34" charset="-128"/>
                <a:cs typeface="Arial Unicode MS" pitchFamily="34" charset="-128"/>
              </a:rPr>
              <a:t>зачіпають</a:t>
            </a:r>
            <a:r>
              <a:rPr lang="ru-RU" sz="2800" dirty="0" smtClean="0">
                <a:latin typeface="Arial Unicode MS" pitchFamily="34" charset="-128"/>
                <a:ea typeface="Arial Unicode MS" pitchFamily="34" charset="-128"/>
                <a:cs typeface="Arial Unicode MS" pitchFamily="34" charset="-128"/>
              </a:rPr>
              <a:t> </a:t>
            </a:r>
            <a:r>
              <a:rPr lang="ru-RU" sz="2800" dirty="0" err="1" smtClean="0">
                <a:latin typeface="Arial Unicode MS" pitchFamily="34" charset="-128"/>
                <a:ea typeface="Arial Unicode MS" pitchFamily="34" charset="-128"/>
                <a:cs typeface="Arial Unicode MS" pitchFamily="34" charset="-128"/>
              </a:rPr>
              <a:t>інтереси</a:t>
            </a:r>
            <a:r>
              <a:rPr lang="ru-RU" sz="2800" dirty="0" smtClean="0">
                <a:latin typeface="Arial Unicode MS" pitchFamily="34" charset="-128"/>
                <a:ea typeface="Arial Unicode MS" pitchFamily="34" charset="-128"/>
                <a:cs typeface="Arial Unicode MS" pitchFamily="34" charset="-128"/>
              </a:rPr>
              <a:t> </a:t>
            </a:r>
            <a:r>
              <a:rPr lang="ru-RU" sz="2800" dirty="0" err="1" smtClean="0">
                <a:latin typeface="Arial Unicode MS" pitchFamily="34" charset="-128"/>
                <a:ea typeface="Arial Unicode MS" pitchFamily="34" charset="-128"/>
                <a:cs typeface="Arial Unicode MS" pitchFamily="34" charset="-128"/>
              </a:rPr>
              <a:t>всього</a:t>
            </a:r>
            <a:r>
              <a:rPr lang="ru-RU" sz="2800" dirty="0" smtClean="0">
                <a:latin typeface="Arial Unicode MS" pitchFamily="34" charset="-128"/>
                <a:ea typeface="Arial Unicode MS" pitchFamily="34" charset="-128"/>
                <a:cs typeface="Arial Unicode MS" pitchFamily="34" charset="-128"/>
              </a:rPr>
              <a:t> </a:t>
            </a:r>
            <a:r>
              <a:rPr lang="ru-RU" sz="2800" dirty="0" err="1" smtClean="0">
                <a:latin typeface="Arial Unicode MS" pitchFamily="34" charset="-128"/>
                <a:ea typeface="Arial Unicode MS" pitchFamily="34" charset="-128"/>
                <a:cs typeface="Arial Unicode MS" pitchFamily="34" charset="-128"/>
              </a:rPr>
              <a:t>людства</a:t>
            </a:r>
            <a:r>
              <a:rPr lang="ru-RU" sz="2800" dirty="0" smtClean="0">
                <a:latin typeface="Arial Unicode MS" pitchFamily="34" charset="-128"/>
                <a:ea typeface="Arial Unicode MS" pitchFamily="34" charset="-128"/>
                <a:cs typeface="Arial Unicode MS" pitchFamily="34" charset="-128"/>
              </a:rPr>
              <a:t>.</a:t>
            </a:r>
          </a:p>
        </p:txBody>
      </p:sp>
      <p:sp>
        <p:nvSpPr>
          <p:cNvPr id="13314" name="Заголовок 1"/>
          <p:cNvSpPr>
            <a:spLocks noGrp="1"/>
          </p:cNvSpPr>
          <p:nvPr>
            <p:ph type="ctrTitle"/>
          </p:nvPr>
        </p:nvSpPr>
        <p:spPr>
          <a:xfrm>
            <a:off x="684213" y="692150"/>
            <a:ext cx="7772400" cy="1470025"/>
          </a:xfrm>
        </p:spPr>
        <p:txBody>
          <a:bodyPr/>
          <a:lstStyle/>
          <a:p>
            <a:r>
              <a:rPr lang="uk-UA" smtClean="0"/>
              <a:t>Демографічна проблема</a:t>
            </a:r>
          </a:p>
        </p:txBody>
      </p:sp>
    </p:spTree>
  </p:cSld>
  <p:clrMapOvr>
    <a:masterClrMapping/>
  </p:clrMapOvr>
  <p:transition spd="slow">
    <p:strips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p:txBody>
          <a:bodyPr/>
          <a:lstStyle/>
          <a:p>
            <a:r>
              <a:rPr lang="uk-UA" smtClean="0">
                <a:solidFill>
                  <a:srgbClr val="7B9899"/>
                </a:solidFill>
              </a:rPr>
              <a:t>Основні причини виникнення проблеми</a:t>
            </a:r>
          </a:p>
        </p:txBody>
      </p:sp>
      <p:sp>
        <p:nvSpPr>
          <p:cNvPr id="3" name="Содержимое 2"/>
          <p:cNvSpPr>
            <a:spLocks noGrp="1"/>
          </p:cNvSpPr>
          <p:nvPr>
            <p:ph sz="quarter" idx="1"/>
          </p:nvPr>
        </p:nvSpPr>
        <p:spPr>
          <a:xfrm>
            <a:off x="301625" y="1527175"/>
            <a:ext cx="8504238" cy="4572000"/>
          </a:xfrm>
        </p:spPr>
        <p:txBody>
          <a:bodyPr>
            <a:normAutofit/>
          </a:bodyPr>
          <a:lstStyle/>
          <a:p>
            <a:pPr>
              <a:lnSpc>
                <a:spcPct val="80000"/>
              </a:lnSpc>
            </a:pPr>
            <a:r>
              <a:rPr lang="uk-UA" sz="2300" smtClean="0"/>
              <a:t>З розвитком науково-технічного прогресу екологічна напруга зростає, що приводить до зростання загрози індивідуального та суспільного здоров</a:t>
            </a:r>
            <a:r>
              <a:rPr lang="en-US" sz="2300" smtClean="0">
                <a:latin typeface="Arial" charset="0"/>
              </a:rPr>
              <a:t>`</a:t>
            </a:r>
            <a:r>
              <a:rPr lang="uk-UA" sz="2300" smtClean="0"/>
              <a:t>я. Негативні фактори антропогенного впливу с пагубними не тільки для екосистем, вони також знижують резерви здоров</a:t>
            </a:r>
            <a:r>
              <a:rPr lang="en-US" sz="2300" smtClean="0"/>
              <a:t>`</a:t>
            </a:r>
            <a:r>
              <a:rPr lang="uk-UA" sz="2300" smtClean="0"/>
              <a:t>я на потенційному рівні, зумовлюють ріст психологічної та генетичної напруги, збільшення специфічних патологій і прояви нових форм екологічних захворювань. Власне тому однією з основних складових здоров</a:t>
            </a:r>
            <a:r>
              <a:rPr lang="en-US" sz="2300" smtClean="0"/>
              <a:t>`</a:t>
            </a:r>
            <a:r>
              <a:rPr lang="uk-UA" sz="2300" smtClean="0"/>
              <a:t>я необхідно враховувати стан навколишнього середовище і умови життя населення.</a:t>
            </a:r>
          </a:p>
          <a:p>
            <a:pPr>
              <a:lnSpc>
                <a:spcPct val="80000"/>
              </a:lnSpc>
            </a:pPr>
            <a:r>
              <a:rPr lang="uk-UA" sz="2300" smtClean="0"/>
              <a:t>Створене людиною довкілля має також і негативний вплив на її власний організм, на біологічні та соціальні процеси, обумовлюючи зміни параметрів відтворення людини і її міграції, а також тривалість життя.</a:t>
            </a:r>
          </a:p>
          <a:p>
            <a:pPr>
              <a:lnSpc>
                <a:spcPct val="80000"/>
              </a:lnSpc>
            </a:pPr>
            <a:endParaRPr lang="uk-UA" sz="2300" smtClean="0"/>
          </a:p>
        </p:txBody>
      </p:sp>
    </p:spTree>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p:txBody>
          <a:bodyPr/>
          <a:lstStyle/>
          <a:p>
            <a:r>
              <a:rPr lang="uk-UA" smtClean="0">
                <a:solidFill>
                  <a:srgbClr val="7B9899"/>
                </a:solidFill>
              </a:rPr>
              <a:t>Основні причини виникнення проблеми</a:t>
            </a:r>
          </a:p>
        </p:txBody>
      </p:sp>
      <p:sp>
        <p:nvSpPr>
          <p:cNvPr id="3" name="Содержимое 2"/>
          <p:cNvSpPr>
            <a:spLocks noGrp="1"/>
          </p:cNvSpPr>
          <p:nvPr>
            <p:ph sz="quarter" idx="1"/>
          </p:nvPr>
        </p:nvSpPr>
        <p:spPr>
          <a:xfrm>
            <a:off x="301625" y="1527175"/>
            <a:ext cx="8504238" cy="4572000"/>
          </a:xfrm>
        </p:spPr>
        <p:txBody>
          <a:bodyPr>
            <a:normAutofit fontScale="92500" lnSpcReduction="10000"/>
          </a:bodyPr>
          <a:lstStyle/>
          <a:p>
            <a:pPr marL="274320" indent="-274320" fontAlgn="auto">
              <a:spcAft>
                <a:spcPts val="0"/>
              </a:spcAft>
              <a:buFont typeface="Wingdings 2"/>
              <a:buNone/>
              <a:defRPr/>
            </a:pPr>
            <a:r>
              <a:rPr lang="uk-UA" dirty="0" smtClean="0"/>
              <a:t>Основні причини світового демографічного вибуху можна звести до наступних чинників:</a:t>
            </a:r>
          </a:p>
          <a:p>
            <a:pPr marL="274320" indent="-274320" fontAlgn="auto">
              <a:spcAft>
                <a:spcPts val="0"/>
              </a:spcAft>
              <a:buFont typeface="Wingdings 2"/>
              <a:buChar char=""/>
              <a:defRPr/>
            </a:pPr>
            <a:r>
              <a:rPr lang="uk-UA" dirty="0" smtClean="0"/>
              <a:t>різко скоротилась дитяча смертність (особливо у віці до одного року) у країнах третього світу, які дають максимальні показники народжуваності;</a:t>
            </a:r>
          </a:p>
          <a:p>
            <a:pPr marL="274320" indent="-274320" fontAlgn="auto">
              <a:spcAft>
                <a:spcPts val="0"/>
              </a:spcAft>
              <a:buFont typeface="Wingdings 2"/>
              <a:buChar char=""/>
              <a:defRPr/>
            </a:pPr>
            <a:r>
              <a:rPr lang="uk-UA" dirty="0" smtClean="0"/>
              <a:t>зросла середня тривалість життя населення;</a:t>
            </a:r>
          </a:p>
          <a:p>
            <a:pPr marL="274320" indent="-274320" fontAlgn="auto">
              <a:spcAft>
                <a:spcPts val="0"/>
              </a:spcAft>
              <a:buFont typeface="Wingdings 2"/>
              <a:buChar char=""/>
              <a:defRPr/>
            </a:pPr>
            <a:r>
              <a:rPr lang="uk-UA" dirty="0" smtClean="0"/>
              <a:t>- смертність перемістилась із </a:t>
            </a:r>
            <a:r>
              <a:rPr lang="uk-UA" dirty="0" err="1" smtClean="0"/>
              <a:t>пререпродуктивної</a:t>
            </a:r>
            <a:r>
              <a:rPr lang="uk-UA" dirty="0" smtClean="0"/>
              <a:t> групи до </a:t>
            </a:r>
            <a:r>
              <a:rPr lang="uk-UA" dirty="0" err="1" smtClean="0"/>
              <a:t>пострепродуктивної</a:t>
            </a:r>
            <a:r>
              <a:rPr lang="uk-UA" dirty="0" smtClean="0"/>
              <a:t> групи і перестала виступати як обмежуючий фактор народжуваності;</a:t>
            </a:r>
          </a:p>
          <a:p>
            <a:pPr marL="274320" indent="-274320" fontAlgn="auto">
              <a:spcAft>
                <a:spcPts val="0"/>
              </a:spcAft>
              <a:buFont typeface="Wingdings 2"/>
              <a:buChar char=""/>
              <a:defRPr/>
            </a:pPr>
            <a:r>
              <a:rPr lang="uk-UA" dirty="0" smtClean="0"/>
              <a:t>- зріс демографічний потенціал за рахунок збільшення відсотку молодих людей у країнах третього світу.</a:t>
            </a:r>
          </a:p>
          <a:p>
            <a:pPr marL="274320" indent="-274320" fontAlgn="auto">
              <a:spcAft>
                <a:spcPts val="0"/>
              </a:spcAft>
              <a:buFont typeface="Wingdings 2"/>
              <a:buChar char=""/>
              <a:defRPr/>
            </a:pPr>
            <a:endParaRPr lang="uk-UA" dirty="0"/>
          </a:p>
        </p:txBody>
      </p:sp>
    </p:spTree>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lstStyle/>
          <a:p>
            <a:r>
              <a:rPr lang="uk-UA" smtClean="0">
                <a:solidFill>
                  <a:srgbClr val="7B9899"/>
                </a:solidFill>
              </a:rPr>
              <a:t>Основні регіони поширення проблеми</a:t>
            </a:r>
          </a:p>
        </p:txBody>
      </p:sp>
      <p:sp>
        <p:nvSpPr>
          <p:cNvPr id="3" name="Содержимое 2"/>
          <p:cNvSpPr>
            <a:spLocks noGrp="1"/>
          </p:cNvSpPr>
          <p:nvPr>
            <p:ph sz="quarter" idx="1"/>
          </p:nvPr>
        </p:nvSpPr>
        <p:spPr>
          <a:xfrm>
            <a:off x="301625" y="1527175"/>
            <a:ext cx="8504238" cy="4572000"/>
          </a:xfrm>
        </p:spPr>
        <p:txBody>
          <a:bodyPr>
            <a:normAutofit fontScale="70000" lnSpcReduction="20000"/>
          </a:bodyPr>
          <a:lstStyle/>
          <a:p>
            <a:pPr marL="274320" indent="-274320" fontAlgn="auto">
              <a:spcAft>
                <a:spcPts val="0"/>
              </a:spcAft>
              <a:buFont typeface="Wingdings 2"/>
              <a:buChar char=""/>
              <a:defRPr/>
            </a:pPr>
            <a:r>
              <a:rPr lang="uk-UA" i="1" dirty="0" smtClean="0"/>
              <a:t>Чоловіки. </a:t>
            </a:r>
            <a:r>
              <a:rPr lang="uk-UA" dirty="0" smtClean="0"/>
              <a:t>Найвищою, 77-80 років, очікується тривалість життя в Ісландії, Швеції, Швейцарії та Сан-Марино. 75-річного віку можуть досягти чоловіки Австрії, Бельгії, Греції, Іспанії, Італії, Кіпру, Нідерландів, Британії, Норвегії та Франції. 70-літній ювілей повинні відзначити чехи, фіни, словени, португальці, македонці та албанці. Всі інші європейські чоловіки повинні розраховувати на тривалість життя більше 63 років.</a:t>
            </a:r>
          </a:p>
          <a:p>
            <a:pPr marL="274320" indent="-274320" fontAlgn="auto">
              <a:spcAft>
                <a:spcPts val="0"/>
              </a:spcAft>
              <a:buFont typeface="Wingdings 2"/>
              <a:buChar char=""/>
              <a:defRPr/>
            </a:pPr>
            <a:r>
              <a:rPr lang="uk-UA" i="1" dirty="0" smtClean="0"/>
              <a:t>Жінки </a:t>
            </a:r>
            <a:r>
              <a:rPr lang="uk-UA" dirty="0" smtClean="0"/>
              <a:t>живуть довше чоловіків. 80-річний поріг переступлять представниці кращої частини людства в Австрії, Бельгії, Греції, Ісландії, Іспанії, Італії, Кіпрі, Люксембурзі, Мальті, Нідерландах, Німеччині, Норвегії, Сан-Марино, Фінляндії, Франції, Швеції та Швейцарії (очікується 82,5 років). Для України тривалість життя жінок оцінюється у 73,5 років (</a:t>
            </a:r>
            <a:r>
              <a:rPr lang="uk-UA" dirty="0" err="1" smtClean="0"/>
              <a:t>Осауленко</a:t>
            </a:r>
            <a:r>
              <a:rPr lang="uk-UA" dirty="0" smtClean="0"/>
              <a:t>). За даними ООН, на 2002 р. найстарішою жителькою на Землі є 124-річна мешканка бразильського штату </a:t>
            </a:r>
            <a:r>
              <a:rPr lang="uk-UA" dirty="0" err="1" smtClean="0"/>
              <a:t>Баля</a:t>
            </a:r>
            <a:r>
              <a:rPr lang="uk-UA" dirty="0" smtClean="0"/>
              <a:t> - </a:t>
            </a:r>
            <a:r>
              <a:rPr lang="uk-UA" dirty="0" err="1" smtClean="0"/>
              <a:t>Етелвіна</a:t>
            </a:r>
            <a:r>
              <a:rPr lang="uk-UA" dirty="0" smtClean="0"/>
              <a:t> </a:t>
            </a:r>
            <a:r>
              <a:rPr lang="uk-UA" dirty="0" err="1" smtClean="0"/>
              <a:t>дос</a:t>
            </a:r>
            <a:r>
              <a:rPr lang="uk-UA" dirty="0" smtClean="0"/>
              <a:t> </a:t>
            </a:r>
            <a:r>
              <a:rPr lang="uk-UA" dirty="0" err="1" smtClean="0"/>
              <a:t>Сантос</a:t>
            </a:r>
            <a:r>
              <a:rPr lang="uk-UA" dirty="0" smtClean="0"/>
              <a:t>. Вона народилася 15 червня 1878 року. </a:t>
            </a:r>
            <a:r>
              <a:rPr lang="uk-UA" dirty="0" err="1" smtClean="0"/>
              <a:t>Емілвіна</a:t>
            </a:r>
            <a:r>
              <a:rPr lang="uk-UA" dirty="0" smtClean="0"/>
              <a:t> на два роки старша за француженку </a:t>
            </a:r>
            <a:r>
              <a:rPr lang="uk-UA" dirty="0" err="1" smtClean="0"/>
              <a:t>Жоанну</a:t>
            </a:r>
            <a:r>
              <a:rPr lang="uk-UA" dirty="0" smtClean="0"/>
              <a:t> Луїзу </a:t>
            </a:r>
            <a:r>
              <a:rPr lang="uk-UA" dirty="0" err="1" smtClean="0"/>
              <a:t>Калмн</a:t>
            </a:r>
            <a:r>
              <a:rPr lang="uk-UA" dirty="0" smtClean="0"/>
              <a:t>, яка померла у віці 122 роки і була занесена до Книги </a:t>
            </a:r>
            <a:r>
              <a:rPr lang="uk-UA" dirty="0" err="1" smtClean="0"/>
              <a:t>Гінесса</a:t>
            </a:r>
            <a:r>
              <a:rPr lang="uk-UA" dirty="0" smtClean="0"/>
              <a:t> як найстаріша людина на Землі.</a:t>
            </a:r>
          </a:p>
          <a:p>
            <a:pPr marL="274320" indent="-274320" fontAlgn="auto">
              <a:spcAft>
                <a:spcPts val="0"/>
              </a:spcAft>
              <a:buFont typeface="Wingdings 2"/>
              <a:buChar char=""/>
              <a:defRPr/>
            </a:pPr>
            <a:endParaRPr lang="uk-UA" dirty="0"/>
          </a:p>
        </p:txBody>
      </p:sp>
    </p:spTree>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p:nvPr>
        </p:nvSpPr>
        <p:spPr/>
        <p:txBody>
          <a:bodyPr/>
          <a:lstStyle/>
          <a:p>
            <a:r>
              <a:rPr lang="uk-UA" smtClean="0">
                <a:solidFill>
                  <a:srgbClr val="7B9899"/>
                </a:solidFill>
              </a:rPr>
              <a:t>Основні регіони поширення проблеми</a:t>
            </a:r>
          </a:p>
        </p:txBody>
      </p:sp>
      <p:sp>
        <p:nvSpPr>
          <p:cNvPr id="3" name="Содержимое 2"/>
          <p:cNvSpPr>
            <a:spLocks noGrp="1"/>
          </p:cNvSpPr>
          <p:nvPr>
            <p:ph sz="quarter" idx="1"/>
          </p:nvPr>
        </p:nvSpPr>
        <p:spPr>
          <a:xfrm>
            <a:off x="301625" y="1527175"/>
            <a:ext cx="8504238" cy="4572000"/>
          </a:xfrm>
        </p:spPr>
        <p:txBody>
          <a:bodyPr>
            <a:normAutofit fontScale="62500" lnSpcReduction="20000"/>
          </a:bodyPr>
          <a:lstStyle/>
          <a:p>
            <a:pPr marL="274320" indent="-274320" fontAlgn="auto">
              <a:spcAft>
                <a:spcPts val="0"/>
              </a:spcAft>
              <a:buFont typeface="Wingdings 2"/>
              <a:buChar char=""/>
              <a:defRPr/>
            </a:pPr>
            <a:r>
              <a:rPr lang="uk-UA" dirty="0" smtClean="0"/>
              <a:t>Загальний вплив суспільства на довкілля зумовлюється невпинним зростанням чисельності населення Землі - тільки у Китаї щорічний приріст складає 15 млн. осіб.</a:t>
            </a:r>
          </a:p>
          <a:p>
            <a:pPr marL="274320" indent="-274320" fontAlgn="auto">
              <a:spcAft>
                <a:spcPts val="0"/>
              </a:spcAft>
              <a:buFont typeface="Wingdings 2"/>
              <a:buChar char=""/>
              <a:defRPr/>
            </a:pPr>
            <a:r>
              <a:rPr lang="uk-UA" dirty="0" smtClean="0"/>
              <a:t>Розселення людей по планеті, яке розпочалося з двох основних центрів </a:t>
            </a:r>
            <a:r>
              <a:rPr lang="uk-UA" dirty="0" err="1" smtClean="0"/>
              <a:t>-Афро-Південноазіатського</a:t>
            </a:r>
            <a:r>
              <a:rPr lang="uk-UA" dirty="0" smtClean="0"/>
              <a:t> (Західного) та </a:t>
            </a:r>
            <a:r>
              <a:rPr lang="uk-UA" dirty="0" err="1" smtClean="0"/>
              <a:t>Східно</a:t>
            </a:r>
            <a:r>
              <a:rPr lang="uk-UA" dirty="0" smtClean="0"/>
              <a:t> азіатського (Китайського), певними шляхами міграції досить швидко заполонило всю Землю, утворивши велетенські ареали поселень. Указані ареали з дещо розмитими межами, що зумовлено інтенсивною міграцією, збереглись до наших днів. Виходячи з екологічних позицій, необхідно відзначити надзвичайну нерівномірність розміщення людських популяцій. Південно-східний континент разом з Китаєм потерпає від перенаселення і змушений обмежувати приріст населення, а у більшості країн Європи панує демографічна депресія. В останні сторіччя на зміну чисельності населення в окремих державах суттєво вплинули міграційні процеси, значення яких були вищими, ніж природний приріст. Наприклад, у середині 19-го сторіччя еміграція у США, Канаду, Австралію, в тому числі перша міграційна хвиля з України, була вищою за природний приріст. Переконливим доказом є значний стрибок кількості населення Ізраїлю, починаючи з 70-х років 20-го сторіччя і яке збільшується і в паші дні за рахунок мі грантів з країн Східної Європи.</a:t>
            </a:r>
          </a:p>
          <a:p>
            <a:pPr marL="274320" indent="-274320" fontAlgn="auto">
              <a:spcAft>
                <a:spcPts val="0"/>
              </a:spcAft>
              <a:buFont typeface="Wingdings 2"/>
              <a:buChar char=""/>
              <a:defRPr/>
            </a:pPr>
            <a:endParaRPr lang="uk-UA" dirty="0"/>
          </a:p>
        </p:txBody>
      </p:sp>
    </p:spTree>
  </p:cSld>
  <p:clrMapOvr>
    <a:masterClrMapping/>
  </p:clrMapOvr>
  <p:transition spd="slow">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p:nvPr>
        </p:nvSpPr>
        <p:spPr/>
        <p:txBody>
          <a:bodyPr/>
          <a:lstStyle/>
          <a:p>
            <a:r>
              <a:rPr lang="uk-UA" smtClean="0">
                <a:solidFill>
                  <a:srgbClr val="7B9899"/>
                </a:solidFill>
              </a:rPr>
              <a:t>Основні регіони поширення проблеми</a:t>
            </a:r>
          </a:p>
        </p:txBody>
      </p:sp>
      <p:sp>
        <p:nvSpPr>
          <p:cNvPr id="26626" name="Содержимое 2"/>
          <p:cNvSpPr>
            <a:spLocks noGrp="1"/>
          </p:cNvSpPr>
          <p:nvPr>
            <p:ph sz="quarter" idx="1"/>
          </p:nvPr>
        </p:nvSpPr>
        <p:spPr>
          <a:xfrm>
            <a:off x="301625" y="1527175"/>
            <a:ext cx="8504238" cy="4572000"/>
          </a:xfrm>
        </p:spPr>
        <p:txBody>
          <a:bodyPr/>
          <a:lstStyle/>
          <a:p>
            <a:r>
              <a:rPr lang="uk-UA" sz="1400" smtClean="0"/>
              <a:t>За перші 1000 років нашої ери населення землі збільшилось усього в 1,5 рази, а у Європі залишилося без змін. Основна частина людства мешкала в Азії (55%, або близько 135 млн. осіб). В основному людські поселення концентрувались на території теперішнього Китаю. Індії, Туреччини. Ірану та Японії. У Європі - Франція, Італія, Іспанія, в Африці Єгипет, тобто в межах помірного та субтропічного поясів.</a:t>
            </a:r>
          </a:p>
          <a:p>
            <a:r>
              <a:rPr lang="uk-UA" sz="1400" smtClean="0"/>
              <a:t>За наступні 500 років чисельність людства зросла в 1.6 рази. За цей</a:t>
            </a:r>
            <a:r>
              <a:rPr lang="uk-UA" sz="1400" i="1" smtClean="0"/>
              <a:t> </a:t>
            </a:r>
            <a:r>
              <a:rPr lang="uk-UA" sz="1400" smtClean="0"/>
              <a:t>період особливо швидко зросло населення Європи І Японії (з 4.5 млн. в 1000 році до 17 млн. у 1500 році, з збереженням етнічних особливостей). На африканському континенті цей процес був стабільним. Покращання демографічних умов, в першу чергу збільшення продуктів харчування, помітні успіхи у медицині, а також ріст промислового виробництва, розвиток комплексного сільського господарства зумовили збільшення приросту населення, особливо у другій половині </a:t>
            </a:r>
            <a:r>
              <a:rPr lang="en-US" sz="1400" smtClean="0"/>
              <a:t>XV</a:t>
            </a:r>
            <a:r>
              <a:rPr lang="uk-UA" sz="1400" smtClean="0"/>
              <a:t>І сторіччя. Так, якщо у західноєвропейських країнах в період з 1500 до 1750 року щорічний приріст складав 2%. то за наступні 150 років він досягнув 4%. За 4 сторіччя (1500-1900 роки) суттєво змінилася географія населення. Внаслідок великих географічних відкриттів значно зросли еміграційні процеси, особливо в Австралію і Американський континент. Так. при загальному зростанні чисельності населення у світі за цей період у 3,8 рази, населення Австралії збільшилося у 19 разів. Америки - 10,4 рази. Населення Росії і країн Західної Європи за цей період збільшилось у 8.1 і 4.1 рази відповідно. Азії-3,4. Африці-2.4 рази.</a:t>
            </a:r>
          </a:p>
        </p:txBody>
      </p:sp>
    </p:spTree>
  </p:cSld>
  <p:clrMapOvr>
    <a:masterClrMapping/>
  </p:clrMapOvr>
  <p:transition spd="slow">
    <p:blind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p:txBody>
          <a:bodyPr/>
          <a:lstStyle/>
          <a:p>
            <a:r>
              <a:rPr lang="uk-UA" smtClean="0">
                <a:solidFill>
                  <a:srgbClr val="7B9899"/>
                </a:solidFill>
              </a:rPr>
              <a:t>Основні регіони поширення проблеми</a:t>
            </a:r>
          </a:p>
        </p:txBody>
      </p:sp>
      <p:sp>
        <p:nvSpPr>
          <p:cNvPr id="3" name="Содержимое 2"/>
          <p:cNvSpPr>
            <a:spLocks noGrp="1"/>
          </p:cNvSpPr>
          <p:nvPr>
            <p:ph sz="quarter" idx="1"/>
          </p:nvPr>
        </p:nvSpPr>
        <p:spPr>
          <a:xfrm>
            <a:off x="301625" y="1527175"/>
            <a:ext cx="8504238" cy="4572000"/>
          </a:xfrm>
        </p:spPr>
        <p:txBody>
          <a:bodyPr>
            <a:normAutofit fontScale="55000" lnSpcReduction="20000"/>
          </a:bodyPr>
          <a:lstStyle/>
          <a:p>
            <a:pPr marL="274320" indent="-274320" fontAlgn="auto">
              <a:spcAft>
                <a:spcPts val="0"/>
              </a:spcAft>
              <a:buFont typeface="Wingdings 2"/>
              <a:buChar char=""/>
              <a:defRPr/>
            </a:pPr>
            <a:r>
              <a:rPr lang="uk-UA" dirty="0" err="1" smtClean="0"/>
              <a:t>ОсУ</a:t>
            </a:r>
            <a:r>
              <a:rPr lang="uk-UA" dirty="0" smtClean="0"/>
              <a:t> 1900 році в Китаї та країнах південноазіатського субконтиненту проживало 765 млн. осіб (47% усього населення Землі), далі за чисельністю йшли Росія - 130 млн.. США - 76 млн.. Японія - 45 млн., Німеччина - 43</a:t>
            </a:r>
          </a:p>
          <a:p>
            <a:pPr marL="274320" indent="-274320" fontAlgn="auto">
              <a:spcAft>
                <a:spcPts val="0"/>
              </a:spcAft>
              <a:buFont typeface="Wingdings 2"/>
              <a:buChar char=""/>
              <a:defRPr/>
            </a:pPr>
            <a:r>
              <a:rPr lang="uk-UA" dirty="0" smtClean="0"/>
              <a:t>Франція - 41 млн. та Індонезія - 38 млн. У великих країнах Латинської Америки Бразилії і Мексиці проживало 18 113 млн. людей відповідно.</a:t>
            </a:r>
          </a:p>
          <a:p>
            <a:pPr marL="274320" indent="-274320" fontAlgn="auto">
              <a:spcAft>
                <a:spcPts val="0"/>
              </a:spcAft>
              <a:buFont typeface="Wingdings 2"/>
              <a:buChar char=""/>
              <a:defRPr/>
            </a:pPr>
            <a:r>
              <a:rPr lang="uk-UA" dirty="0" smtClean="0"/>
              <a:t>У </a:t>
            </a:r>
            <a:r>
              <a:rPr lang="en-US" dirty="0" smtClean="0"/>
              <a:t>XX </a:t>
            </a:r>
            <a:r>
              <a:rPr lang="uk-UA" dirty="0" smtClean="0"/>
              <a:t>сторіччі населення Землі збільшилось більш ніж на З млрд. чоловік, тобто майже в 2,9 рази. Найшвидше воно зростало в Латинській Америці (в 6,1 рази) та в Африці (в 4,7 рази), найповільніше - в Західній Європі (в 1,7 рази) та колишньому Радянському Союзі (в 2,1 рази). Причина цього - міграції населення. Вони значно прискорили зростання населення в Західній півкулі, Австралії і Новій Зеландії. Мали значення і наслідки двох світових війн, особливо згубних для країн Західної Європи і колишнього Радянського Союзу. Демографічне становище СРСР погіршилось ще й унаслідок громадянської війни та проведення масових репресій у роки сталінізму. Найзначнішим був природний приріст населення у країнах третього світу. Тут показник був значно вищим, ніж у розвинутих країнах. Про значне прискорення темпів приросту населення Землі протягом історії людства свідчить такий факт - за останнє тисячоліття населення збільшилось у і 8 разів. При цьому для першого його подвоєння потрібно було 600 років, для другого-230, для третього - понад 100 років, а для останнього - всього понад 40 років. На сьогодні чисельність населення Землі перевищує 6 млрд. осіб і продовжує зростати.</a:t>
            </a:r>
          </a:p>
        </p:txBody>
      </p:sp>
    </p:spTree>
  </p:cSld>
  <p:clrMapOvr>
    <a:masterClrMapping/>
  </p:clrMapOvr>
  <p:transition spd="slow">
    <p:comb/>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p:nvPr>
        </p:nvSpPr>
        <p:spPr/>
        <p:txBody>
          <a:bodyPr/>
          <a:lstStyle/>
          <a:p>
            <a:r>
              <a:rPr lang="uk-UA" smtClean="0">
                <a:solidFill>
                  <a:srgbClr val="7B9899"/>
                </a:solidFill>
              </a:rPr>
              <a:t>Основні регіони поширення проблеми</a:t>
            </a:r>
          </a:p>
        </p:txBody>
      </p:sp>
      <p:sp>
        <p:nvSpPr>
          <p:cNvPr id="3" name="Содержимое 2"/>
          <p:cNvSpPr>
            <a:spLocks noGrp="1"/>
          </p:cNvSpPr>
          <p:nvPr>
            <p:ph sz="quarter" idx="1"/>
          </p:nvPr>
        </p:nvSpPr>
        <p:spPr>
          <a:xfrm>
            <a:off x="301625" y="1527175"/>
            <a:ext cx="8504238" cy="4572000"/>
          </a:xfrm>
        </p:spPr>
        <p:txBody>
          <a:bodyPr>
            <a:normAutofit fontScale="62500" lnSpcReduction="20000"/>
          </a:bodyPr>
          <a:lstStyle/>
          <a:p>
            <a:pPr marL="274320" indent="-274320" fontAlgn="auto">
              <a:spcAft>
                <a:spcPts val="0"/>
              </a:spcAft>
              <a:buFont typeface="Wingdings 2"/>
              <a:buChar char=""/>
              <a:defRPr/>
            </a:pPr>
            <a:r>
              <a:rPr lang="ru-RU" dirty="0" err="1" smtClean="0"/>
              <a:t>Необхідно</a:t>
            </a:r>
            <a:r>
              <a:rPr lang="ru-RU" dirty="0" smtClean="0"/>
              <a:t> </a:t>
            </a:r>
            <a:r>
              <a:rPr lang="ru-RU" dirty="0" err="1" smtClean="0"/>
              <a:t>відзначити</a:t>
            </a:r>
            <a:r>
              <a:rPr lang="ru-RU" dirty="0" smtClean="0"/>
              <a:t>, </a:t>
            </a:r>
            <a:r>
              <a:rPr lang="ru-RU" dirty="0" err="1" smtClean="0"/>
              <a:t>що</a:t>
            </a:r>
            <a:r>
              <a:rPr lang="ru-RU" dirty="0" smtClean="0"/>
              <a:t> </a:t>
            </a:r>
            <a:r>
              <a:rPr lang="ru-RU" dirty="0" err="1" smtClean="0"/>
              <a:t>наприкінці</a:t>
            </a:r>
            <a:r>
              <a:rPr lang="ru-RU" dirty="0" smtClean="0"/>
              <a:t> XIX - на початку XX </a:t>
            </a:r>
            <a:r>
              <a:rPr lang="ru-RU" dirty="0" err="1" smtClean="0"/>
              <a:t>сторіччя</a:t>
            </a:r>
            <a:r>
              <a:rPr lang="ru-RU" dirty="0" smtClean="0"/>
              <a:t> </a:t>
            </a:r>
            <a:r>
              <a:rPr lang="ru-RU" dirty="0" err="1" smtClean="0"/>
              <a:t>найбільший</a:t>
            </a:r>
            <a:r>
              <a:rPr lang="ru-RU" dirty="0" smtClean="0"/>
              <a:t> </a:t>
            </a:r>
            <a:r>
              <a:rPr lang="ru-RU" dirty="0" err="1" smtClean="0"/>
              <a:t>приріст</a:t>
            </a:r>
            <a:r>
              <a:rPr lang="ru-RU" dirty="0" smtClean="0"/>
              <a:t> </a:t>
            </a:r>
            <a:r>
              <a:rPr lang="ru-RU" dirty="0" err="1" smtClean="0"/>
              <a:t>населення</a:t>
            </a:r>
            <a:r>
              <a:rPr lang="ru-RU" dirty="0" smtClean="0"/>
              <a:t> </a:t>
            </a:r>
            <a:r>
              <a:rPr lang="ru-RU" dirty="0" err="1" smtClean="0"/>
              <a:t>спостерігався</a:t>
            </a:r>
            <a:r>
              <a:rPr lang="ru-RU" dirty="0" smtClean="0"/>
              <a:t> в </a:t>
            </a:r>
            <a:r>
              <a:rPr lang="ru-RU" dirty="0" err="1" smtClean="0"/>
              <a:t>Європі</a:t>
            </a:r>
            <a:r>
              <a:rPr lang="ru-RU" dirty="0" smtClean="0"/>
              <a:t> (</a:t>
            </a:r>
            <a:r>
              <a:rPr lang="ru-RU" dirty="0" err="1" smtClean="0"/>
              <a:t>висока</a:t>
            </a:r>
            <a:r>
              <a:rPr lang="ru-RU" dirty="0" smtClean="0"/>
              <a:t> </a:t>
            </a:r>
            <a:r>
              <a:rPr lang="ru-RU" dirty="0" err="1" smtClean="0"/>
              <a:t>народжуваність</a:t>
            </a:r>
            <a:r>
              <a:rPr lang="ru-RU" dirty="0" smtClean="0"/>
              <a:t> при </a:t>
            </a:r>
            <a:r>
              <a:rPr lang="ru-RU" dirty="0" err="1" smtClean="0"/>
              <a:t>відносно</a:t>
            </a:r>
            <a:r>
              <a:rPr lang="ru-RU" dirty="0" smtClean="0"/>
              <a:t> </a:t>
            </a:r>
            <a:r>
              <a:rPr lang="ru-RU" dirty="0" err="1" smtClean="0"/>
              <a:t>низькій</a:t>
            </a:r>
            <a:r>
              <a:rPr lang="ru-RU" dirty="0" smtClean="0"/>
              <a:t> </a:t>
            </a:r>
            <a:r>
              <a:rPr lang="ru-RU" dirty="0" err="1" smtClean="0"/>
              <a:t>смертоносні</a:t>
            </a:r>
            <a:r>
              <a:rPr lang="ru-RU" dirty="0" smtClean="0"/>
              <a:t>). У </a:t>
            </a:r>
            <a:r>
              <a:rPr lang="ru-RU" dirty="0" err="1" smtClean="0"/>
              <a:t>перші</a:t>
            </a:r>
            <a:r>
              <a:rPr lang="ru-RU" dirty="0" smtClean="0"/>
              <a:t> два </a:t>
            </a:r>
            <a:r>
              <a:rPr lang="ru-RU" dirty="0" err="1" smtClean="0"/>
              <a:t>десятиліття</a:t>
            </a:r>
            <a:r>
              <a:rPr lang="ru-RU" dirty="0" smtClean="0"/>
              <a:t> XX </a:t>
            </a:r>
            <a:r>
              <a:rPr lang="ru-RU" dirty="0" err="1" smtClean="0"/>
              <a:t>сторіччя</a:t>
            </a:r>
            <a:r>
              <a:rPr lang="ru-RU" dirty="0" smtClean="0"/>
              <a:t> </a:t>
            </a:r>
            <a:r>
              <a:rPr lang="ru-RU" dirty="0" err="1" smtClean="0"/>
              <a:t>такий</a:t>
            </a:r>
            <a:r>
              <a:rPr lang="ru-RU" dirty="0" smtClean="0"/>
              <a:t> тип </a:t>
            </a:r>
            <a:r>
              <a:rPr lang="ru-RU" dirty="0" err="1" smtClean="0"/>
              <a:t>відтворення</a:t>
            </a:r>
            <a:r>
              <a:rPr lang="ru-RU" dirty="0" smtClean="0"/>
              <a:t> </a:t>
            </a:r>
            <a:r>
              <a:rPr lang="ru-RU" dirty="0" err="1" smtClean="0"/>
              <a:t>населення</a:t>
            </a:r>
            <a:r>
              <a:rPr lang="ru-RU" dirty="0" smtClean="0"/>
              <a:t> </a:t>
            </a:r>
            <a:r>
              <a:rPr lang="ru-RU" dirty="0" err="1" smtClean="0"/>
              <a:t>спостерігався</a:t>
            </a:r>
            <a:r>
              <a:rPr lang="ru-RU" dirty="0" smtClean="0"/>
              <a:t> </a:t>
            </a:r>
            <a:r>
              <a:rPr lang="ru-RU" dirty="0" err="1" smtClean="0"/>
              <a:t>вже</a:t>
            </a:r>
            <a:r>
              <a:rPr lang="ru-RU" dirty="0" smtClean="0"/>
              <a:t> </a:t>
            </a:r>
            <a:r>
              <a:rPr lang="ru-RU" dirty="0" err="1" smtClean="0"/>
              <a:t>і</a:t>
            </a:r>
            <a:r>
              <a:rPr lang="ru-RU" dirty="0" smtClean="0"/>
              <a:t> в </a:t>
            </a:r>
            <a:r>
              <a:rPr lang="ru-RU" dirty="0" err="1" smtClean="0"/>
              <a:t>більшості</a:t>
            </a:r>
            <a:r>
              <a:rPr lang="ru-RU" dirty="0" smtClean="0"/>
              <a:t> </a:t>
            </a:r>
            <a:r>
              <a:rPr lang="ru-RU" dirty="0" err="1" smtClean="0"/>
              <a:t>країн</a:t>
            </a:r>
            <a:r>
              <a:rPr lang="ru-RU" dirty="0" smtClean="0"/>
              <a:t> </a:t>
            </a:r>
            <a:r>
              <a:rPr lang="ru-RU" dirty="0" err="1" smtClean="0"/>
              <a:t>Латинської</a:t>
            </a:r>
            <a:r>
              <a:rPr lang="ru-RU" dirty="0" smtClean="0"/>
              <a:t> Америки. В </a:t>
            </a:r>
            <a:r>
              <a:rPr lang="ru-RU" dirty="0" err="1" smtClean="0"/>
              <a:t>Європі</a:t>
            </a:r>
            <a:r>
              <a:rPr lang="ru-RU" dirty="0" smtClean="0"/>
              <a:t> </a:t>
            </a:r>
            <a:r>
              <a:rPr lang="ru-RU" dirty="0" err="1" smtClean="0"/>
              <a:t>в</a:t>
            </a:r>
            <a:r>
              <a:rPr lang="ru-RU" dirty="0" smtClean="0"/>
              <a:t> той же час </a:t>
            </a:r>
            <a:r>
              <a:rPr lang="ru-RU" dirty="0" err="1" smtClean="0"/>
              <a:t>значно</a:t>
            </a:r>
            <a:r>
              <a:rPr lang="ru-RU" dirty="0" smtClean="0"/>
              <a:t> </a:t>
            </a:r>
            <a:r>
              <a:rPr lang="ru-RU" dirty="0" err="1" smtClean="0"/>
              <a:t>знизилась</a:t>
            </a:r>
            <a:r>
              <a:rPr lang="ru-RU" dirty="0" smtClean="0"/>
              <a:t> </a:t>
            </a:r>
            <a:r>
              <a:rPr lang="ru-RU" dirty="0" err="1" smtClean="0"/>
              <a:t>народжуваність</a:t>
            </a:r>
            <a:r>
              <a:rPr lang="ru-RU" dirty="0" smtClean="0"/>
              <a:t> при </a:t>
            </a:r>
            <a:r>
              <a:rPr lang="ru-RU" dirty="0" err="1" smtClean="0"/>
              <a:t>незначному</a:t>
            </a:r>
            <a:r>
              <a:rPr lang="ru-RU" dirty="0" smtClean="0"/>
              <a:t> </a:t>
            </a:r>
            <a:r>
              <a:rPr lang="ru-RU" dirty="0" err="1" smtClean="0"/>
              <a:t>зменшенні</a:t>
            </a:r>
            <a:r>
              <a:rPr lang="ru-RU" dirty="0" smtClean="0"/>
              <a:t> </a:t>
            </a:r>
            <a:r>
              <a:rPr lang="ru-RU" dirty="0" err="1" smtClean="0"/>
              <a:t>смертності</a:t>
            </a:r>
            <a:r>
              <a:rPr lang="ru-RU" dirty="0" smtClean="0"/>
              <a:t>. В </a:t>
            </a:r>
            <a:r>
              <a:rPr lang="ru-RU" dirty="0" err="1" smtClean="0"/>
              <a:t>країнах</a:t>
            </a:r>
            <a:r>
              <a:rPr lang="ru-RU" dirty="0" smtClean="0"/>
              <a:t> </a:t>
            </a:r>
            <a:r>
              <a:rPr lang="ru-RU" dirty="0" err="1" smtClean="0"/>
              <a:t>Азії</a:t>
            </a:r>
            <a:r>
              <a:rPr lang="ru-RU" dirty="0" smtClean="0"/>
              <a:t> </a:t>
            </a:r>
            <a:r>
              <a:rPr lang="ru-RU" dirty="0" err="1" smtClean="0"/>
              <a:t>й</a:t>
            </a:r>
            <a:r>
              <a:rPr lang="ru-RU" dirty="0" smtClean="0"/>
              <a:t> Африки у </a:t>
            </a:r>
            <a:r>
              <a:rPr lang="ru-RU" dirty="0" err="1" smtClean="0"/>
              <a:t>звязку</a:t>
            </a:r>
            <a:r>
              <a:rPr lang="ru-RU" dirty="0" smtClean="0"/>
              <a:t> </a:t>
            </a:r>
            <a:r>
              <a:rPr lang="ru-RU" dirty="0" err="1" smtClean="0"/>
              <a:t>з</a:t>
            </a:r>
            <a:r>
              <a:rPr lang="ru-RU" dirty="0" smtClean="0"/>
              <a:t> </a:t>
            </a:r>
            <a:r>
              <a:rPr lang="ru-RU" dirty="0" err="1" smtClean="0"/>
              <a:t>високою</a:t>
            </a:r>
            <a:r>
              <a:rPr lang="ru-RU" dirty="0" smtClean="0"/>
              <a:t> </a:t>
            </a:r>
            <a:r>
              <a:rPr lang="ru-RU" dirty="0" err="1" smtClean="0"/>
              <a:t>смертністю</a:t>
            </a:r>
            <a:r>
              <a:rPr lang="ru-RU" dirty="0" smtClean="0"/>
              <a:t> (не </a:t>
            </a:r>
            <a:r>
              <a:rPr lang="ru-RU" dirty="0" err="1" smtClean="0"/>
              <a:t>зважаючи</a:t>
            </a:r>
            <a:r>
              <a:rPr lang="ru-RU" dirty="0" smtClean="0"/>
              <a:t> на </a:t>
            </a:r>
            <a:r>
              <a:rPr lang="ru-RU" dirty="0" err="1" smtClean="0"/>
              <a:t>високу</a:t>
            </a:r>
            <a:r>
              <a:rPr lang="ru-RU" dirty="0" smtClean="0"/>
              <a:t> </a:t>
            </a:r>
            <a:r>
              <a:rPr lang="ru-RU" dirty="0" err="1" smtClean="0"/>
              <a:t>народжуваність</a:t>
            </a:r>
            <a:r>
              <a:rPr lang="ru-RU" dirty="0" smtClean="0"/>
              <a:t>) </a:t>
            </a:r>
            <a:r>
              <a:rPr lang="ru-RU" dirty="0" err="1" smtClean="0"/>
              <a:t>приріст</a:t>
            </a:r>
            <a:r>
              <a:rPr lang="ru-RU" dirty="0" smtClean="0"/>
              <a:t> </a:t>
            </a:r>
            <a:r>
              <a:rPr lang="ru-RU" dirty="0" err="1" smtClean="0"/>
              <a:t>населення</a:t>
            </a:r>
            <a:r>
              <a:rPr lang="ru-RU" dirty="0" smtClean="0"/>
              <a:t> </a:t>
            </a:r>
            <a:r>
              <a:rPr lang="ru-RU" dirty="0" err="1" smtClean="0"/>
              <a:t>був</a:t>
            </a:r>
            <a:r>
              <a:rPr lang="ru-RU" dirty="0" smtClean="0"/>
              <a:t> </a:t>
            </a:r>
            <a:r>
              <a:rPr lang="ru-RU" dirty="0" err="1" smtClean="0"/>
              <a:t>незначним</a:t>
            </a:r>
            <a:r>
              <a:rPr lang="ru-RU" dirty="0" smtClean="0"/>
              <a:t>. Голод </a:t>
            </a:r>
            <a:r>
              <a:rPr lang="ru-RU" dirty="0" err="1" smtClean="0"/>
              <a:t>і</a:t>
            </a:r>
            <a:r>
              <a:rPr lang="ru-RU" dirty="0" smtClean="0"/>
              <a:t> смерть (особливо </a:t>
            </a:r>
            <a:r>
              <a:rPr lang="ru-RU" dirty="0" err="1" smtClean="0"/>
              <a:t>дітей</a:t>
            </a:r>
            <a:r>
              <a:rPr lang="ru-RU" dirty="0" smtClean="0"/>
              <a:t> до одного року) забирали </a:t>
            </a:r>
            <a:r>
              <a:rPr lang="ru-RU" dirty="0" err="1" smtClean="0"/>
              <a:t>мільйони</a:t>
            </a:r>
            <a:r>
              <a:rPr lang="ru-RU" dirty="0" smtClean="0"/>
              <a:t> </a:t>
            </a:r>
            <a:r>
              <a:rPr lang="ru-RU" dirty="0" err="1" smtClean="0"/>
              <a:t>чоловік</a:t>
            </a:r>
            <a:r>
              <a:rPr lang="ru-RU" dirty="0" smtClean="0"/>
              <a:t>.</a:t>
            </a:r>
          </a:p>
          <a:p>
            <a:pPr marL="274320" indent="-274320" fontAlgn="auto">
              <a:spcAft>
                <a:spcPts val="0"/>
              </a:spcAft>
              <a:buFont typeface="Wingdings 2"/>
              <a:buChar char=""/>
              <a:defRPr/>
            </a:pPr>
            <a:r>
              <a:rPr lang="ru-RU" dirty="0" smtClean="0"/>
              <a:t>За </a:t>
            </a:r>
            <a:r>
              <a:rPr lang="ru-RU" dirty="0" err="1" smtClean="0"/>
              <a:t>даними</a:t>
            </a:r>
            <a:r>
              <a:rPr lang="ru-RU" dirty="0" smtClean="0"/>
              <a:t> </a:t>
            </a:r>
            <a:r>
              <a:rPr lang="ru-RU" dirty="0" err="1" smtClean="0"/>
              <a:t>Всеукраїнського</a:t>
            </a:r>
            <a:r>
              <a:rPr lang="ru-RU" dirty="0" smtClean="0"/>
              <a:t> </a:t>
            </a:r>
            <a:r>
              <a:rPr lang="ru-RU" dirty="0" err="1" smtClean="0"/>
              <a:t>перепису</a:t>
            </a:r>
            <a:r>
              <a:rPr lang="ru-RU" dirty="0" smtClean="0"/>
              <a:t> </a:t>
            </a:r>
            <a:r>
              <a:rPr lang="ru-RU" dirty="0" err="1" smtClean="0"/>
              <a:t>населення</a:t>
            </a:r>
            <a:r>
              <a:rPr lang="ru-RU" dirty="0" smtClean="0"/>
              <a:t> </a:t>
            </a:r>
            <a:r>
              <a:rPr lang="ru-RU" dirty="0" err="1" smtClean="0"/>
              <a:t>загальна</a:t>
            </a:r>
            <a:r>
              <a:rPr lang="ru-RU" dirty="0" smtClean="0"/>
              <a:t> </a:t>
            </a:r>
            <a:r>
              <a:rPr lang="ru-RU" dirty="0" err="1" smtClean="0"/>
              <a:t>чисельність</a:t>
            </a:r>
            <a:r>
              <a:rPr lang="ru-RU" dirty="0" smtClean="0"/>
              <a:t> </a:t>
            </a:r>
            <a:r>
              <a:rPr lang="ru-RU" dirty="0" err="1" smtClean="0"/>
              <a:t>населення</a:t>
            </a:r>
            <a:r>
              <a:rPr lang="ru-RU" dirty="0" smtClean="0"/>
              <a:t> в </a:t>
            </a:r>
            <a:r>
              <a:rPr lang="ru-RU" dirty="0" err="1" smtClean="0"/>
              <a:t>Україні</a:t>
            </a:r>
            <a:r>
              <a:rPr lang="ru-RU" dirty="0" smtClean="0"/>
              <a:t> на 5 </a:t>
            </a:r>
            <a:r>
              <a:rPr lang="ru-RU" dirty="0" err="1" smtClean="0"/>
              <a:t>грудня</a:t>
            </a:r>
            <a:r>
              <a:rPr lang="ru-RU" dirty="0" smtClean="0"/>
              <a:t> 2001р. становила 48 млн. 416 тис. </a:t>
            </a:r>
            <a:r>
              <a:rPr lang="ru-RU" dirty="0" err="1" smtClean="0"/>
              <a:t>осіб</a:t>
            </a:r>
            <a:r>
              <a:rPr lang="ru-RU" dirty="0" smtClean="0"/>
              <a:t>, </a:t>
            </a:r>
            <a:r>
              <a:rPr lang="ru-RU" dirty="0" err="1" smtClean="0"/>
              <a:t>що</a:t>
            </a:r>
            <a:r>
              <a:rPr lang="ru-RU" dirty="0" smtClean="0"/>
              <a:t> на 0,95% </a:t>
            </a:r>
            <a:r>
              <a:rPr lang="ru-RU" dirty="0" err="1" smtClean="0"/>
              <a:t>менше</a:t>
            </a:r>
            <a:r>
              <a:rPr lang="ru-RU" dirty="0" smtClean="0"/>
              <a:t> </a:t>
            </a:r>
            <a:r>
              <a:rPr lang="ru-RU" dirty="0" err="1" smtClean="0"/>
              <a:t>від</a:t>
            </a:r>
            <a:r>
              <a:rPr lang="ru-RU" dirty="0" smtClean="0"/>
              <a:t> </a:t>
            </a:r>
            <a:r>
              <a:rPr lang="ru-RU" dirty="0" err="1" smtClean="0"/>
              <a:t>очікуваних</a:t>
            </a:r>
            <a:r>
              <a:rPr lang="ru-RU" dirty="0" smtClean="0"/>
              <a:t> </a:t>
            </a:r>
            <a:r>
              <a:rPr lang="ru-RU" dirty="0" err="1" smtClean="0"/>
              <a:t>прогнозів</a:t>
            </a:r>
            <a:r>
              <a:rPr lang="ru-RU" dirty="0" smtClean="0"/>
              <a:t>. </a:t>
            </a:r>
            <a:r>
              <a:rPr lang="ru-RU" dirty="0" err="1" smtClean="0"/>
              <a:t>Чисельність</a:t>
            </a:r>
            <a:r>
              <a:rPr lang="ru-RU" dirty="0" smtClean="0"/>
              <a:t> </a:t>
            </a:r>
            <a:r>
              <a:rPr lang="ru-RU" dirty="0" err="1" smtClean="0"/>
              <a:t>міського</a:t>
            </a:r>
            <a:r>
              <a:rPr lang="ru-RU" dirty="0" smtClean="0"/>
              <a:t> </a:t>
            </a:r>
            <a:r>
              <a:rPr lang="ru-RU" dirty="0" err="1" smtClean="0"/>
              <a:t>населення</a:t>
            </a:r>
            <a:r>
              <a:rPr lang="ru-RU" dirty="0" smtClean="0"/>
              <a:t> в </a:t>
            </a:r>
            <a:r>
              <a:rPr lang="ru-RU" dirty="0" err="1" smtClean="0"/>
              <a:t>цілому</a:t>
            </a:r>
            <a:r>
              <a:rPr lang="ru-RU" dirty="0" smtClean="0"/>
              <a:t> </a:t>
            </a:r>
            <a:r>
              <a:rPr lang="ru-RU" dirty="0" err="1" smtClean="0"/>
              <a:t>в</a:t>
            </a:r>
            <a:r>
              <a:rPr lang="ru-RU" dirty="0" smtClean="0"/>
              <a:t> </a:t>
            </a:r>
            <a:r>
              <a:rPr lang="ru-RU" dirty="0" err="1" smtClean="0"/>
              <a:t>Україні</a:t>
            </a:r>
            <a:r>
              <a:rPr lang="ru-RU" dirty="0" smtClean="0"/>
              <a:t> становила 32 млн. 538 тис. (67%) </a:t>
            </a:r>
            <a:r>
              <a:rPr lang="ru-RU" dirty="0" err="1" smtClean="0"/>
              <a:t>осіб</a:t>
            </a:r>
            <a:r>
              <a:rPr lang="ru-RU" dirty="0" smtClean="0"/>
              <a:t>, </a:t>
            </a:r>
            <a:r>
              <a:rPr lang="ru-RU" dirty="0" err="1" smtClean="0"/>
              <a:t>сільського</a:t>
            </a:r>
            <a:r>
              <a:rPr lang="ru-RU" dirty="0" smtClean="0"/>
              <a:t> 15 млн. 878 тис. (32%). Таким чином, </a:t>
            </a:r>
            <a:r>
              <a:rPr lang="ru-RU" dirty="0" err="1" smtClean="0"/>
              <a:t>чисельність</a:t>
            </a:r>
            <a:r>
              <a:rPr lang="ru-RU" dirty="0" smtClean="0"/>
              <a:t> </a:t>
            </a:r>
            <a:r>
              <a:rPr lang="ru-RU" dirty="0" err="1" smtClean="0"/>
              <a:t>міського</a:t>
            </a:r>
            <a:r>
              <a:rPr lang="ru-RU" dirty="0" smtClean="0"/>
              <a:t> </a:t>
            </a:r>
            <a:r>
              <a:rPr lang="ru-RU" dirty="0" err="1" smtClean="0"/>
              <a:t>населення</a:t>
            </a:r>
            <a:r>
              <a:rPr lang="ru-RU" dirty="0" smtClean="0"/>
              <a:t> </a:t>
            </a:r>
            <a:r>
              <a:rPr lang="ru-RU" dirty="0" err="1" smtClean="0"/>
              <a:t>порівняно</a:t>
            </a:r>
            <a:r>
              <a:rPr lang="ru-RU" dirty="0" smtClean="0"/>
              <a:t> </a:t>
            </a:r>
            <a:r>
              <a:rPr lang="ru-RU" dirty="0" err="1" smtClean="0"/>
              <a:t>з</a:t>
            </a:r>
            <a:r>
              <a:rPr lang="ru-RU" dirty="0" smtClean="0"/>
              <a:t> </a:t>
            </a:r>
            <a:r>
              <a:rPr lang="ru-RU" dirty="0" err="1" smtClean="0"/>
              <a:t>поточним</a:t>
            </a:r>
            <a:r>
              <a:rPr lang="ru-RU" dirty="0" smtClean="0"/>
              <a:t> роком </a:t>
            </a:r>
            <a:r>
              <a:rPr lang="ru-RU" dirty="0" err="1" smtClean="0"/>
              <a:t>зменшилась</a:t>
            </a:r>
            <a:r>
              <a:rPr lang="ru-RU" dirty="0" smtClean="0"/>
              <a:t> на 2,3 %, а </a:t>
            </a:r>
            <a:r>
              <a:rPr lang="ru-RU" dirty="0" err="1" smtClean="0"/>
              <a:t>сільського</a:t>
            </a:r>
            <a:r>
              <a:rPr lang="ru-RU" dirty="0" smtClean="0"/>
              <a:t> </a:t>
            </a:r>
            <a:r>
              <a:rPr lang="ru-RU" dirty="0" err="1" smtClean="0"/>
              <a:t>збільшилась</a:t>
            </a:r>
            <a:r>
              <a:rPr lang="ru-RU" dirty="0" smtClean="0"/>
              <a:t> на 1,8%, </a:t>
            </a:r>
            <a:r>
              <a:rPr lang="ru-RU" dirty="0" err="1" smtClean="0"/>
              <a:t>що</a:t>
            </a:r>
            <a:r>
              <a:rPr lang="ru-RU" dirty="0" smtClean="0"/>
              <a:t> </a:t>
            </a:r>
            <a:r>
              <a:rPr lang="ru-RU" dirty="0" err="1" smtClean="0"/>
              <a:t>свідчить</a:t>
            </a:r>
            <a:r>
              <a:rPr lang="ru-RU" dirty="0" smtClean="0"/>
              <a:t> про </a:t>
            </a:r>
            <a:r>
              <a:rPr lang="ru-RU" dirty="0" err="1" smtClean="0"/>
              <a:t>наявність</a:t>
            </a:r>
            <a:r>
              <a:rPr lang="ru-RU" dirty="0" smtClean="0"/>
              <a:t> </a:t>
            </a:r>
            <a:r>
              <a:rPr lang="ru-RU" dirty="0" err="1" smtClean="0"/>
              <a:t>певної</a:t>
            </a:r>
            <a:r>
              <a:rPr lang="ru-RU" dirty="0" smtClean="0"/>
              <a:t> </a:t>
            </a:r>
            <a:r>
              <a:rPr lang="ru-RU" dirty="0" err="1" smtClean="0"/>
              <a:t>демографічної</a:t>
            </a:r>
            <a:r>
              <a:rPr lang="ru-RU" dirty="0" smtClean="0"/>
              <a:t> </a:t>
            </a:r>
            <a:r>
              <a:rPr lang="ru-RU" dirty="0" err="1" smtClean="0"/>
              <a:t>тенденції</a:t>
            </a:r>
            <a:r>
              <a:rPr lang="ru-RU" dirty="0" smtClean="0"/>
              <a:t>. 54% </a:t>
            </a:r>
            <a:r>
              <a:rPr lang="ru-RU" dirty="0" err="1" smtClean="0"/>
              <a:t>населення</a:t>
            </a:r>
            <a:r>
              <a:rPr lang="ru-RU" dirty="0" smtClean="0"/>
              <a:t> </a:t>
            </a:r>
            <a:r>
              <a:rPr lang="ru-RU" dirty="0" err="1" smtClean="0"/>
              <a:t>України</a:t>
            </a:r>
            <a:r>
              <a:rPr lang="ru-RU" dirty="0" smtClean="0"/>
              <a:t> (25 млн. 941 тис. </a:t>
            </a:r>
            <a:r>
              <a:rPr lang="ru-RU" dirty="0" err="1" smtClean="0"/>
              <a:t>осіб</a:t>
            </a:r>
            <a:r>
              <a:rPr lang="ru-RU" dirty="0" smtClean="0"/>
              <a:t>) </a:t>
            </a:r>
            <a:r>
              <a:rPr lang="ru-RU" dirty="0" err="1" smtClean="0"/>
              <a:t>становлять</a:t>
            </a:r>
            <a:r>
              <a:rPr lang="ru-RU" dirty="0" smtClean="0"/>
              <a:t> </a:t>
            </a:r>
            <a:r>
              <a:rPr lang="ru-RU" dirty="0" err="1" smtClean="0"/>
              <a:t>жінки</a:t>
            </a:r>
            <a:r>
              <a:rPr lang="ru-RU" dirty="0" smtClean="0"/>
              <a:t>. 46% (22 млн.475 тис. </a:t>
            </a:r>
            <a:r>
              <a:rPr lang="ru-RU" dirty="0" err="1" smtClean="0"/>
              <a:t>осіб</a:t>
            </a:r>
            <a:r>
              <a:rPr lang="ru-RU" dirty="0" smtClean="0"/>
              <a:t>) </a:t>
            </a:r>
            <a:r>
              <a:rPr lang="ru-RU" dirty="0" err="1" smtClean="0"/>
              <a:t>чоловіки</a:t>
            </a:r>
            <a:r>
              <a:rPr lang="ru-RU" dirty="0" smtClean="0"/>
              <a:t>.</a:t>
            </a:r>
          </a:p>
          <a:p>
            <a:pPr marL="274320" indent="-274320" fontAlgn="auto">
              <a:spcAft>
                <a:spcPts val="0"/>
              </a:spcAft>
              <a:buFont typeface="Wingdings 2"/>
              <a:buChar char=""/>
              <a:defRPr/>
            </a:pPr>
            <a:endParaRPr lang="uk-UA" dirty="0"/>
          </a:p>
        </p:txBody>
      </p:sp>
    </p:spTree>
  </p:cSld>
  <p:clrMapOvr>
    <a:masterClrMapping/>
  </p:clrMapOvr>
  <p:transition spd="slow">
    <p:cut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1"/>
          <p:cNvSpPr>
            <a:spLocks noGrp="1"/>
          </p:cNvSpPr>
          <p:nvPr>
            <p:ph type="title"/>
          </p:nvPr>
        </p:nvSpPr>
        <p:spPr/>
        <p:txBody>
          <a:bodyPr/>
          <a:lstStyle/>
          <a:p>
            <a:r>
              <a:rPr lang="uk-UA" smtClean="0">
                <a:solidFill>
                  <a:srgbClr val="7B9899"/>
                </a:solidFill>
              </a:rPr>
              <a:t>Основні регіони поширення проблеми</a:t>
            </a:r>
          </a:p>
        </p:txBody>
      </p:sp>
      <p:pic>
        <p:nvPicPr>
          <p:cNvPr id="29698" name="Содержимое 3" descr="12_html_m1f484d0c.gif"/>
          <p:cNvPicPr>
            <a:picLocks noGrp="1" noChangeAspect="1"/>
          </p:cNvPicPr>
          <p:nvPr>
            <p:ph sz="quarter" idx="1"/>
          </p:nvPr>
        </p:nvPicPr>
        <p:blipFill>
          <a:blip r:embed="rId2"/>
          <a:srcRect/>
          <a:stretch>
            <a:fillRect/>
          </a:stretch>
        </p:blipFill>
        <p:spPr>
          <a:xfrm>
            <a:off x="179388" y="1341438"/>
            <a:ext cx="8796337" cy="5327650"/>
          </a:xfrm>
        </p:spPr>
      </p:pic>
    </p:spTree>
  </p:cSld>
  <p:clrMapOvr>
    <a:masterClrMapping/>
  </p:clrMapOvr>
  <p:transition spd="slow">
    <p:wheel spokes="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p:nvPr>
        </p:nvSpPr>
        <p:spPr/>
        <p:txBody>
          <a:bodyPr/>
          <a:lstStyle/>
          <a:p>
            <a:r>
              <a:rPr lang="uk-UA" smtClean="0">
                <a:solidFill>
                  <a:srgbClr val="7B9899"/>
                </a:solidFill>
              </a:rPr>
              <a:t>Шляхи вирішення проблеми</a:t>
            </a:r>
          </a:p>
        </p:txBody>
      </p:sp>
      <p:sp>
        <p:nvSpPr>
          <p:cNvPr id="3" name="Содержимое 2"/>
          <p:cNvSpPr>
            <a:spLocks noGrp="1"/>
          </p:cNvSpPr>
          <p:nvPr>
            <p:ph sz="quarter" idx="1"/>
          </p:nvPr>
        </p:nvSpPr>
        <p:spPr>
          <a:xfrm>
            <a:off x="301625" y="1527175"/>
            <a:ext cx="8504238" cy="4572000"/>
          </a:xfrm>
        </p:spPr>
        <p:txBody>
          <a:bodyPr>
            <a:normAutofit lnSpcReduction="10000"/>
          </a:bodyPr>
          <a:lstStyle/>
          <a:p>
            <a:pPr marL="274320" indent="-274320" fontAlgn="auto">
              <a:spcAft>
                <a:spcPts val="0"/>
              </a:spcAft>
              <a:buFont typeface="Wingdings 2"/>
              <a:buChar char=""/>
              <a:defRPr/>
            </a:pPr>
            <a:r>
              <a:rPr lang="uk-UA" dirty="0" smtClean="0"/>
              <a:t>Глобальні проблеми забезпечення життєдіяльності та якості життя людини випливають з усвідомлення того, що вона є головною цінністю планети Земля. Тому людина має змінити цю позицію - поряд з упорядкуванням і стабілізацією демографічних процесів вирішити проблеми забезпечення життєдіяльності (продовольство, житло, енергія, знаряддя праці тощо) та якості свого життя (добробут, освіта, культура, охорона здоров'я та ін.).</a:t>
            </a:r>
            <a:endParaRPr lang="uk-UA" dirty="0"/>
          </a:p>
        </p:txBody>
      </p:sp>
    </p:spTree>
  </p:cSld>
  <p:clrMapOvr>
    <a:masterClrMapping/>
  </p:clrMapOvr>
  <p:transition spd="slow">
    <p:diamon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uk-UA" dirty="0" smtClean="0"/>
              <a:t/>
            </a:r>
            <a:br>
              <a:rPr lang="uk-UA" dirty="0" smtClean="0"/>
            </a:br>
            <a:r>
              <a:rPr lang="uk-UA" dirty="0" smtClean="0"/>
              <a:t>Шляхи вирішення проблеми</a:t>
            </a:r>
            <a:endParaRPr lang="uk-UA" dirty="0"/>
          </a:p>
        </p:txBody>
      </p:sp>
      <p:sp>
        <p:nvSpPr>
          <p:cNvPr id="3" name="Содержимое 2"/>
          <p:cNvSpPr>
            <a:spLocks noGrp="1"/>
          </p:cNvSpPr>
          <p:nvPr>
            <p:ph sz="quarter" idx="1"/>
          </p:nvPr>
        </p:nvSpPr>
        <p:spPr>
          <a:xfrm>
            <a:off x="301625" y="1527175"/>
            <a:ext cx="8504238" cy="4572000"/>
          </a:xfrm>
        </p:spPr>
        <p:txBody>
          <a:bodyPr>
            <a:normAutofit fontScale="77500" lnSpcReduction="20000"/>
          </a:bodyPr>
          <a:lstStyle/>
          <a:p>
            <a:pPr marL="274320" indent="-274320" fontAlgn="auto">
              <a:spcAft>
                <a:spcPts val="0"/>
              </a:spcAft>
              <a:buFont typeface="Wingdings 2"/>
              <a:buChar char=""/>
              <a:defRPr/>
            </a:pPr>
            <a:r>
              <a:rPr lang="uk-UA" dirty="0" smtClean="0"/>
              <a:t>Важливість та значущість глобальної демографічної проблеми в наші часи визнають всі країни, які усвідомили, що швидкий ріст світового населення, більшість якого припадає на країни що </a:t>
            </a:r>
            <a:r>
              <a:rPr lang="uk-UA" dirty="0" err="1" smtClean="0"/>
              <a:t>ровиваються</a:t>
            </a:r>
            <a:r>
              <a:rPr lang="uk-UA" dirty="0" smtClean="0"/>
              <a:t>, відстала економіка та нерозвинута соціальна сфера яких не в змозі повернути цей ріст на благо свого розвитку; що розповсюдження небезпечних захворювань типу СНІД, сильні осередки якого припадають знову ж таки на бідні країни, ведуть до збільшення смертності; що </a:t>
            </a:r>
            <a:r>
              <a:rPr lang="uk-UA" dirty="0" err="1" smtClean="0"/>
              <a:t>неконтролююча</a:t>
            </a:r>
            <a:r>
              <a:rPr lang="uk-UA" dirty="0" smtClean="0"/>
              <a:t> міграція та урбанізація з позитивного явища перетворюються в негативне ; що зв’язок між розвитком народонаселення більш крихкий, ніж це здавалося раніше; що ріст збройних конфліктів та гонка озброєння , особливо в країнах що розвиваються , ведуть до величезних матеріальних затрат ,що значно погіршує можливості для економічного та соціального розвитку і для рішення проблеми народонаселення.</a:t>
            </a:r>
          </a:p>
          <a:p>
            <a:pPr marL="274320" indent="-274320" fontAlgn="auto">
              <a:spcAft>
                <a:spcPts val="0"/>
              </a:spcAft>
              <a:buFont typeface="Wingdings 2"/>
              <a:buChar char=""/>
              <a:defRPr/>
            </a:pPr>
            <a:endParaRPr lang="uk-UA" dirty="0"/>
          </a:p>
        </p:txBody>
      </p:sp>
    </p:spTree>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p:txBody>
          <a:bodyPr/>
          <a:lstStyle/>
          <a:p>
            <a:r>
              <a:rPr lang="uk-UA" smtClean="0">
                <a:solidFill>
                  <a:srgbClr val="7B9899"/>
                </a:solidFill>
              </a:rPr>
              <a:t>Суть і зміст проблеми</a:t>
            </a:r>
          </a:p>
        </p:txBody>
      </p:sp>
      <p:sp>
        <p:nvSpPr>
          <p:cNvPr id="14338" name="Содержимое 2"/>
          <p:cNvSpPr>
            <a:spLocks noGrp="1"/>
          </p:cNvSpPr>
          <p:nvPr>
            <p:ph sz="quarter" idx="1"/>
          </p:nvPr>
        </p:nvSpPr>
        <p:spPr>
          <a:xfrm>
            <a:off x="301625" y="1527175"/>
            <a:ext cx="8504238" cy="4572000"/>
          </a:xfrm>
        </p:spPr>
        <p:txBody>
          <a:bodyPr/>
          <a:lstStyle/>
          <a:p>
            <a:r>
              <a:rPr lang="ru-RU" smtClean="0"/>
              <a:t>Питання демографічних процесів стали у центрі уваги діяльності багатьох міжнародних організацій, у тому числі й Організації Обєднаних Націй, яка віднесла ці питання до числа глобальних проблем сучасності.</a:t>
            </a:r>
            <a:endParaRPr lang="uk-UA" smtClean="0"/>
          </a:p>
        </p:txBody>
      </p:sp>
      <p:pic>
        <p:nvPicPr>
          <p:cNvPr id="14339" name="Рисунок 4" descr="af49b7ae20f21f1a10708e803b1488b1.jpg"/>
          <p:cNvPicPr>
            <a:picLocks noChangeAspect="1"/>
          </p:cNvPicPr>
          <p:nvPr/>
        </p:nvPicPr>
        <p:blipFill>
          <a:blip r:embed="rId2"/>
          <a:srcRect/>
          <a:stretch>
            <a:fillRect/>
          </a:stretch>
        </p:blipFill>
        <p:spPr bwMode="auto">
          <a:xfrm>
            <a:off x="755650" y="3644900"/>
            <a:ext cx="7632700" cy="3106738"/>
          </a:xfrm>
          <a:prstGeom prst="rect">
            <a:avLst/>
          </a:prstGeom>
          <a:noFill/>
          <a:ln w="9525">
            <a:noFill/>
            <a:miter lim="800000"/>
            <a:headEnd/>
            <a:tailEnd/>
          </a:ln>
        </p:spPr>
      </p:pic>
    </p:spTree>
  </p:cSld>
  <p:clrMapOvr>
    <a:masterClrMapping/>
  </p:clrMapOvr>
  <p:transition spd="slow">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850" y="260350"/>
            <a:ext cx="8534400" cy="758825"/>
          </a:xfrm>
        </p:spPr>
        <p:txBody>
          <a:bodyPr>
            <a:normAutofit fontScale="90000"/>
          </a:bodyPr>
          <a:lstStyle/>
          <a:p>
            <a:pPr fontAlgn="auto">
              <a:spcAft>
                <a:spcPts val="0"/>
              </a:spcAft>
              <a:defRPr/>
            </a:pPr>
            <a:r>
              <a:rPr lang="uk-UA" dirty="0" smtClean="0"/>
              <a:t/>
            </a:r>
            <a:br>
              <a:rPr lang="uk-UA" dirty="0" smtClean="0"/>
            </a:br>
            <a:r>
              <a:rPr lang="uk-UA" dirty="0" smtClean="0"/>
              <a:t>Шляхи вирішення проблеми</a:t>
            </a:r>
            <a:endParaRPr lang="uk-UA" dirty="0"/>
          </a:p>
        </p:txBody>
      </p:sp>
      <p:sp>
        <p:nvSpPr>
          <p:cNvPr id="3" name="Содержимое 2"/>
          <p:cNvSpPr>
            <a:spLocks noGrp="1"/>
          </p:cNvSpPr>
          <p:nvPr>
            <p:ph sz="quarter" idx="1"/>
          </p:nvPr>
        </p:nvSpPr>
        <p:spPr>
          <a:xfrm>
            <a:off x="301625" y="1527175"/>
            <a:ext cx="8504238" cy="4572000"/>
          </a:xfrm>
        </p:spPr>
        <p:txBody>
          <a:bodyPr>
            <a:normAutofit fontScale="92500" lnSpcReduction="10000"/>
          </a:bodyPr>
          <a:lstStyle/>
          <a:p>
            <a:pPr marL="274320" indent="-274320" fontAlgn="auto">
              <a:spcAft>
                <a:spcPts val="0"/>
              </a:spcAft>
              <a:buFont typeface="Wingdings 2"/>
              <a:buChar char=""/>
              <a:defRPr/>
            </a:pPr>
            <a:r>
              <a:rPr lang="uk-UA" dirty="0" smtClean="0"/>
              <a:t>Основою для дійсного рішення проблеми народонаселення є, перш за все, соціально-економічні перетворення. В 1984 році в Мехіко відбулася друга Міжнародна конференція по народонаселенню , в якій приймали участь 147 країн проти 136 країн, які прийняли участь на конференції в 1974 році. На ній були підбиті підсумки Всесвітнього плану дій за 10 років в галузі народонаселення і прийняли Декларацію по проблемам населення та розвитку, в якій була підтверджена важливість принципів та цілей прийнятого 10 років тому Плану дій та зроблені рекомендації по дальшому його виконанню. </a:t>
            </a:r>
          </a:p>
          <a:p>
            <a:pPr marL="274320" indent="-274320" fontAlgn="auto">
              <a:spcAft>
                <a:spcPts val="0"/>
              </a:spcAft>
              <a:buFont typeface="Wingdings 2"/>
              <a:buChar char=""/>
              <a:defRPr/>
            </a:pPr>
            <a:endParaRPr lang="uk-UA" dirty="0"/>
          </a:p>
        </p:txBody>
      </p:sp>
    </p:spTree>
  </p:cSld>
  <p:clrMapOvr>
    <a:masterClrMapping/>
  </p:clrMapOvr>
  <p:transition spd="slow">
    <p:plus/>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p:cNvSpPr>
            <a:spLocks noGrp="1"/>
          </p:cNvSpPr>
          <p:nvPr>
            <p:ph type="title"/>
          </p:nvPr>
        </p:nvSpPr>
        <p:spPr/>
        <p:txBody>
          <a:bodyPr/>
          <a:lstStyle/>
          <a:p>
            <a:r>
              <a:rPr lang="uk-UA" smtClean="0">
                <a:solidFill>
                  <a:srgbClr val="7B9899"/>
                </a:solidFill>
              </a:rPr>
              <a:t>Шляхи вирішення проблеми</a:t>
            </a:r>
          </a:p>
        </p:txBody>
      </p:sp>
      <p:sp>
        <p:nvSpPr>
          <p:cNvPr id="3" name="Содержимое 2"/>
          <p:cNvSpPr>
            <a:spLocks noGrp="1"/>
          </p:cNvSpPr>
          <p:nvPr>
            <p:ph sz="quarter" idx="1"/>
          </p:nvPr>
        </p:nvSpPr>
        <p:spPr>
          <a:xfrm>
            <a:off x="301625" y="1527175"/>
            <a:ext cx="8504238" cy="4572000"/>
          </a:xfrm>
        </p:spPr>
        <p:txBody>
          <a:bodyPr>
            <a:normAutofit fontScale="92500" lnSpcReduction="20000"/>
          </a:bodyPr>
          <a:lstStyle/>
          <a:p>
            <a:pPr marL="274320" indent="-274320" fontAlgn="auto">
              <a:spcAft>
                <a:spcPts val="0"/>
              </a:spcAft>
              <a:buFont typeface="Wingdings 2"/>
              <a:buChar char=""/>
              <a:defRPr/>
            </a:pPr>
            <a:r>
              <a:rPr lang="uk-UA" smtClean="0"/>
              <a:t>В 1994 році в Каїрі відбулася третя Всесвітня конференція по народонаселенню та розвитку, в якій прийняло участь вже 179 держав. На конференції прийняли підсумковий документ-20-річна Програма дій в галузі народонаселення та розвитку, яка складає 16 розділів, де розкриваються практично всі злободенні проблеми в галузі народонаселення.</a:t>
            </a:r>
          </a:p>
          <a:p>
            <a:pPr marL="274320" indent="-274320" fontAlgn="auto">
              <a:spcAft>
                <a:spcPts val="0"/>
              </a:spcAft>
              <a:buFont typeface="Wingdings 2"/>
              <a:buChar char=""/>
              <a:defRPr/>
            </a:pPr>
            <a:r>
              <a:rPr lang="uk-UA" smtClean="0"/>
              <a:t>В програмі підкреслювалось , що збільшується кількість держав, які усвідомлюють про необхідність розширення міжнародного співробітництва в питаннях народонаселення . В програмі розглядаються взаємозв’язки між народонаселенням , стійким економічним ростом та стійким розвитком.</a:t>
            </a:r>
          </a:p>
          <a:p>
            <a:pPr marL="274320" indent="-274320" fontAlgn="auto">
              <a:spcAft>
                <a:spcPts val="0"/>
              </a:spcAft>
              <a:buFont typeface="Wingdings 2"/>
              <a:buChar char=""/>
              <a:defRPr/>
            </a:pPr>
            <a:endParaRPr lang="uk-UA" dirty="0"/>
          </a:p>
        </p:txBody>
      </p:sp>
    </p:spTree>
  </p:cSld>
  <p:clrMapOvr>
    <a:masterClrMapping/>
  </p:clrMapOvr>
  <p:transition spd="slow">
    <p:cover dir="l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title"/>
          </p:nvPr>
        </p:nvSpPr>
        <p:spPr/>
        <p:txBody>
          <a:bodyPr/>
          <a:lstStyle/>
          <a:p>
            <a:r>
              <a:rPr lang="uk-UA" smtClean="0">
                <a:solidFill>
                  <a:srgbClr val="7B9899"/>
                </a:solidFill>
              </a:rPr>
              <a:t>Шляхи вирішення проблеми</a:t>
            </a:r>
          </a:p>
        </p:txBody>
      </p:sp>
      <p:sp>
        <p:nvSpPr>
          <p:cNvPr id="3" name="Содержимое 2"/>
          <p:cNvSpPr>
            <a:spLocks noGrp="1"/>
          </p:cNvSpPr>
          <p:nvPr>
            <p:ph sz="quarter" idx="1"/>
          </p:nvPr>
        </p:nvSpPr>
        <p:spPr>
          <a:xfrm>
            <a:off x="301625" y="1527175"/>
            <a:ext cx="8504238" cy="4572000"/>
          </a:xfrm>
        </p:spPr>
        <p:txBody>
          <a:bodyPr>
            <a:normAutofit fontScale="92500" lnSpcReduction="10000"/>
          </a:bodyPr>
          <a:lstStyle/>
          <a:p>
            <a:pPr marL="274320" indent="-274320" fontAlgn="auto">
              <a:spcAft>
                <a:spcPts val="0"/>
              </a:spcAft>
              <a:buFont typeface="Wingdings 2"/>
              <a:buChar char=""/>
              <a:defRPr/>
            </a:pPr>
            <a:r>
              <a:rPr lang="uk-UA" dirty="0" smtClean="0"/>
              <a:t>Програма вміщує в себе заклик до розробки політики і законів, які забезпечують ефективну підтримку сім’ї , що є основним в суспільстві, а також сприяти її стабільності та враховувати різноманітність її форм. Розглядаються питання народжуваності, смертності та темпу приросту населення </a:t>
            </a:r>
            <a:r>
              <a:rPr lang="uk-UA" dirty="0" err="1" smtClean="0"/>
              <a:t>.Питання</a:t>
            </a:r>
            <a:r>
              <a:rPr lang="uk-UA" dirty="0" smtClean="0"/>
              <a:t> урбанізації та міграції. В цілому, звертається увага на проблеми </a:t>
            </a:r>
            <a:r>
              <a:rPr lang="uk-UA" dirty="0" err="1" smtClean="0"/>
              <a:t>„відтоку</a:t>
            </a:r>
            <a:r>
              <a:rPr lang="uk-UA" dirty="0" smtClean="0"/>
              <a:t> </a:t>
            </a:r>
            <a:r>
              <a:rPr lang="uk-UA" dirty="0" err="1" smtClean="0"/>
              <a:t>населення”</a:t>
            </a:r>
            <a:r>
              <a:rPr lang="uk-UA" dirty="0" smtClean="0"/>
              <a:t> із сільських районів і пропонуються відповідні рішення цих та деяких інших проблем , пов’язаних з переселенням в міста, з вимушеним переміщенням населення, зумовлених погіршенням оточуючої середи, ростом озброєних конфліктів.</a:t>
            </a:r>
          </a:p>
          <a:p>
            <a:pPr marL="274320" indent="-274320" fontAlgn="auto">
              <a:spcAft>
                <a:spcPts val="0"/>
              </a:spcAft>
              <a:buFont typeface="Wingdings 2"/>
              <a:buChar char=""/>
              <a:defRPr/>
            </a:pPr>
            <a:endParaRPr lang="uk-UA" dirty="0"/>
          </a:p>
        </p:txBody>
      </p:sp>
    </p:spTree>
  </p:cSld>
  <p:clrMapOvr>
    <a:masterClrMapping/>
  </p:clrMapOvr>
  <p:transition spd="slow">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p:txBody>
          <a:bodyPr/>
          <a:lstStyle/>
          <a:p>
            <a:r>
              <a:rPr lang="uk-UA" smtClean="0">
                <a:solidFill>
                  <a:srgbClr val="7B9899"/>
                </a:solidFill>
              </a:rPr>
              <a:t>Суть і зміст проблеми</a:t>
            </a:r>
          </a:p>
        </p:txBody>
      </p:sp>
      <p:sp>
        <p:nvSpPr>
          <p:cNvPr id="3" name="Содержимое 2"/>
          <p:cNvSpPr>
            <a:spLocks noGrp="1"/>
          </p:cNvSpPr>
          <p:nvPr>
            <p:ph sz="quarter" idx="1"/>
          </p:nvPr>
        </p:nvSpPr>
        <p:spPr>
          <a:xfrm>
            <a:off x="301625" y="1527175"/>
            <a:ext cx="8504238" cy="4572000"/>
          </a:xfrm>
        </p:spPr>
        <p:txBody>
          <a:bodyPr>
            <a:normAutofit lnSpcReduction="10000"/>
          </a:bodyPr>
          <a:lstStyle/>
          <a:p>
            <a:pPr marL="274320" indent="-274320" fontAlgn="auto">
              <a:spcAft>
                <a:spcPts val="0"/>
              </a:spcAft>
              <a:buFont typeface="Wingdings 2"/>
              <a:buChar char=""/>
              <a:defRPr/>
            </a:pPr>
            <a:r>
              <a:rPr lang="uk-UA" dirty="0" smtClean="0"/>
              <a:t>Найважливіші проблеми народонаселення, які загрожують украй негативними наслідками: стрімке зростання населення, або демографічний вибух, у країнах, що розвиваються, і загроза депопуляції, або демографічна криза, в економічно розвинутих країнах. До проблем народонаселення слід віднести також неконтрольовану урбанізацію в країнах, що розвиваються, кризу великих міст у деяких розвинутих країнах, стихійну внутрішню й зовнішню міграцію, яка ускладнює, політичні відносини між державами.</a:t>
            </a:r>
            <a:endParaRPr lang="uk-UA" dirty="0"/>
          </a:p>
        </p:txBody>
      </p:sp>
    </p:spTree>
  </p:cSld>
  <p:clrMapOvr>
    <a:masterClrMapping/>
  </p:clrMapOvr>
  <p:transition spd="slow">
    <p:circl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r>
              <a:rPr lang="uk-UA" smtClean="0">
                <a:solidFill>
                  <a:srgbClr val="7B9899"/>
                </a:solidFill>
              </a:rPr>
              <a:t>Суть і зміст проблеми</a:t>
            </a:r>
          </a:p>
        </p:txBody>
      </p:sp>
      <p:sp>
        <p:nvSpPr>
          <p:cNvPr id="16386" name="Содержимое 2"/>
          <p:cNvSpPr>
            <a:spLocks noGrp="1"/>
          </p:cNvSpPr>
          <p:nvPr>
            <p:ph sz="quarter" idx="1"/>
          </p:nvPr>
        </p:nvSpPr>
        <p:spPr>
          <a:xfrm>
            <a:off x="301625" y="1527175"/>
            <a:ext cx="8504238" cy="4572000"/>
          </a:xfrm>
        </p:spPr>
        <p:txBody>
          <a:bodyPr/>
          <a:lstStyle/>
          <a:p>
            <a:r>
              <a:rPr lang="uk-UA" i="1" smtClean="0"/>
              <a:t>Вивчення тривалості життя. </a:t>
            </a:r>
            <a:r>
              <a:rPr lang="uk-UA" smtClean="0"/>
              <a:t>Проблема тривалості життя хвилювала людство з древніх часів. Прогрес цивілізації та соціально-економічні утворення сприяли поступовому росту тривалості життя. Власне соціальні та економічні умови при сприятливому екологічному етапі з врахуванням спадковості мають визначальний вплив на збільшення середньої тривалості життя людини у кожній окремій країні.</a:t>
            </a:r>
          </a:p>
        </p:txBody>
      </p:sp>
    </p:spTree>
  </p:cSld>
  <p:clrMapOvr>
    <a:masterClrMapping/>
  </p:clrMapOvr>
  <p:transition spd="slow">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p:txBody>
          <a:bodyPr/>
          <a:lstStyle/>
          <a:p>
            <a:r>
              <a:rPr lang="uk-UA" smtClean="0">
                <a:solidFill>
                  <a:srgbClr val="7B9899"/>
                </a:solidFill>
              </a:rPr>
              <a:t>Суть і зміст проблеми</a:t>
            </a:r>
          </a:p>
        </p:txBody>
      </p:sp>
      <p:sp>
        <p:nvSpPr>
          <p:cNvPr id="3" name="Содержимое 2"/>
          <p:cNvSpPr>
            <a:spLocks noGrp="1"/>
          </p:cNvSpPr>
          <p:nvPr>
            <p:ph sz="quarter" idx="1"/>
          </p:nvPr>
        </p:nvSpPr>
        <p:spPr>
          <a:xfrm>
            <a:off x="301625" y="1527175"/>
            <a:ext cx="8504238" cy="4572000"/>
          </a:xfrm>
        </p:spPr>
        <p:txBody>
          <a:bodyPr>
            <a:normAutofit fontScale="92500"/>
          </a:bodyPr>
          <a:lstStyle/>
          <a:p>
            <a:pPr marL="274320" indent="-274320" fontAlgn="auto">
              <a:spcAft>
                <a:spcPts val="0"/>
              </a:spcAft>
              <a:buFont typeface="Wingdings 2"/>
              <a:buChar char=""/>
              <a:defRPr/>
            </a:pPr>
            <a:r>
              <a:rPr lang="uk-UA" dirty="0" smtClean="0"/>
              <a:t>Зменшення населення за рахунок низького рівня народжуваності в багатьох індустріально розвинутих країнах і вибуховий ріст у найбідніших державах - це той контраст, який загрожує перетворитись в одну з великих соціально-економічних і політичних проблем найближчих десятиліть.</a:t>
            </a:r>
          </a:p>
          <a:p>
            <a:pPr marL="274320" indent="-274320" fontAlgn="auto">
              <a:spcAft>
                <a:spcPts val="0"/>
              </a:spcAft>
              <a:buFont typeface="Wingdings 2"/>
              <a:buChar char=""/>
              <a:defRPr/>
            </a:pPr>
            <a:r>
              <a:rPr lang="uk-UA" dirty="0" smtClean="0"/>
              <a:t>Значний вплив на зміни народжуваності мають міграційні процеси. Європейські країни вимушені змінювати закони про </a:t>
            </a:r>
            <a:r>
              <a:rPr lang="uk-UA" dirty="0" err="1" smtClean="0"/>
              <a:t>вїзд</a:t>
            </a:r>
            <a:r>
              <a:rPr lang="uk-UA" dirty="0" smtClean="0"/>
              <a:t> та укріплювати свої кордони, щоб знизити наплив іммігрантів з країн третього світу. </a:t>
            </a:r>
            <a:endParaRPr lang="uk-UA" dirty="0"/>
          </a:p>
        </p:txBody>
      </p:sp>
    </p:spTree>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p:txBody>
          <a:bodyPr/>
          <a:lstStyle/>
          <a:p>
            <a:r>
              <a:rPr lang="uk-UA" smtClean="0">
                <a:solidFill>
                  <a:srgbClr val="7B9899"/>
                </a:solidFill>
              </a:rPr>
              <a:t>Суть і зміст проблеми</a:t>
            </a:r>
          </a:p>
        </p:txBody>
      </p:sp>
      <p:sp>
        <p:nvSpPr>
          <p:cNvPr id="3" name="Содержимое 2"/>
          <p:cNvSpPr>
            <a:spLocks noGrp="1"/>
          </p:cNvSpPr>
          <p:nvPr>
            <p:ph sz="quarter" idx="1"/>
          </p:nvPr>
        </p:nvSpPr>
        <p:spPr>
          <a:xfrm>
            <a:off x="301625" y="1527175"/>
            <a:ext cx="8504238" cy="4572000"/>
          </a:xfrm>
        </p:spPr>
        <p:txBody>
          <a:bodyPr>
            <a:normAutofit lnSpcReduction="10000"/>
          </a:bodyPr>
          <a:lstStyle/>
          <a:p>
            <a:pPr marL="274320" indent="-274320" fontAlgn="auto">
              <a:spcAft>
                <a:spcPts val="0"/>
              </a:spcAft>
              <a:buFont typeface="Wingdings 2"/>
              <a:buChar char=""/>
              <a:defRPr/>
            </a:pPr>
            <a:r>
              <a:rPr lang="uk-UA" dirty="0" smtClean="0"/>
              <a:t>Є чинники, які ще більше ускладнюють проблему народонаселення. Нестача землі призводить до виснаження пасовищ, ерозії ґрунтів, що сильно знижує родючість. Природні ресурси, особливо ліси, знищуються заради палива та експорту. Велика кількість людей (здебільшого молоді) прямує у великі міста. Але в умовах слабкої індустріалізації їм не вистачає ані роботи, ані житла, ані чистої води. Результатом цього є швидке зростання міст з мільйонами безробітних, які живуть прямо на вулицях.</a:t>
            </a:r>
            <a:endParaRPr lang="uk-UA" dirty="0"/>
          </a:p>
        </p:txBody>
      </p:sp>
    </p:spTree>
  </p:cSld>
  <p:clrMapOvr>
    <a:masterClrMapping/>
  </p:clrMapOvr>
  <p:transition spd="slow">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p:nvPr>
        </p:nvSpPr>
        <p:spPr/>
        <p:txBody>
          <a:bodyPr/>
          <a:lstStyle/>
          <a:p>
            <a:r>
              <a:rPr lang="uk-UA" smtClean="0">
                <a:solidFill>
                  <a:srgbClr val="7B9899"/>
                </a:solidFill>
              </a:rPr>
              <a:t>Основні причини виникнення проблеми</a:t>
            </a:r>
          </a:p>
        </p:txBody>
      </p:sp>
      <p:sp>
        <p:nvSpPr>
          <p:cNvPr id="3" name="Содержимое 2"/>
          <p:cNvSpPr>
            <a:spLocks noGrp="1"/>
          </p:cNvSpPr>
          <p:nvPr>
            <p:ph sz="quarter" idx="1"/>
          </p:nvPr>
        </p:nvSpPr>
        <p:spPr>
          <a:xfrm>
            <a:off x="301625" y="1527175"/>
            <a:ext cx="8504238" cy="4572000"/>
          </a:xfrm>
        </p:spPr>
        <p:txBody>
          <a:bodyPr>
            <a:normAutofit fontScale="70000" lnSpcReduction="20000"/>
          </a:bodyPr>
          <a:lstStyle/>
          <a:p>
            <a:pPr marL="274320" indent="-274320" fontAlgn="auto">
              <a:spcAft>
                <a:spcPts val="0"/>
              </a:spcAft>
              <a:buFont typeface="Wingdings 2"/>
              <a:buChar char=""/>
              <a:defRPr/>
            </a:pPr>
            <a:r>
              <a:rPr lang="uk-UA" dirty="0" smtClean="0"/>
              <a:t>Перша спроба оцінити динаміку кількості населення і відповісти на питання, чи може Земля прогодувати всіх на ній живучих, пов’язана з ім’ям Томаса Мальтуса, який в швидкому рості населення передбачав згубні екологічні наслідки.</a:t>
            </a:r>
          </a:p>
          <a:p>
            <a:pPr marL="274320" indent="-274320" fontAlgn="auto">
              <a:spcAft>
                <a:spcPts val="0"/>
              </a:spcAft>
              <a:buFont typeface="Wingdings 2"/>
              <a:buChar char=""/>
              <a:defRPr/>
            </a:pPr>
            <a:r>
              <a:rPr lang="uk-UA" dirty="0" smtClean="0"/>
              <a:t>Т.Мальтус стверджував, що чисельність населення збільшується в геометричній прогресії, в той час як харчові ресурси, необхідні для прожитку цього населення-в арифметичній. Таким чином, рано чи пізно , як би повільно населення не росло, лінія його росту перетнеться з прямою харчових ресурсів-арифметичною прогресією (на графіку-точкаХ). Коли чисельність населення досягне цієї точки, загальмувати його ріст зможуть тільки війни, злидні, хвороби та пороки ( необхідно відмітити, що до цих способів боротьби з збільшенням населення він ніколи не закликав). В інших видавництвах своєї книги Мальтус пропонував інші способи </a:t>
            </a:r>
            <a:r>
              <a:rPr lang="uk-UA" dirty="0" err="1" smtClean="0"/>
              <a:t>„гальмування”</a:t>
            </a:r>
            <a:r>
              <a:rPr lang="uk-UA" dirty="0" smtClean="0"/>
              <a:t> чисельності населення: безшлюбність, удівство, пізні шлюби. Перенаселення в концепції Мальтуса – не тільки біда людства,але й благо, яке змушує багато численних та лінивих від природи робітників із-за конкуренції якісно працювати за невисоку платню.</a:t>
            </a:r>
          </a:p>
          <a:p>
            <a:pPr marL="274320" indent="-274320" fontAlgn="auto">
              <a:spcAft>
                <a:spcPts val="0"/>
              </a:spcAft>
              <a:buFont typeface="Wingdings 2"/>
              <a:buChar char=""/>
              <a:defRPr/>
            </a:pPr>
            <a:endParaRPr lang="uk-UA" dirty="0"/>
          </a:p>
        </p:txBody>
      </p:sp>
    </p:spTree>
  </p:cSld>
  <p:clrMapOvr>
    <a:masterClrMapping/>
  </p:clrMapOvr>
  <p:transition spd="slow">
    <p:checke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p:txBody>
          <a:bodyPr/>
          <a:lstStyle/>
          <a:p>
            <a:r>
              <a:rPr lang="uk-UA" smtClean="0">
                <a:solidFill>
                  <a:srgbClr val="7B9899"/>
                </a:solidFill>
              </a:rPr>
              <a:t>Основні причини виникнення проблеми</a:t>
            </a:r>
          </a:p>
        </p:txBody>
      </p:sp>
      <p:pic>
        <p:nvPicPr>
          <p:cNvPr id="20482" name="Содержимое 3" descr="image001.jpg"/>
          <p:cNvPicPr>
            <a:picLocks noGrp="1" noChangeAspect="1"/>
          </p:cNvPicPr>
          <p:nvPr>
            <p:ph sz="quarter" idx="1"/>
          </p:nvPr>
        </p:nvPicPr>
        <p:blipFill>
          <a:blip r:embed="rId2"/>
          <a:srcRect/>
          <a:stretch>
            <a:fillRect/>
          </a:stretch>
        </p:blipFill>
        <p:spPr>
          <a:xfrm>
            <a:off x="179388" y="1412875"/>
            <a:ext cx="3141662" cy="3455988"/>
          </a:xfrm>
        </p:spPr>
      </p:pic>
      <p:pic>
        <p:nvPicPr>
          <p:cNvPr id="20483" name="Рисунок 4" descr="ie2.png"/>
          <p:cNvPicPr>
            <a:picLocks noChangeAspect="1"/>
          </p:cNvPicPr>
          <p:nvPr/>
        </p:nvPicPr>
        <p:blipFill>
          <a:blip r:embed="rId3"/>
          <a:srcRect/>
          <a:stretch>
            <a:fillRect/>
          </a:stretch>
        </p:blipFill>
        <p:spPr bwMode="auto">
          <a:xfrm>
            <a:off x="3408363" y="2349500"/>
            <a:ext cx="5735637" cy="4037013"/>
          </a:xfrm>
          <a:prstGeom prst="rect">
            <a:avLst/>
          </a:prstGeom>
          <a:noFill/>
          <a:ln w="9525">
            <a:noFill/>
            <a:miter lim="800000"/>
            <a:headEnd/>
            <a:tailEnd/>
          </a:ln>
        </p:spPr>
      </p:pic>
    </p:spTree>
  </p:cSld>
  <p:clrMapOvr>
    <a:masterClrMapping/>
  </p:clrMapOvr>
  <p:transition spd="slow">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p:txBody>
          <a:bodyPr/>
          <a:lstStyle/>
          <a:p>
            <a:r>
              <a:rPr lang="uk-UA" smtClean="0">
                <a:solidFill>
                  <a:srgbClr val="7B9899"/>
                </a:solidFill>
              </a:rPr>
              <a:t>Основні причини виникнення проблеми</a:t>
            </a:r>
          </a:p>
        </p:txBody>
      </p:sp>
      <p:sp>
        <p:nvSpPr>
          <p:cNvPr id="3" name="Содержимое 2"/>
          <p:cNvSpPr>
            <a:spLocks noGrp="1"/>
          </p:cNvSpPr>
          <p:nvPr>
            <p:ph sz="quarter" idx="1"/>
          </p:nvPr>
        </p:nvSpPr>
        <p:spPr>
          <a:xfrm>
            <a:off x="301625" y="1527175"/>
            <a:ext cx="8504238" cy="4572000"/>
          </a:xfrm>
        </p:spPr>
        <p:txBody>
          <a:bodyPr>
            <a:normAutofit fontScale="77500" lnSpcReduction="20000"/>
          </a:bodyPr>
          <a:lstStyle/>
          <a:p>
            <a:pPr marL="274320" indent="-274320" fontAlgn="auto">
              <a:spcAft>
                <a:spcPts val="0"/>
              </a:spcAft>
              <a:buFont typeface="Wingdings 2"/>
              <a:buChar char=""/>
              <a:defRPr/>
            </a:pPr>
            <a:r>
              <a:rPr lang="uk-UA" dirty="0" smtClean="0"/>
              <a:t>Теорія Мальтуса з моменту виходу книги стала предметом гострих дискусій-одні критикували автора за </a:t>
            </a:r>
            <a:r>
              <a:rPr lang="uk-UA" dirty="0" err="1" smtClean="0"/>
              <a:t>негуманність</a:t>
            </a:r>
            <a:r>
              <a:rPr lang="uk-UA" dirty="0" smtClean="0"/>
              <a:t> ідеї, інші стали його прихильниками, побачивши в ній закон, дійсний для будь-якої епохи. Послідовники Мальтуса в 20 ст. - мальтузіанці та </a:t>
            </a:r>
            <a:r>
              <a:rPr lang="uk-UA" dirty="0" err="1" smtClean="0"/>
              <a:t>неомальтузіанці</a:t>
            </a:r>
            <a:r>
              <a:rPr lang="uk-UA" dirty="0" smtClean="0"/>
              <a:t> пояснюють бідність населення не рівнем розвитку продуктивних сил, а </a:t>
            </a:r>
            <a:r>
              <a:rPr lang="uk-UA" dirty="0" err="1" smtClean="0"/>
              <a:t>„природним</a:t>
            </a:r>
            <a:r>
              <a:rPr lang="uk-UA" dirty="0" smtClean="0"/>
              <a:t> законом </a:t>
            </a:r>
            <a:r>
              <a:rPr lang="uk-UA" dirty="0" err="1" smtClean="0"/>
              <a:t>природи”</a:t>
            </a:r>
            <a:r>
              <a:rPr lang="uk-UA" dirty="0" smtClean="0"/>
              <a:t>, а соціально-економічну відсталість країн що розвиваються не економічною ситуацією в країні та світі, а винятково надмірним ростом населення. В дійсності, помітна тенденція, що ріст засобів існування викликає надмірний ріст народжуваності, на певному етапі переходить в протилежну </a:t>
            </a:r>
            <a:r>
              <a:rPr lang="uk-UA" dirty="0" err="1" smtClean="0"/>
              <a:t>–підвищення</a:t>
            </a:r>
            <a:r>
              <a:rPr lang="uk-UA" dirty="0" smtClean="0"/>
              <a:t> рівня життя веде до зниження народжуваності і не тільки до стабілізації чисельності населення, але й до абсолютного його зниження. </a:t>
            </a:r>
          </a:p>
          <a:p>
            <a:pPr marL="274320" indent="-274320" fontAlgn="auto">
              <a:spcAft>
                <a:spcPts val="0"/>
              </a:spcAft>
              <a:buFont typeface="Wingdings 2"/>
              <a:buChar char=""/>
              <a:defRPr/>
            </a:pPr>
            <a:endParaRPr lang="uk-UA" dirty="0"/>
          </a:p>
        </p:txBody>
      </p:sp>
    </p:spTree>
  </p:cSld>
  <p:clrMapOvr>
    <a:masterClrMapping/>
  </p:clrMapOvr>
  <p:transition spd="slow">
    <p:strips dir="l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248</TotalTime>
  <Words>2099</Words>
  <Application>Microsoft Office PowerPoint</Application>
  <PresentationFormat>Экран (4:3)</PresentationFormat>
  <Paragraphs>56</Paragraphs>
  <Slides>22</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12</vt:i4>
      </vt:variant>
      <vt:variant>
        <vt:lpstr>Заголовки слайдов</vt:lpstr>
      </vt:variant>
      <vt:variant>
        <vt:i4>22</vt:i4>
      </vt:variant>
    </vt:vector>
  </HeadingPairs>
  <TitlesOfParts>
    <vt:vector size="40" baseType="lpstr">
      <vt:lpstr>Georgia</vt:lpstr>
      <vt:lpstr>Arial</vt:lpstr>
      <vt:lpstr>Wingdings 2</vt:lpstr>
      <vt:lpstr>Wingdings</vt:lpstr>
      <vt:lpstr>Calibri</vt:lpstr>
      <vt:lpstr>Arial Unicode MS</vt:lpstr>
      <vt:lpstr>Официальная</vt:lpstr>
      <vt:lpstr>Официальная</vt:lpstr>
      <vt:lpstr>Официальная</vt:lpstr>
      <vt:lpstr>Официальная</vt:lpstr>
      <vt:lpstr>Официальная</vt:lpstr>
      <vt:lpstr>Официальная</vt:lpstr>
      <vt:lpstr>Официальная</vt:lpstr>
      <vt:lpstr>Официальная</vt:lpstr>
      <vt:lpstr>Официальная</vt:lpstr>
      <vt:lpstr>Официальная</vt:lpstr>
      <vt:lpstr>Официальная</vt:lpstr>
      <vt:lpstr>Официальная</vt:lpstr>
      <vt:lpstr>Демографічна проблема</vt:lpstr>
      <vt:lpstr>Суть і зміст проблеми</vt:lpstr>
      <vt:lpstr>Суть і зміст проблеми</vt:lpstr>
      <vt:lpstr>Суть і зміст проблеми</vt:lpstr>
      <vt:lpstr>Суть і зміст проблеми</vt:lpstr>
      <vt:lpstr>Суть і зміст проблеми</vt:lpstr>
      <vt:lpstr>Основні причини виникнення проблеми</vt:lpstr>
      <vt:lpstr>Основні причини виникнення проблеми</vt:lpstr>
      <vt:lpstr>Основні причини виникнення проблеми</vt:lpstr>
      <vt:lpstr>Основні причини виникнення проблеми</vt:lpstr>
      <vt:lpstr>Основні причини виникнення проблеми</vt:lpstr>
      <vt:lpstr>Основні регіони поширення проблеми</vt:lpstr>
      <vt:lpstr>Основні регіони поширення проблеми</vt:lpstr>
      <vt:lpstr>Основні регіони поширення проблеми</vt:lpstr>
      <vt:lpstr>Основні регіони поширення проблеми</vt:lpstr>
      <vt:lpstr>Основні регіони поширення проблеми</vt:lpstr>
      <vt:lpstr>Основні регіони поширення проблеми</vt:lpstr>
      <vt:lpstr>Шляхи вирішення проблеми</vt:lpstr>
      <vt:lpstr> Шляхи вирішення проблеми</vt:lpstr>
      <vt:lpstr> Шляхи вирішення проблеми</vt:lpstr>
      <vt:lpstr>Шляхи вирішення проблеми</vt:lpstr>
      <vt:lpstr>Шляхи вирішення проблеми</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Демографічна проблема</dc:title>
  <dc:creator>Пиот</dc:creator>
  <cp:lastModifiedBy>Irynka</cp:lastModifiedBy>
  <cp:revision>15</cp:revision>
  <dcterms:created xsi:type="dcterms:W3CDTF">2013-11-04T19:43:26Z</dcterms:created>
  <dcterms:modified xsi:type="dcterms:W3CDTF">2014-05-17T19:28:07Z</dcterms:modified>
</cp:coreProperties>
</file>