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  <p:sldId id="27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6FA6-5988-4EEF-9F77-D6AB5EBC5A4C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4ED2-27B5-4BFF-A724-9F9792C4A8F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6FA6-5988-4EEF-9F77-D6AB5EBC5A4C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4ED2-27B5-4BFF-A724-9F9792C4A8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6FA6-5988-4EEF-9F77-D6AB5EBC5A4C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4ED2-27B5-4BFF-A724-9F9792C4A8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6FA6-5988-4EEF-9F77-D6AB5EBC5A4C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4ED2-27B5-4BFF-A724-9F9792C4A8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6FA6-5988-4EEF-9F77-D6AB5EBC5A4C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4ED2-27B5-4BFF-A724-9F9792C4A8F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6FA6-5988-4EEF-9F77-D6AB5EBC5A4C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4ED2-27B5-4BFF-A724-9F9792C4A8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6FA6-5988-4EEF-9F77-D6AB5EBC5A4C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4ED2-27B5-4BFF-A724-9F9792C4A8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6FA6-5988-4EEF-9F77-D6AB5EBC5A4C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4ED2-27B5-4BFF-A724-9F9792C4A8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6FA6-5988-4EEF-9F77-D6AB5EBC5A4C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4ED2-27B5-4BFF-A724-9F9792C4A8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6FA6-5988-4EEF-9F77-D6AB5EBC5A4C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E4ED2-27B5-4BFF-A724-9F9792C4A8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6FA6-5988-4EEF-9F77-D6AB5EBC5A4C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9BE4ED2-27B5-4BFF-A724-9F9792C4A8F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D86FA6-5988-4EEF-9F77-D6AB5EBC5A4C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BE4ED2-27B5-4BFF-A724-9F9792C4A8F7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Файл:Flag of Germany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14290"/>
            <a:ext cx="7851648" cy="5214974"/>
          </a:xfrm>
        </p:spPr>
        <p:txBody>
          <a:bodyPr>
            <a:normAutofit/>
          </a:bodyPr>
          <a:lstStyle/>
          <a:p>
            <a:pPr algn="ctr"/>
            <a:r>
              <a:rPr lang="uk-UA" sz="9600" i="1" dirty="0" smtClean="0">
                <a:solidFill>
                  <a:schemeClr val="tx1"/>
                </a:solidFill>
              </a:rPr>
              <a:t>Федеративна</a:t>
            </a:r>
            <a:r>
              <a:rPr lang="uk-UA" sz="9600" i="1" dirty="0" smtClean="0"/>
              <a:t> </a:t>
            </a:r>
            <a:br>
              <a:rPr lang="uk-UA" sz="9600" i="1" dirty="0" smtClean="0"/>
            </a:br>
            <a:r>
              <a:rPr lang="uk-UA" sz="9600" i="1" dirty="0" smtClean="0">
                <a:solidFill>
                  <a:schemeClr val="tx1"/>
                </a:solidFill>
              </a:rPr>
              <a:t>Республіка</a:t>
            </a:r>
            <a:r>
              <a:rPr lang="uk-UA" sz="9600" i="1" dirty="0" smtClean="0"/>
              <a:t> </a:t>
            </a:r>
            <a:br>
              <a:rPr lang="uk-UA" sz="9600" i="1" dirty="0" smtClean="0"/>
            </a:br>
            <a:r>
              <a:rPr lang="uk-UA" sz="9600" i="1" dirty="0" smtClean="0">
                <a:solidFill>
                  <a:schemeClr val="tx1"/>
                </a:solidFill>
              </a:rPr>
              <a:t>Німеччина</a:t>
            </a:r>
            <a:r>
              <a:rPr lang="uk-UA" sz="9600" i="1" dirty="0" smtClean="0"/>
              <a:t> </a:t>
            </a:r>
            <a:endParaRPr lang="ru-RU" sz="96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pPr algn="ctr"/>
            <a:r>
              <a:rPr lang="uk-UA" dirty="0" smtClean="0"/>
              <a:t>Реформи Л.</a:t>
            </a:r>
            <a:r>
              <a:rPr lang="uk-UA" dirty="0" err="1" smtClean="0"/>
              <a:t>Ерхарда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sz="2800" dirty="0" smtClean="0"/>
              <a:t>Комплекс </a:t>
            </a:r>
            <a:r>
              <a:rPr lang="ru-RU" sz="2800" dirty="0" err="1" smtClean="0"/>
              <a:t>успішних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соціально-економічних</a:t>
            </a:r>
            <a:r>
              <a:rPr lang="ru-RU" sz="2800" dirty="0" smtClean="0"/>
              <a:t> реформ в ФРН, </a:t>
            </a:r>
            <a:r>
              <a:rPr lang="ru-RU" sz="2800" dirty="0" err="1" smtClean="0"/>
              <a:t>здійснених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протягом</a:t>
            </a:r>
            <a:r>
              <a:rPr lang="ru-RU" sz="2800" dirty="0" smtClean="0"/>
              <a:t> 1948-1965 </a:t>
            </a:r>
            <a:r>
              <a:rPr lang="ru-RU" sz="2800" dirty="0" err="1" smtClean="0"/>
              <a:t>років</a:t>
            </a:r>
            <a:r>
              <a:rPr lang="ru-RU" sz="2800" dirty="0" smtClean="0"/>
              <a:t> за </a:t>
            </a:r>
            <a:r>
              <a:rPr lang="ru-RU" sz="2800" dirty="0" err="1" smtClean="0"/>
              <a:t>ініціативою</a:t>
            </a:r>
            <a:r>
              <a:rPr lang="ru-RU" sz="2800" dirty="0" smtClean="0"/>
              <a:t> та </a:t>
            </a:r>
            <a:r>
              <a:rPr lang="ru-RU" sz="2800" dirty="0" err="1" smtClean="0"/>
              <a:t>під</a:t>
            </a:r>
            <a:r>
              <a:rPr lang="ru-RU" sz="2800" dirty="0" smtClean="0"/>
              <a:t> </a:t>
            </a:r>
            <a:r>
              <a:rPr lang="ru-RU" sz="2800" dirty="0" err="1" smtClean="0"/>
              <a:t>керівництвом</a:t>
            </a:r>
            <a:r>
              <a:rPr lang="ru-RU" sz="2800" dirty="0" smtClean="0"/>
              <a:t> Л. </a:t>
            </a:r>
            <a:r>
              <a:rPr lang="ru-RU" sz="2800" dirty="0" err="1" smtClean="0"/>
              <a:t>Ерхарда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за </a:t>
            </a:r>
            <a:r>
              <a:rPr lang="ru-RU" sz="2800" dirty="0" err="1" smtClean="0"/>
              <a:t>активної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підтримки</a:t>
            </a:r>
            <a:r>
              <a:rPr lang="ru-RU" sz="2800" dirty="0" smtClean="0"/>
              <a:t> </a:t>
            </a:r>
            <a:r>
              <a:rPr lang="ru-RU" sz="2800" dirty="0" err="1" smtClean="0"/>
              <a:t>першого</a:t>
            </a:r>
            <a:r>
              <a:rPr lang="ru-RU" sz="2800" dirty="0" smtClean="0"/>
              <a:t> канцлера ФРН Конрада </a:t>
            </a:r>
            <a:r>
              <a:rPr lang="ru-RU" sz="2800" dirty="0" err="1" smtClean="0"/>
              <a:t>Аденауера</a:t>
            </a:r>
            <a:r>
              <a:rPr lang="ru-RU" sz="2800" dirty="0" smtClean="0"/>
              <a:t>. Комплекс включав до себе: </a:t>
            </a:r>
            <a:r>
              <a:rPr lang="ru-RU" sz="2800" dirty="0" err="1" smtClean="0"/>
              <a:t>конфіскаційну</a:t>
            </a:r>
            <a:r>
              <a:rPr lang="ru-RU" sz="2800" dirty="0" smtClean="0"/>
              <a:t> </a:t>
            </a:r>
            <a:r>
              <a:rPr lang="ru-RU" sz="2800" dirty="0" err="1" smtClean="0"/>
              <a:t>грошову</a:t>
            </a:r>
            <a:r>
              <a:rPr lang="ru-RU" sz="2800" dirty="0" smtClean="0"/>
              <a:t> реформу (1948);  </a:t>
            </a:r>
            <a:r>
              <a:rPr lang="ru-RU" sz="2800" dirty="0" err="1" smtClean="0"/>
              <a:t>скасування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адміністративного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розподілу</a:t>
            </a:r>
            <a:r>
              <a:rPr lang="ru-RU" sz="2800" dirty="0" smtClean="0"/>
              <a:t> </a:t>
            </a:r>
            <a:r>
              <a:rPr lang="ru-RU" sz="2800" dirty="0" err="1" smtClean="0"/>
              <a:t>ресурсів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ліберальну</a:t>
            </a:r>
            <a:r>
              <a:rPr lang="ru-RU" sz="2800" dirty="0" smtClean="0"/>
              <a:t> </a:t>
            </a:r>
            <a:r>
              <a:rPr lang="ru-RU" sz="2800" dirty="0" err="1" smtClean="0"/>
              <a:t>цінову</a:t>
            </a:r>
            <a:r>
              <a:rPr lang="ru-RU" sz="2800" dirty="0" smtClean="0"/>
              <a:t> реформу (1948); </a:t>
            </a:r>
            <a:r>
              <a:rPr lang="ru-RU" sz="2800" dirty="0" err="1" smtClean="0"/>
              <a:t>оновлення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традиційних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галузей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промисловості</a:t>
            </a:r>
            <a:r>
              <a:rPr lang="ru-RU" sz="2800" dirty="0" smtClean="0"/>
              <a:t> (</a:t>
            </a:r>
            <a:r>
              <a:rPr lang="ru-RU" sz="2800" dirty="0" err="1" smtClean="0"/>
              <a:t>маши­нобуді­вна</a:t>
            </a:r>
            <a:r>
              <a:rPr lang="ru-RU" sz="2800" dirty="0" smtClean="0"/>
              <a:t>, </a:t>
            </a:r>
            <a:r>
              <a:rPr lang="ru-RU" sz="2800" dirty="0" err="1" smtClean="0"/>
              <a:t>хімічна</a:t>
            </a:r>
            <a:r>
              <a:rPr lang="ru-RU" sz="2800" dirty="0" smtClean="0"/>
              <a:t>, </a:t>
            </a:r>
            <a:r>
              <a:rPr lang="ru-RU" sz="2800" dirty="0" err="1" smtClean="0"/>
              <a:t>електротехнічна</a:t>
            </a:r>
            <a:r>
              <a:rPr lang="ru-RU" sz="2800" dirty="0" smtClean="0"/>
              <a:t>, </a:t>
            </a:r>
            <a:r>
              <a:rPr lang="ru-RU" sz="2800" dirty="0" err="1" smtClean="0"/>
              <a:t>електронна</a:t>
            </a:r>
            <a:r>
              <a:rPr lang="ru-RU" sz="2800" dirty="0" smtClean="0"/>
              <a:t>)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створення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нових</a:t>
            </a:r>
            <a:r>
              <a:rPr lang="ru-RU" sz="2800" dirty="0" smtClean="0"/>
              <a:t> (</a:t>
            </a:r>
            <a:r>
              <a:rPr lang="ru-RU" sz="2800" dirty="0" err="1" smtClean="0"/>
              <a:t>на­фтохімічна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промисловість</a:t>
            </a:r>
            <a:r>
              <a:rPr lang="ru-RU" sz="2800" dirty="0" smtClean="0"/>
              <a:t>, </a:t>
            </a:r>
            <a:r>
              <a:rPr lang="ru-RU" sz="2800" dirty="0" err="1" smtClean="0"/>
              <a:t>виробництво</a:t>
            </a:r>
            <a:r>
              <a:rPr lang="ru-RU" sz="2800" dirty="0" smtClean="0"/>
              <a:t> ЕОМ) за </a:t>
            </a:r>
            <a:r>
              <a:rPr lang="ru-RU" sz="2800" dirty="0" err="1" smtClean="0"/>
              <a:t>рахунок</a:t>
            </a:r>
            <a:r>
              <a:rPr lang="ru-RU" sz="2800" dirty="0" smtClean="0"/>
              <a:t> </a:t>
            </a:r>
            <a:r>
              <a:rPr lang="ru-RU" sz="2800" dirty="0" err="1" smtClean="0"/>
              <a:t>іноземних</a:t>
            </a:r>
            <a:r>
              <a:rPr lang="ru-RU" sz="2800" dirty="0" smtClean="0"/>
              <a:t>, </a:t>
            </a:r>
            <a:r>
              <a:rPr lang="ru-RU" sz="2800" dirty="0" err="1" smtClean="0"/>
              <a:t>національ­них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при­ватних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бюджетних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інвестицій</a:t>
            </a:r>
            <a:r>
              <a:rPr lang="ru-RU" sz="2800" dirty="0" smtClean="0"/>
              <a:t>; </a:t>
            </a:r>
            <a:r>
              <a:rPr lang="ru-RU" sz="2800" dirty="0" err="1" smtClean="0"/>
              <a:t>практичне</a:t>
            </a:r>
            <a:r>
              <a:rPr lang="ru-RU" sz="2800" dirty="0" smtClean="0"/>
              <a:t> </a:t>
            </a:r>
            <a:r>
              <a:rPr lang="ru-RU" sz="2800" dirty="0" err="1" smtClean="0"/>
              <a:t>застосування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теорії</a:t>
            </a:r>
            <a:r>
              <a:rPr lang="ru-RU" sz="2800" dirty="0" smtClean="0"/>
              <a:t> “</a:t>
            </a:r>
            <a:r>
              <a:rPr lang="ru-RU" sz="2800" dirty="0" err="1" smtClean="0"/>
              <a:t>соціаль­ної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ринкової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економіки</a:t>
            </a:r>
            <a:r>
              <a:rPr lang="ru-RU" sz="2800" dirty="0" smtClean="0"/>
              <a:t>”, яка </a:t>
            </a:r>
            <a:r>
              <a:rPr lang="ru-RU" sz="2800" dirty="0" err="1" smtClean="0"/>
              <a:t>поєднувала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приватну</a:t>
            </a:r>
            <a:r>
              <a:rPr lang="ru-RU" sz="2800" dirty="0" smtClean="0"/>
              <a:t> </a:t>
            </a:r>
            <a:r>
              <a:rPr lang="ru-RU" sz="2800" dirty="0" err="1" smtClean="0"/>
              <a:t>ініціативу</a:t>
            </a:r>
            <a:r>
              <a:rPr lang="ru-RU" sz="2800" dirty="0" smtClean="0"/>
              <a:t>, </a:t>
            </a:r>
            <a:r>
              <a:rPr lang="ru-RU" sz="2800" dirty="0" err="1" smtClean="0"/>
              <a:t>вільну</a:t>
            </a:r>
            <a:r>
              <a:rPr lang="ru-RU" sz="2800" dirty="0" smtClean="0"/>
              <a:t> </a:t>
            </a:r>
            <a:r>
              <a:rPr lang="ru-RU" sz="2800" dirty="0" err="1" smtClean="0"/>
              <a:t>конкуренцію</a:t>
            </a:r>
            <a:r>
              <a:rPr lang="ru-RU" sz="2800" dirty="0" smtClean="0"/>
              <a:t>;</a:t>
            </a:r>
            <a:endParaRPr lang="ru-RU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Внутрішня політика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У 1969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керівництвом</a:t>
            </a:r>
            <a:r>
              <a:rPr lang="ru-RU" dirty="0" smtClean="0"/>
              <a:t> </a:t>
            </a:r>
            <a:r>
              <a:rPr lang="ru-RU" dirty="0" err="1" smtClean="0"/>
              <a:t>соціал-демократичного</a:t>
            </a:r>
            <a:r>
              <a:rPr lang="ru-RU" dirty="0" smtClean="0"/>
              <a:t> федерального канцлера </a:t>
            </a:r>
            <a:r>
              <a:rPr lang="ru-RU" dirty="0" err="1" smtClean="0"/>
              <a:t>Віллі</a:t>
            </a:r>
            <a:r>
              <a:rPr lang="ru-RU" dirty="0" smtClean="0"/>
              <a:t> Брандта </a:t>
            </a:r>
            <a:r>
              <a:rPr lang="ru-RU" dirty="0" err="1" smtClean="0"/>
              <a:t>розпочати</a:t>
            </a:r>
            <a:r>
              <a:rPr lang="ru-RU" dirty="0" smtClean="0"/>
              <a:t> «</a:t>
            </a:r>
            <a:r>
              <a:rPr lang="ru-RU" dirty="0" err="1" smtClean="0"/>
              <a:t>нову</a:t>
            </a:r>
            <a:r>
              <a:rPr lang="ru-RU" dirty="0" smtClean="0"/>
              <a:t> </a:t>
            </a:r>
            <a:r>
              <a:rPr lang="ru-RU" dirty="0" err="1" smtClean="0"/>
              <a:t>східну</a:t>
            </a:r>
            <a:r>
              <a:rPr lang="ru-RU" dirty="0" smtClean="0"/>
              <a:t> </a:t>
            </a:r>
            <a:r>
              <a:rPr lang="ru-RU" dirty="0" err="1" smtClean="0"/>
              <a:t>політику</a:t>
            </a:r>
            <a:r>
              <a:rPr lang="ru-RU" dirty="0" smtClean="0"/>
              <a:t>», </a:t>
            </a:r>
            <a:r>
              <a:rPr lang="ru-RU" dirty="0" err="1" smtClean="0"/>
              <a:t>що</a:t>
            </a:r>
            <a:r>
              <a:rPr lang="ru-RU" dirty="0" smtClean="0"/>
              <a:t> дозволила ФРН </a:t>
            </a:r>
            <a:r>
              <a:rPr lang="ru-RU" dirty="0" err="1" smtClean="0"/>
              <a:t>зробити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внесок</a:t>
            </a:r>
            <a:r>
              <a:rPr lang="ru-RU" dirty="0" smtClean="0"/>
              <a:t> у </a:t>
            </a:r>
            <a:r>
              <a:rPr lang="ru-RU" dirty="0" err="1" smtClean="0"/>
              <a:t>послаблення</a:t>
            </a:r>
            <a:r>
              <a:rPr lang="ru-RU" dirty="0" smtClean="0"/>
              <a:t> </a:t>
            </a:r>
            <a:r>
              <a:rPr lang="ru-RU" dirty="0" err="1" smtClean="0"/>
              <a:t>напруженості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Заходом </a:t>
            </a:r>
            <a:r>
              <a:rPr lang="ru-RU" dirty="0" err="1" smtClean="0"/>
              <a:t>і</a:t>
            </a:r>
            <a:r>
              <a:rPr lang="ru-RU" dirty="0" smtClean="0"/>
              <a:t> Сходом, </a:t>
            </a:r>
            <a:r>
              <a:rPr lang="ru-RU" dirty="0" err="1" smtClean="0"/>
              <a:t>перехід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Польщею</a:t>
            </a:r>
            <a:r>
              <a:rPr lang="ru-RU" dirty="0" smtClean="0"/>
              <a:t> 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визнанню</a:t>
            </a:r>
            <a:r>
              <a:rPr lang="ru-RU" dirty="0" smtClean="0"/>
              <a:t> кордону по </a:t>
            </a:r>
            <a:r>
              <a:rPr lang="ru-RU" dirty="0" err="1" smtClean="0"/>
              <a:t>Одеру-Нейсе</a:t>
            </a:r>
            <a:r>
              <a:rPr lang="ru-RU" dirty="0" smtClean="0"/>
              <a:t> на </a:t>
            </a:r>
            <a:r>
              <a:rPr lang="ru-RU" dirty="0" err="1" smtClean="0"/>
              <a:t>новий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та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 smtClean="0"/>
              <a:t>договірно</a:t>
            </a:r>
            <a:r>
              <a:rPr lang="ru-RU" dirty="0" smtClean="0"/>
              <a:t> </a:t>
            </a:r>
            <a:r>
              <a:rPr lang="ru-RU" dirty="0" err="1" smtClean="0"/>
              <a:t>врегульованих</a:t>
            </a:r>
            <a:r>
              <a:rPr lang="ru-RU" dirty="0" smtClean="0"/>
              <a:t> </a:t>
            </a:r>
            <a:r>
              <a:rPr lang="ru-RU" dirty="0" err="1" smtClean="0"/>
              <a:t>стосунків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Східною</a:t>
            </a:r>
            <a:r>
              <a:rPr lang="ru-RU" dirty="0" smtClean="0"/>
              <a:t> </a:t>
            </a:r>
            <a:r>
              <a:rPr lang="ru-RU" dirty="0" err="1" smtClean="0"/>
              <a:t>Німеччиною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571480"/>
            <a:ext cx="661513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Прихід до влади блоку ХДС\ХСС – ВДП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/>
              <a:t>   На початку 1980-х років у країні уповільнивсь економічний розвиток,загострились соціальні проблеми. У 1982 р. ВДП вийшла з коаліції з СДПН і перейшла на бік ХДС \ХСС. Новим канцлером ФРН став лідер ХДС Г.Коль.</a:t>
            </a:r>
            <a:br>
              <a:rPr lang="uk-UA" dirty="0" smtClean="0"/>
            </a:br>
            <a:r>
              <a:rPr lang="uk-UA" dirty="0" smtClean="0"/>
              <a:t>ХДС став народною партією. Г. Коль перебував на посаді канцлера 16 років.</a:t>
            </a:r>
            <a:br>
              <a:rPr lang="uk-UA" dirty="0" smtClean="0"/>
            </a:br>
            <a:r>
              <a:rPr lang="uk-UA" dirty="0" smtClean="0"/>
              <a:t>Незабаром у ФРН почалось економічне піднесення (з 1983р.). Країна стала найбільшим експортером товарів і капіталів.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Коль Гельмут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14876" y="2714620"/>
            <a:ext cx="4114800" cy="2565090"/>
          </a:xfrm>
        </p:spPr>
        <p:txBody>
          <a:bodyPr/>
          <a:lstStyle/>
          <a:p>
            <a:pPr>
              <a:buNone/>
            </a:pPr>
            <a:r>
              <a:rPr lang="uk-UA" b="1" dirty="0" smtClean="0"/>
              <a:t>  </a:t>
            </a:r>
            <a:r>
              <a:rPr lang="vi-VN" b="1" dirty="0" smtClean="0"/>
              <a:t>Ге́льмут Коль</a:t>
            </a:r>
            <a:r>
              <a:rPr lang="vi-VN" dirty="0" smtClean="0"/>
              <a:t>— німецький політик, канцлер </a:t>
            </a:r>
            <a:r>
              <a:rPr lang="vi-VN" u="sng" dirty="0" smtClean="0"/>
              <a:t>Федеративної Республіки Німеччини</a:t>
            </a:r>
            <a:r>
              <a:rPr lang="vi-VN" dirty="0" smtClean="0"/>
              <a:t>.</a:t>
            </a:r>
            <a:endParaRPr lang="ru-RU" dirty="0"/>
          </a:p>
        </p:txBody>
      </p:sp>
      <p:pic>
        <p:nvPicPr>
          <p:cNvPr id="26626" name="Picture 2" descr="Гельмут КольHelmut Josef Michael Koh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285992"/>
            <a:ext cx="4071966" cy="25562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Єдина Німеччина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3 </a:t>
            </a:r>
            <a:r>
              <a:rPr lang="ru-RU" dirty="0" err="1" smtClean="0"/>
              <a:t>жовтня</a:t>
            </a:r>
            <a:r>
              <a:rPr lang="ru-RU" dirty="0" smtClean="0"/>
              <a:t> 1990 року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статті</a:t>
            </a:r>
            <a:r>
              <a:rPr lang="ru-RU" dirty="0" smtClean="0"/>
              <a:t> 23 </a:t>
            </a:r>
            <a:r>
              <a:rPr lang="ru-RU" dirty="0" err="1" smtClean="0"/>
              <a:t>Конституції</a:t>
            </a:r>
            <a:r>
              <a:rPr lang="ru-RU" dirty="0" smtClean="0"/>
              <a:t> ФРН,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проголошене</a:t>
            </a:r>
            <a:r>
              <a:rPr lang="ru-RU" dirty="0" smtClean="0"/>
              <a:t> </a:t>
            </a:r>
            <a:r>
              <a:rPr lang="ru-RU" dirty="0" err="1" smtClean="0"/>
              <a:t>приєднання</a:t>
            </a:r>
            <a:r>
              <a:rPr lang="ru-RU" dirty="0" smtClean="0"/>
              <a:t> НДР до ФРН. Канцлером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став Г.Коль.</a:t>
            </a:r>
          </a:p>
          <a:p>
            <a:pPr algn="ctr">
              <a:buNone/>
            </a:pPr>
            <a:r>
              <a:rPr lang="uk-UA" dirty="0" smtClean="0"/>
              <a:t>   Відтворення єдиної Німеччини відбулось мирним демократичним шляхом. Геополітична обстановка у світі зазнала кардинальних змін.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Німеччина на початку ХХІ століття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/>
              <a:t>   Після </a:t>
            </a:r>
            <a:r>
              <a:rPr lang="uk-UA" dirty="0" err="1" smtClean="0"/>
              <a:t>пармалентських</a:t>
            </a:r>
            <a:r>
              <a:rPr lang="uk-UA" dirty="0" smtClean="0"/>
              <a:t> виборів 2002р.   гострий дефіцит бюджету , пов’язаний з величезними і постійно зростаючими витратами на соціальні потреби, викликав кризові явища в економіці. </a:t>
            </a:r>
          </a:p>
          <a:p>
            <a:pPr algn="ctr">
              <a:buNone/>
            </a:pPr>
            <a:r>
              <a:rPr lang="uk-UA" dirty="0" smtClean="0"/>
              <a:t>    Ухвалене рішення про створення </a:t>
            </a:r>
            <a:r>
              <a:rPr lang="uk-UA" dirty="0" err="1" smtClean="0"/>
              <a:t>“великої</a:t>
            </a:r>
            <a:r>
              <a:rPr lang="uk-UA" dirty="0" smtClean="0"/>
              <a:t> </a:t>
            </a:r>
            <a:r>
              <a:rPr lang="uk-UA" dirty="0" err="1" smtClean="0"/>
              <a:t>коаліції”</a:t>
            </a:r>
            <a:r>
              <a:rPr lang="uk-UA" dirty="0" smtClean="0"/>
              <a:t> і коаліційного уряду на чолі з лідером ХДС А.</a:t>
            </a:r>
            <a:r>
              <a:rPr lang="uk-UA" dirty="0" err="1" smtClean="0"/>
              <a:t>Меркель</a:t>
            </a:r>
            <a:r>
              <a:rPr lang="uk-UA" dirty="0" smtClean="0"/>
              <a:t>. На сьогодні економічний потенціал Німеччини залишається одним з найпотужніших у світі.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1143000"/>
          </a:xfrm>
        </p:spPr>
        <p:txBody>
          <a:bodyPr/>
          <a:lstStyle/>
          <a:p>
            <a:pPr algn="ctr"/>
            <a:r>
              <a:rPr lang="uk-UA" dirty="0" err="1" smtClean="0"/>
              <a:t>Меркель</a:t>
            </a:r>
            <a:r>
              <a:rPr lang="uk-UA" dirty="0" smtClean="0"/>
              <a:t> Ангела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3438" y="1935480"/>
            <a:ext cx="4043362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b="1" dirty="0" smtClean="0"/>
              <a:t>   </a:t>
            </a:r>
            <a:r>
              <a:rPr lang="vi-VN" b="1" dirty="0" smtClean="0"/>
              <a:t>Анґе́ла Дороте́я Ме́ркель</a:t>
            </a:r>
            <a:r>
              <a:rPr lang="vi-VN" dirty="0" smtClean="0"/>
              <a:t> — німецький політик, лідер ХДС, з 2005-го року —Федеральний Канцлер Німеччини. Перша</a:t>
            </a:r>
            <a:r>
              <a:rPr lang="uk-UA" dirty="0" smtClean="0"/>
              <a:t> </a:t>
            </a:r>
            <a:r>
              <a:rPr lang="vi-VN" dirty="0" smtClean="0"/>
              <a:t>жінка </a:t>
            </a:r>
            <a:r>
              <a:rPr lang="uk-UA" dirty="0" smtClean="0"/>
              <a:t> </a:t>
            </a:r>
            <a:r>
              <a:rPr lang="vi-VN" u="sng" dirty="0" smtClean="0"/>
              <a:t>Федеральний Канцлер Німеччини</a:t>
            </a:r>
            <a:r>
              <a:rPr lang="vi-VN" dirty="0" smtClean="0"/>
              <a:t>.</a:t>
            </a:r>
            <a:endParaRPr lang="ru-RU" dirty="0"/>
          </a:p>
        </p:txBody>
      </p:sp>
      <p:pic>
        <p:nvPicPr>
          <p:cNvPr id="23554" name="Picture 2" descr="Анґела МеркельDr. Angela Dorothea Merke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500174"/>
            <a:ext cx="3000396" cy="49370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Українсько-німецькі відносини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468880"/>
            <a:ext cx="8229600" cy="4389120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17 січня 1992 р. між двома державами були встановлені дипломатичні відносини. Німеччина є партнером номер один для України в Європі. В останні роки значно розширилося співробітництво двох держав у сфері науки,освіти і культури. Укладені партнерські угоди про співпрацю.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-142900"/>
            <a:ext cx="8229600" cy="1143000"/>
          </a:xfrm>
        </p:spPr>
        <p:txBody>
          <a:bodyPr/>
          <a:lstStyle/>
          <a:p>
            <a:pPr algn="ctr"/>
            <a:r>
              <a:rPr lang="uk-UA" dirty="0" smtClean="0"/>
              <a:t>Зміст: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142984"/>
            <a:ext cx="8229600" cy="5429288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Німеччина в післявоєнні часи</a:t>
            </a:r>
          </a:p>
          <a:p>
            <a:r>
              <a:rPr lang="uk-UA" dirty="0" smtClean="0"/>
              <a:t>Утворення ФРН</a:t>
            </a:r>
          </a:p>
          <a:p>
            <a:r>
              <a:rPr lang="uk-UA" sz="2800" dirty="0" smtClean="0"/>
              <a:t>Символіка ФРН</a:t>
            </a:r>
          </a:p>
          <a:p>
            <a:r>
              <a:rPr lang="vi-VN" sz="2800" dirty="0" smtClean="0"/>
              <a:t>Ко́нрад Герман Йозеф Адена́уер</a:t>
            </a:r>
            <a:endParaRPr lang="uk-UA" sz="2800" dirty="0" smtClean="0"/>
          </a:p>
          <a:p>
            <a:r>
              <a:rPr lang="uk-UA" dirty="0" smtClean="0"/>
              <a:t>Політичний курс К.</a:t>
            </a:r>
            <a:r>
              <a:rPr lang="vi-VN" dirty="0" smtClean="0"/>
              <a:t> Адена́уер</a:t>
            </a:r>
            <a:endParaRPr lang="uk-UA" dirty="0" smtClean="0"/>
          </a:p>
          <a:p>
            <a:r>
              <a:rPr lang="uk-UA" dirty="0" err="1" smtClean="0"/>
              <a:t>“Економічне</a:t>
            </a:r>
            <a:r>
              <a:rPr lang="uk-UA" dirty="0" smtClean="0"/>
              <a:t> </a:t>
            </a:r>
            <a:r>
              <a:rPr lang="uk-UA" dirty="0" err="1" smtClean="0"/>
              <a:t>диво”</a:t>
            </a:r>
            <a:endParaRPr lang="uk-UA" dirty="0" smtClean="0"/>
          </a:p>
          <a:p>
            <a:r>
              <a:rPr lang="ru-RU" dirty="0" err="1" smtClean="0"/>
              <a:t>Людвіг</a:t>
            </a:r>
            <a:r>
              <a:rPr lang="ru-RU" dirty="0" smtClean="0"/>
              <a:t> </a:t>
            </a:r>
            <a:r>
              <a:rPr lang="ru-RU" dirty="0" err="1" smtClean="0"/>
              <a:t>Ерхард</a:t>
            </a:r>
            <a:endParaRPr lang="ru-RU" dirty="0" smtClean="0"/>
          </a:p>
          <a:p>
            <a:r>
              <a:rPr lang="uk-UA" dirty="0" smtClean="0"/>
              <a:t>Реформи Л.</a:t>
            </a:r>
            <a:r>
              <a:rPr lang="uk-UA" dirty="0" err="1" smtClean="0"/>
              <a:t>Ерхарда</a:t>
            </a:r>
            <a:endParaRPr lang="uk-UA" dirty="0" smtClean="0"/>
          </a:p>
          <a:p>
            <a:r>
              <a:rPr lang="uk-UA" dirty="0" smtClean="0"/>
              <a:t>Внутрішня політика</a:t>
            </a:r>
          </a:p>
          <a:p>
            <a:r>
              <a:rPr lang="uk-UA" dirty="0" smtClean="0"/>
              <a:t>Прихід до влади блоку ХДС\ХСС – ВДП</a:t>
            </a:r>
          </a:p>
          <a:p>
            <a:r>
              <a:rPr lang="uk-UA" dirty="0" smtClean="0"/>
              <a:t>Коль Гельмут  </a:t>
            </a:r>
          </a:p>
          <a:p>
            <a:r>
              <a:rPr lang="uk-UA" dirty="0" smtClean="0"/>
              <a:t>Єдина Німеччина</a:t>
            </a:r>
          </a:p>
          <a:p>
            <a:r>
              <a:rPr lang="uk-UA" dirty="0" smtClean="0"/>
              <a:t>Німеччина на початку ХХІ століття </a:t>
            </a:r>
          </a:p>
          <a:p>
            <a:r>
              <a:rPr lang="uk-UA" dirty="0" err="1" smtClean="0"/>
              <a:t>Меркель</a:t>
            </a:r>
            <a:r>
              <a:rPr lang="uk-UA" dirty="0" smtClean="0"/>
              <a:t> Ангела </a:t>
            </a:r>
          </a:p>
          <a:p>
            <a:r>
              <a:rPr lang="uk-UA" dirty="0" smtClean="0"/>
              <a:t>Українсько-німецькі відносини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/>
          <a:lstStyle/>
          <a:p>
            <a:r>
              <a:rPr lang="uk-UA" dirty="0" smtClean="0"/>
              <a:t>Німеччина в післявоєнні часи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dirty="0" err="1" smtClean="0"/>
              <a:t>Після</a:t>
            </a:r>
            <a:r>
              <a:rPr lang="ru-RU" dirty="0" smtClean="0"/>
              <a:t> того, як </a:t>
            </a:r>
            <a:r>
              <a:rPr lang="ru-RU" dirty="0" err="1" smtClean="0"/>
              <a:t>Німеччина</a:t>
            </a:r>
            <a:r>
              <a:rPr lang="ru-RU" dirty="0" smtClean="0"/>
              <a:t> </a:t>
            </a:r>
            <a:r>
              <a:rPr lang="ru-RU" dirty="0" err="1" smtClean="0"/>
              <a:t>зазнала</a:t>
            </a:r>
            <a:r>
              <a:rPr lang="ru-RU" dirty="0" smtClean="0"/>
              <a:t> </a:t>
            </a:r>
            <a:r>
              <a:rPr lang="ru-RU" dirty="0" err="1" smtClean="0"/>
              <a:t>поразки</a:t>
            </a:r>
            <a:r>
              <a:rPr lang="ru-RU" dirty="0" smtClean="0"/>
              <a:t> у </a:t>
            </a:r>
            <a:r>
              <a:rPr lang="ru-RU" dirty="0" err="1" smtClean="0"/>
              <a:t>Другій</a:t>
            </a:r>
            <a:r>
              <a:rPr lang="ru-RU" dirty="0" smtClean="0"/>
              <a:t> </a:t>
            </a:r>
            <a:r>
              <a:rPr lang="ru-RU" dirty="0" err="1" smtClean="0"/>
              <a:t>світовій</a:t>
            </a:r>
            <a:r>
              <a:rPr lang="ru-RU" dirty="0" smtClean="0"/>
              <a:t> </a:t>
            </a:r>
            <a:r>
              <a:rPr lang="ru-RU" dirty="0" err="1" smtClean="0"/>
              <a:t>війні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державність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призупинена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Німеччини</a:t>
            </a:r>
            <a:r>
              <a:rPr lang="ru-RU" dirty="0" smtClean="0"/>
              <a:t> </a:t>
            </a:r>
            <a:r>
              <a:rPr lang="ru-RU" dirty="0" err="1" smtClean="0"/>
              <a:t>відокремлені</a:t>
            </a:r>
            <a:r>
              <a:rPr lang="ru-RU" dirty="0" smtClean="0"/>
              <a:t>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, а </a:t>
            </a:r>
            <a:r>
              <a:rPr lang="ru-RU" dirty="0" err="1" smtClean="0"/>
              <a:t>решта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розділена</a:t>
            </a:r>
            <a:r>
              <a:rPr lang="ru-RU" dirty="0" smtClean="0"/>
              <a:t> на 4 </a:t>
            </a:r>
            <a:r>
              <a:rPr lang="ru-RU" dirty="0" err="1" smtClean="0"/>
              <a:t>зони</a:t>
            </a:r>
            <a:r>
              <a:rPr lang="ru-RU" dirty="0" smtClean="0"/>
              <a:t> </a:t>
            </a:r>
            <a:r>
              <a:rPr lang="ru-RU" dirty="0" err="1" smtClean="0"/>
              <a:t>окупації</a:t>
            </a:r>
            <a:r>
              <a:rPr lang="ru-RU" dirty="0" smtClean="0"/>
              <a:t>: </a:t>
            </a:r>
            <a:r>
              <a:rPr lang="ru-RU" dirty="0" err="1" smtClean="0"/>
              <a:t>радянську</a:t>
            </a:r>
            <a:r>
              <a:rPr lang="ru-RU" dirty="0" smtClean="0"/>
              <a:t>, </a:t>
            </a:r>
            <a:r>
              <a:rPr lang="ru-RU" dirty="0" err="1" smtClean="0"/>
              <a:t>американську</a:t>
            </a:r>
            <a:r>
              <a:rPr lang="ru-RU" dirty="0" smtClean="0"/>
              <a:t>, </a:t>
            </a:r>
            <a:r>
              <a:rPr lang="ru-RU" dirty="0" err="1" smtClean="0"/>
              <a:t>британську</a:t>
            </a:r>
            <a:r>
              <a:rPr lang="ru-RU" dirty="0" smtClean="0"/>
              <a:t> та </a:t>
            </a:r>
            <a:r>
              <a:rPr lang="ru-RU" dirty="0" err="1" smtClean="0"/>
              <a:t>французьку</a:t>
            </a:r>
            <a:r>
              <a:rPr lang="ru-RU" dirty="0" smtClean="0"/>
              <a:t>. 1949 року на </a:t>
            </a:r>
            <a:r>
              <a:rPr lang="ru-RU" dirty="0" err="1" smtClean="0"/>
              <a:t>територіях</a:t>
            </a:r>
            <a:r>
              <a:rPr lang="ru-RU" dirty="0" smtClean="0"/>
              <a:t> </a:t>
            </a:r>
            <a:r>
              <a:rPr lang="ru-RU" dirty="0" err="1" smtClean="0"/>
              <a:t>американської</a:t>
            </a:r>
            <a:r>
              <a:rPr lang="ru-RU" dirty="0" smtClean="0"/>
              <a:t>, </a:t>
            </a:r>
            <a:r>
              <a:rPr lang="ru-RU" dirty="0" err="1" smtClean="0"/>
              <a:t>британської</a:t>
            </a:r>
            <a:r>
              <a:rPr lang="ru-RU" dirty="0" smtClean="0"/>
              <a:t> та </a:t>
            </a:r>
            <a:r>
              <a:rPr lang="ru-RU" dirty="0" err="1" smtClean="0"/>
              <a:t>французької</a:t>
            </a:r>
            <a:r>
              <a:rPr lang="ru-RU" dirty="0" smtClean="0"/>
              <a:t> зон </a:t>
            </a:r>
            <a:r>
              <a:rPr lang="ru-RU" dirty="0" err="1" smtClean="0"/>
              <a:t>окупації</a:t>
            </a:r>
            <a:r>
              <a:rPr lang="ru-RU" dirty="0" smtClean="0"/>
              <a:t> створена </a:t>
            </a:r>
            <a:r>
              <a:rPr lang="ru-RU" dirty="0" err="1" smtClean="0"/>
              <a:t>Федеративна</a:t>
            </a:r>
            <a:r>
              <a:rPr lang="ru-RU" dirty="0" smtClean="0"/>
              <a:t> </a:t>
            </a:r>
            <a:r>
              <a:rPr lang="ru-RU" dirty="0" err="1" smtClean="0"/>
              <a:t>Республіка</a:t>
            </a:r>
            <a:r>
              <a:rPr lang="ru-RU" dirty="0" smtClean="0"/>
              <a:t> </a:t>
            </a:r>
            <a:r>
              <a:rPr lang="ru-RU" dirty="0" err="1" smtClean="0"/>
              <a:t>Німеччина</a:t>
            </a:r>
            <a:r>
              <a:rPr lang="ru-RU" dirty="0" smtClean="0"/>
              <a:t> (ФРН),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радянської</a:t>
            </a:r>
            <a:r>
              <a:rPr lang="ru-RU" dirty="0" smtClean="0"/>
              <a:t> </a:t>
            </a:r>
            <a:r>
              <a:rPr lang="ru-RU" dirty="0" err="1" smtClean="0"/>
              <a:t>зони</a:t>
            </a:r>
            <a:r>
              <a:rPr lang="ru-RU" dirty="0" smtClean="0"/>
              <a:t> </a:t>
            </a:r>
            <a:r>
              <a:rPr lang="ru-RU" dirty="0" err="1" smtClean="0"/>
              <a:t>окупації</a:t>
            </a:r>
            <a:r>
              <a:rPr lang="ru-RU" dirty="0" smtClean="0"/>
              <a:t> — </a:t>
            </a:r>
            <a:r>
              <a:rPr lang="ru-RU" u="sng" dirty="0" err="1" smtClean="0"/>
              <a:t>Німецька</a:t>
            </a:r>
            <a:r>
              <a:rPr lang="ru-RU" u="sng" dirty="0" smtClean="0"/>
              <a:t> Демократична </a:t>
            </a:r>
            <a:r>
              <a:rPr lang="ru-RU" u="sng" dirty="0" err="1" smtClean="0"/>
              <a:t>республіка</a:t>
            </a:r>
            <a:r>
              <a:rPr lang="ru-RU" dirty="0" smtClean="0"/>
              <a:t> (НДР).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/>
          <a:lstStyle/>
          <a:p>
            <a:pPr algn="ctr"/>
            <a:r>
              <a:rPr lang="uk-UA" dirty="0" smtClean="0"/>
              <a:t>Утворення ФРН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56495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20 </a:t>
            </a:r>
            <a:r>
              <a:rPr lang="ru-RU" dirty="0" err="1" smtClean="0"/>
              <a:t>вересня</a:t>
            </a:r>
            <a:r>
              <a:rPr lang="ru-RU" dirty="0" smtClean="0"/>
              <a:t> 1949 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західних</a:t>
            </a:r>
            <a:r>
              <a:rPr lang="ru-RU" dirty="0" smtClean="0"/>
              <a:t> </a:t>
            </a:r>
            <a:r>
              <a:rPr lang="ru-RU" dirty="0" err="1" smtClean="0"/>
              <a:t>окупаційних</a:t>
            </a:r>
            <a:r>
              <a:rPr lang="ru-RU" dirty="0" smtClean="0"/>
              <a:t> зон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утворена</a:t>
            </a:r>
            <a:r>
              <a:rPr lang="ru-RU" dirty="0" smtClean="0"/>
              <a:t> </a:t>
            </a:r>
            <a:r>
              <a:rPr lang="ru-RU" dirty="0" err="1" smtClean="0"/>
              <a:t>Федеративна</a:t>
            </a:r>
            <a:r>
              <a:rPr lang="ru-RU" dirty="0" smtClean="0"/>
              <a:t> </a:t>
            </a:r>
            <a:r>
              <a:rPr lang="ru-RU" dirty="0" err="1" smtClean="0"/>
              <a:t>Республіка</a:t>
            </a:r>
            <a:r>
              <a:rPr lang="ru-RU" dirty="0" smtClean="0"/>
              <a:t> </a:t>
            </a:r>
            <a:r>
              <a:rPr lang="ru-RU" dirty="0" err="1" smtClean="0"/>
              <a:t>Німеччина</a:t>
            </a:r>
            <a:r>
              <a:rPr lang="ru-RU" dirty="0" smtClean="0"/>
              <a:t> (ФРН).</a:t>
            </a:r>
            <a:endParaRPr lang="ru-RU" dirty="0"/>
          </a:p>
        </p:txBody>
      </p:sp>
      <p:pic>
        <p:nvPicPr>
          <p:cNvPr id="1026" name="Picture 2" descr="Файл:West Germany 1956-1990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0" y="2514600"/>
            <a:ext cx="4286250" cy="4343400"/>
          </a:xfrm>
          <a:prstGeom prst="rect">
            <a:avLst/>
          </a:prstGeom>
          <a:noFill/>
        </p:spPr>
      </p:pic>
      <p:sp>
        <p:nvSpPr>
          <p:cNvPr id="6" name="Содержимое 2"/>
          <p:cNvSpPr txBox="1">
            <a:spLocks/>
          </p:cNvSpPr>
          <p:nvPr/>
        </p:nvSpPr>
        <p:spPr>
          <a:xfrm>
            <a:off x="357158" y="3214686"/>
            <a:ext cx="4572032" cy="192882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uk-UA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За формою правління – парламентська</a:t>
            </a:r>
            <a:r>
              <a:rPr kumimoji="0" lang="uk-UA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республіка. 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Файл:Coat of arms of Germany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3116"/>
            <a:ext cx="2571768" cy="3341625"/>
          </a:xfrm>
          <a:prstGeom prst="rect">
            <a:avLst/>
          </a:prstGeom>
          <a:noFill/>
        </p:spPr>
      </p:pic>
      <p:pic>
        <p:nvPicPr>
          <p:cNvPr id="17414" name="Picture 6" descr="Flag of Germany.sv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2428868"/>
            <a:ext cx="4429156" cy="2657497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214546" y="785794"/>
            <a:ext cx="506869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5400" dirty="0" smtClean="0"/>
              <a:t>Символіка ФРН</a:t>
            </a:r>
            <a:endParaRPr lang="uk-UA" sz="5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14810" y="642918"/>
            <a:ext cx="4471990" cy="568168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b="1" dirty="0" smtClean="0"/>
              <a:t>   </a:t>
            </a:r>
            <a:r>
              <a:rPr lang="vi-VN" b="1" dirty="0" smtClean="0"/>
              <a:t>Ко́нрад Герман Йозеф Адена́уер</a:t>
            </a:r>
            <a:r>
              <a:rPr lang="vi-VN" dirty="0" smtClean="0"/>
              <a:t>  —</a:t>
            </a:r>
            <a:r>
              <a:rPr lang="ru-RU" dirty="0" smtClean="0"/>
              <a:t>(5 </a:t>
            </a:r>
            <a:r>
              <a:rPr lang="ru-RU" dirty="0" err="1" smtClean="0"/>
              <a:t>січня</a:t>
            </a:r>
            <a:r>
              <a:rPr lang="ru-RU" dirty="0" smtClean="0"/>
              <a:t> 1876 — †19 </a:t>
            </a:r>
            <a:r>
              <a:rPr lang="ru-RU" dirty="0" err="1" smtClean="0"/>
              <a:t>квітня</a:t>
            </a:r>
            <a:r>
              <a:rPr lang="ru-RU" dirty="0" smtClean="0"/>
              <a:t> 1967 року ) </a:t>
            </a:r>
            <a:r>
              <a:rPr lang="vi-VN" dirty="0" smtClean="0"/>
              <a:t>німецький</a:t>
            </a:r>
            <a:r>
              <a:rPr lang="uk-UA" dirty="0" smtClean="0"/>
              <a:t> </a:t>
            </a:r>
            <a:r>
              <a:rPr lang="vi-VN" dirty="0" smtClean="0"/>
              <a:t>політик, співзасновник Християнсько-демократичного союзу. Перший канцлер Західної Німеччини (1949–1963). Відіграв значну роль у творенніФРН як незалежної демократичної держави, пов'язаної із Заходом. Разом із президентом Франції де Голлем він працював над примиренням Франції та Німеччини й посиленням Західного блоку в Європі.</a:t>
            </a:r>
            <a:endParaRPr lang="ru-RU" dirty="0"/>
          </a:p>
        </p:txBody>
      </p:sp>
      <p:pic>
        <p:nvPicPr>
          <p:cNvPr id="4" name="Picture 2" descr="http://www.peoples.ru/state/king/germany/adenauer/adenauer_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642918"/>
            <a:ext cx="3380657" cy="50625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Політичний курс К.</a:t>
            </a:r>
            <a:r>
              <a:rPr lang="vi-VN" b="1" dirty="0" smtClean="0">
                <a:solidFill>
                  <a:schemeClr val="tx1"/>
                </a:solidFill>
              </a:rPr>
              <a:t> </a:t>
            </a:r>
            <a:r>
              <a:rPr lang="vi-VN" dirty="0" smtClean="0">
                <a:solidFill>
                  <a:schemeClr val="tx1"/>
                </a:solidFill>
              </a:rPr>
              <a:t>Адена́уер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357298"/>
            <a:ext cx="8543956" cy="22145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Уряд К. </a:t>
            </a:r>
            <a:r>
              <a:rPr lang="vi-VN" dirty="0" smtClean="0"/>
              <a:t>Адена́уер</a:t>
            </a:r>
            <a:r>
              <a:rPr lang="uk-UA" dirty="0" smtClean="0"/>
              <a:t>а взяв курс на європейську </a:t>
            </a:r>
            <a:r>
              <a:rPr lang="uk-UA" dirty="0" err="1" smtClean="0"/>
              <a:t>інтреграцію</a:t>
            </a:r>
            <a:r>
              <a:rPr lang="uk-UA" dirty="0" smtClean="0"/>
              <a:t>. У 1952 р. на території ФРН був скасований окупаційний режим. У 1955 р. ФРН стала членом НАТО,потім увійшла в ЄЕС. Відбулось історичне примирення з Францією. </a:t>
            </a:r>
            <a:endParaRPr lang="ru-RU" dirty="0"/>
          </a:p>
        </p:txBody>
      </p:sp>
      <p:pic>
        <p:nvPicPr>
          <p:cNvPr id="18436" name="Picture 4" descr="https://upload.wikimedia.org/wikipedia/commons/thumb/6/64/Muenze_2dm_adenauer.jpg/180px-Muenze_2dm_adenau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500438"/>
            <a:ext cx="2705815" cy="267575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42844" y="6286520"/>
            <a:ext cx="40719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Монета 1969 г.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профілем</a:t>
            </a:r>
            <a:r>
              <a:rPr lang="ru-RU" dirty="0"/>
              <a:t> </a:t>
            </a:r>
            <a:r>
              <a:rPr lang="ru-RU" dirty="0" err="1"/>
              <a:t>Аденауера</a:t>
            </a:r>
            <a:endParaRPr lang="ru-RU" dirty="0"/>
          </a:p>
        </p:txBody>
      </p:sp>
      <p:pic>
        <p:nvPicPr>
          <p:cNvPr id="18438" name="Picture 6" descr="https://upload.wikimedia.org/wikipedia/commons/thumb/2/24/Stamps_of_Germany_%28BRD%29_1968%2C_MiNr_557.jpg/120px-Stamps_of_Germany_%28BRD%29_1968%2C_MiNr_55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3643314"/>
            <a:ext cx="2714644" cy="233007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5000628" y="6072206"/>
            <a:ext cx="41433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Поштова</a:t>
            </a:r>
            <a:r>
              <a:rPr lang="ru-RU" dirty="0"/>
              <a:t> </a:t>
            </a:r>
            <a:r>
              <a:rPr lang="ru-RU" dirty="0" smtClean="0"/>
              <a:t>марка ФРН</a:t>
            </a:r>
            <a:r>
              <a:rPr lang="ru-RU" dirty="0"/>
              <a:t>, </a:t>
            </a:r>
            <a:r>
              <a:rPr lang="ru-RU" dirty="0" err="1"/>
              <a:t>присвячена</a:t>
            </a:r>
            <a:r>
              <a:rPr lang="ru-RU" dirty="0"/>
              <a:t> К. </a:t>
            </a:r>
            <a:r>
              <a:rPr lang="ru-RU" dirty="0" err="1"/>
              <a:t>Аденауерові</a:t>
            </a:r>
            <a:r>
              <a:rPr lang="ru-RU" dirty="0"/>
              <a:t>, </a:t>
            </a:r>
            <a:r>
              <a:rPr lang="ru-RU" dirty="0" smtClean="0"/>
              <a:t>1968</a:t>
            </a:r>
            <a:r>
              <a:rPr lang="ru-RU" dirty="0"/>
              <a:t>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pPr algn="ctr"/>
            <a:r>
              <a:rPr lang="uk-UA" dirty="0" err="1" smtClean="0"/>
              <a:t>“Економічне</a:t>
            </a:r>
            <a:r>
              <a:rPr lang="uk-UA" dirty="0" smtClean="0"/>
              <a:t> </a:t>
            </a:r>
            <a:r>
              <a:rPr lang="uk-UA" dirty="0" err="1" smtClean="0"/>
              <a:t>диво”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vi-VN" b="1" dirty="0" smtClean="0"/>
              <a:t>«Економі́чне ди́во»</a:t>
            </a:r>
            <a:r>
              <a:rPr lang="uk-UA" b="1" dirty="0" smtClean="0"/>
              <a:t> -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стрімкого</a:t>
            </a:r>
            <a:r>
              <a:rPr lang="ru-RU" dirty="0" smtClean="0"/>
              <a:t> </a:t>
            </a:r>
            <a:r>
              <a:rPr lang="ru-RU" dirty="0" err="1" smtClean="0"/>
              <a:t>економічного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 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та </a:t>
            </a:r>
            <a:r>
              <a:rPr lang="ru-RU" dirty="0" err="1" smtClean="0"/>
              <a:t>регіонів</a:t>
            </a:r>
            <a:r>
              <a:rPr lang="ru-RU" dirty="0" smtClean="0"/>
              <a:t>.</a:t>
            </a:r>
          </a:p>
          <a:p>
            <a:pPr algn="ctr">
              <a:buNone/>
            </a:pPr>
            <a:r>
              <a:rPr lang="uk-UA" dirty="0" smtClean="0"/>
              <a:t>Причини: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а)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відроджувалося</a:t>
            </a:r>
            <a:r>
              <a:rPr lang="ru-RU" dirty="0" smtClean="0"/>
              <a:t> на </a:t>
            </a:r>
            <a:r>
              <a:rPr lang="ru-RU" dirty="0" err="1" smtClean="0"/>
              <a:t>новій</a:t>
            </a:r>
            <a:r>
              <a:rPr lang="ru-RU" dirty="0" smtClean="0"/>
              <a:t> </a:t>
            </a:r>
            <a:r>
              <a:rPr lang="ru-RU" dirty="0" err="1" smtClean="0"/>
              <a:t>технічній</a:t>
            </a:r>
            <a:r>
              <a:rPr lang="ru-RU" dirty="0" smtClean="0"/>
              <a:t> </a:t>
            </a:r>
            <a:r>
              <a:rPr lang="ru-RU" dirty="0" err="1" smtClean="0"/>
              <a:t>основі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 б) </a:t>
            </a:r>
            <a:r>
              <a:rPr lang="ru-RU" dirty="0" err="1" smtClean="0"/>
              <a:t>розвивалися</a:t>
            </a:r>
            <a:r>
              <a:rPr lang="ru-RU" dirty="0" smtClean="0"/>
              <a:t> </a:t>
            </a:r>
            <a:r>
              <a:rPr lang="ru-RU" dirty="0" err="1" smtClean="0"/>
              <a:t>новітні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, </a:t>
            </a:r>
            <a:r>
              <a:rPr lang="ru-RU" dirty="0" err="1" smtClean="0"/>
              <a:t>такі</a:t>
            </a:r>
            <a:r>
              <a:rPr lang="ru-RU" dirty="0" smtClean="0"/>
              <a:t> як </a:t>
            </a:r>
            <a:r>
              <a:rPr lang="ru-RU" dirty="0" err="1" smtClean="0"/>
              <a:t>електроніка</a:t>
            </a:r>
            <a:r>
              <a:rPr lang="ru-RU" dirty="0" smtClean="0"/>
              <a:t>, </a:t>
            </a:r>
            <a:r>
              <a:rPr lang="ru-RU" dirty="0" err="1" smtClean="0"/>
              <a:t>нафтохімія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ін</a:t>
            </a:r>
            <a:r>
              <a:rPr lang="ru-RU" dirty="0" smtClean="0"/>
              <a:t>.;</a:t>
            </a:r>
          </a:p>
          <a:p>
            <a:pPr>
              <a:buNone/>
            </a:pPr>
            <a:r>
              <a:rPr lang="ru-RU" dirty="0" smtClean="0"/>
              <a:t> в) </a:t>
            </a:r>
            <a:r>
              <a:rPr lang="ru-RU" dirty="0" err="1" smtClean="0"/>
              <a:t>раціонально</a:t>
            </a:r>
            <a:r>
              <a:rPr lang="ru-RU" dirty="0" smtClean="0"/>
              <a:t> </a:t>
            </a:r>
            <a:r>
              <a:rPr lang="ru-RU" dirty="0" err="1" smtClean="0"/>
              <a:t>використовувалися</a:t>
            </a:r>
            <a:r>
              <a:rPr lang="ru-RU" dirty="0" smtClean="0"/>
              <a:t> </a:t>
            </a:r>
            <a:r>
              <a:rPr lang="ru-RU" dirty="0" err="1" smtClean="0"/>
              <a:t>допомога</a:t>
            </a:r>
            <a:r>
              <a:rPr lang="ru-RU" dirty="0" smtClean="0"/>
              <a:t> за "планом Маршалла" (2,7 млрд. дол., </a:t>
            </a:r>
            <a:r>
              <a:rPr lang="ru-RU" dirty="0" err="1" smtClean="0"/>
              <a:t>з</a:t>
            </a:r>
            <a:r>
              <a:rPr lang="ru-RU" dirty="0" smtClean="0"/>
              <a:t> них 0,5 млрд. як </a:t>
            </a:r>
            <a:r>
              <a:rPr lang="ru-RU" dirty="0" err="1" smtClean="0"/>
              <a:t>подарунок</a:t>
            </a:r>
            <a:r>
              <a:rPr lang="ru-RU" dirty="0" smtClean="0"/>
              <a:t>), </a:t>
            </a:r>
            <a:r>
              <a:rPr lang="ru-RU" dirty="0" err="1" smtClean="0"/>
              <a:t>кошти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державного бюджету,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виділялися</a:t>
            </a:r>
            <a:r>
              <a:rPr lang="ru-RU" dirty="0" smtClean="0"/>
              <a:t> для </a:t>
            </a:r>
            <a:r>
              <a:rPr lang="ru-RU" dirty="0" err="1" smtClean="0"/>
              <a:t>інвестування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, </a:t>
            </a:r>
            <a:r>
              <a:rPr lang="ru-RU" dirty="0" err="1" smtClean="0"/>
              <a:t>самофінансування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; </a:t>
            </a:r>
          </a:p>
          <a:p>
            <a:pPr>
              <a:buNone/>
            </a:pPr>
            <a:r>
              <a:rPr lang="ru-RU" dirty="0" smtClean="0"/>
              <a:t>г)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військових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, 10 млн. </a:t>
            </a:r>
            <a:r>
              <a:rPr lang="ru-RU" dirty="0" err="1" smtClean="0"/>
              <a:t>переселенців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Центральної</a:t>
            </a:r>
            <a:r>
              <a:rPr lang="ru-RU" dirty="0" smtClean="0"/>
              <a:t> та </a:t>
            </a:r>
            <a:r>
              <a:rPr lang="ru-RU" dirty="0" err="1" smtClean="0"/>
              <a:t>Східної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r>
              <a:rPr lang="ru-RU" dirty="0" smtClean="0"/>
              <a:t> як резерв </a:t>
            </a:r>
            <a:r>
              <a:rPr lang="ru-RU" dirty="0" err="1" smtClean="0"/>
              <a:t>дешевої</a:t>
            </a:r>
            <a:r>
              <a:rPr lang="ru-RU" dirty="0" smtClean="0"/>
              <a:t> </a:t>
            </a:r>
            <a:r>
              <a:rPr lang="ru-RU" dirty="0" err="1" smtClean="0"/>
              <a:t>робочої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, </a:t>
            </a:r>
            <a:r>
              <a:rPr lang="ru-RU" dirty="0" err="1" smtClean="0"/>
              <a:t>подолання</a:t>
            </a:r>
            <a:r>
              <a:rPr lang="ru-RU" dirty="0" smtClean="0"/>
              <a:t> </a:t>
            </a:r>
            <a:r>
              <a:rPr lang="ru-RU" dirty="0" err="1" smtClean="0"/>
              <a:t>господарських</a:t>
            </a:r>
            <a:r>
              <a:rPr lang="ru-RU" dirty="0" smtClean="0"/>
              <a:t> </a:t>
            </a:r>
            <a:r>
              <a:rPr lang="ru-RU" dirty="0" err="1" smtClean="0"/>
              <a:t>диспропорцій</a:t>
            </a:r>
            <a:r>
              <a:rPr lang="ru-RU" dirty="0" smtClean="0"/>
              <a:t> </a:t>
            </a:r>
            <a:r>
              <a:rPr lang="ru-RU" dirty="0" err="1" smtClean="0"/>
              <a:t>розподілу</a:t>
            </a:r>
            <a:r>
              <a:rPr lang="ru-RU" dirty="0" smtClean="0"/>
              <a:t>; </a:t>
            </a:r>
          </a:p>
          <a:p>
            <a:pPr>
              <a:buNone/>
            </a:pPr>
            <a:r>
              <a:rPr lang="ru-RU" dirty="0" err="1" smtClean="0"/>
              <a:t>д</a:t>
            </a:r>
            <a:r>
              <a:rPr lang="ru-RU" dirty="0" smtClean="0"/>
              <a:t>) </a:t>
            </a:r>
            <a:r>
              <a:rPr lang="ru-RU" dirty="0" err="1" smtClean="0"/>
              <a:t>місткий</a:t>
            </a:r>
            <a:r>
              <a:rPr lang="ru-RU" dirty="0" smtClean="0"/>
              <a:t> </a:t>
            </a:r>
            <a:r>
              <a:rPr lang="ru-RU" dirty="0" err="1" smtClean="0"/>
              <a:t>внутрішній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дешевизна </a:t>
            </a:r>
            <a:r>
              <a:rPr lang="ru-RU" dirty="0" err="1" smtClean="0"/>
              <a:t>робочої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зумовили</a:t>
            </a:r>
            <a:r>
              <a:rPr lang="ru-RU" dirty="0" smtClean="0"/>
              <a:t> </a:t>
            </a:r>
            <a:r>
              <a:rPr lang="ru-RU" dirty="0" err="1" smtClean="0"/>
              <a:t>приплив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капіталів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22471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/>
              <a:t>Людвіг</a:t>
            </a:r>
            <a:r>
              <a:rPr lang="ru-RU" b="1" dirty="0" smtClean="0"/>
              <a:t> </a:t>
            </a:r>
            <a:r>
              <a:rPr lang="ru-RU" b="1" dirty="0" err="1" smtClean="0"/>
              <a:t>Ерхард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00562" y="1500174"/>
            <a:ext cx="4229072" cy="46748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dirty="0" err="1" smtClean="0"/>
              <a:t>Міністр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в </a:t>
            </a:r>
            <a:r>
              <a:rPr lang="ru-RU" dirty="0" err="1" smtClean="0"/>
              <a:t>уряді</a:t>
            </a:r>
            <a:r>
              <a:rPr lang="ru-RU" dirty="0" smtClean="0"/>
              <a:t> Конрада </a:t>
            </a:r>
            <a:r>
              <a:rPr lang="ru-RU" dirty="0" err="1" smtClean="0"/>
              <a:t>Аденауера</a:t>
            </a:r>
            <a:r>
              <a:rPr lang="ru-RU" dirty="0" smtClean="0"/>
              <a:t> та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наступник</a:t>
            </a:r>
            <a:r>
              <a:rPr lang="ru-RU" dirty="0" smtClean="0"/>
              <a:t> на посту федерального канцлера (1963–1966), </a:t>
            </a:r>
            <a:r>
              <a:rPr lang="ru-RU" dirty="0" err="1" smtClean="0"/>
              <a:t>християнський</a:t>
            </a:r>
            <a:r>
              <a:rPr lang="ru-RU" dirty="0" smtClean="0"/>
              <a:t> демократ (ХДС).</a:t>
            </a:r>
            <a:endParaRPr lang="ru-RU" dirty="0"/>
          </a:p>
        </p:txBody>
      </p:sp>
      <p:pic>
        <p:nvPicPr>
          <p:cNvPr id="21506" name="Picture 2" descr="Людвіг Ергард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71612"/>
            <a:ext cx="3709279" cy="3857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228</TotalTime>
  <Words>392</Words>
  <Application>Microsoft Office PowerPoint</Application>
  <PresentationFormat>Экран (4:3)</PresentationFormat>
  <Paragraphs>56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Федеративна  Республіка  Німеччина </vt:lpstr>
      <vt:lpstr>Зміст:</vt:lpstr>
      <vt:lpstr>Німеччина в післявоєнні часи</vt:lpstr>
      <vt:lpstr>Утворення ФРН</vt:lpstr>
      <vt:lpstr>Презентация PowerPoint</vt:lpstr>
      <vt:lpstr>Презентация PowerPoint</vt:lpstr>
      <vt:lpstr>Політичний курс К. Адена́уер</vt:lpstr>
      <vt:lpstr>“Економічне диво”</vt:lpstr>
      <vt:lpstr>Людвіг Ерхард </vt:lpstr>
      <vt:lpstr>Реформи Л.Ерхарда</vt:lpstr>
      <vt:lpstr>Внутрішня політика</vt:lpstr>
      <vt:lpstr>Прихід до влади блоку ХДС\ХСС – ВДП </vt:lpstr>
      <vt:lpstr>Коль Гельмут </vt:lpstr>
      <vt:lpstr>Єдина Німеччина </vt:lpstr>
      <vt:lpstr>Німеччина на початку ХХІ століття </vt:lpstr>
      <vt:lpstr>Меркель Ангела </vt:lpstr>
      <vt:lpstr>Українсько-німецькі відносини 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Овруч</cp:lastModifiedBy>
  <cp:revision>13</cp:revision>
  <dcterms:created xsi:type="dcterms:W3CDTF">2014-10-26T16:14:50Z</dcterms:created>
  <dcterms:modified xsi:type="dcterms:W3CDTF">2014-10-26T20:38:35Z</dcterms:modified>
</cp:coreProperties>
</file>