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Характеристика </a:t>
            </a:r>
            <a:r>
              <a:rPr lang="uk-UA" b="1" i="1" dirty="0" err="1" smtClean="0"/>
              <a:t>анголи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dirty="0"/>
              <a:t>у</a:t>
            </a:r>
            <a:r>
              <a:rPr lang="uk-UA" dirty="0" smtClean="0"/>
              <a:t>чениці  10 природничого класу</a:t>
            </a:r>
          </a:p>
          <a:p>
            <a:pPr marL="68580" indent="0" algn="ctr">
              <a:buNone/>
            </a:pPr>
            <a:r>
              <a:rPr lang="uk-UA" dirty="0" smtClean="0"/>
              <a:t>Миколаївського муніципального колегіуму ім. В.Д. Чайки</a:t>
            </a:r>
          </a:p>
          <a:p>
            <a:pPr marL="68580" indent="0" algn="ctr">
              <a:buNone/>
            </a:pPr>
            <a:r>
              <a:rPr lang="uk-UA" dirty="0" smtClean="0"/>
              <a:t>Гладкої Дар</a:t>
            </a:r>
            <a:r>
              <a:rPr lang="en-US" dirty="0" smtClean="0"/>
              <a:t>’</a:t>
            </a:r>
            <a:r>
              <a:rPr lang="uk-UA" dirty="0" smtClean="0"/>
              <a:t>ї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40152" cy="4448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"/>
            <a:ext cx="4283968" cy="6858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0" y="2839244"/>
            <a:ext cx="7144455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648072"/>
          </a:xfrm>
        </p:spPr>
        <p:txBody>
          <a:bodyPr>
            <a:noAutofit/>
          </a:bodyPr>
          <a:lstStyle/>
          <a:p>
            <a:pPr algn="r"/>
            <a:r>
              <a:rPr lang="uk-UA" dirty="0" smtClean="0"/>
              <a:t>Господарство.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504056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uk-UA" sz="2000" dirty="0" smtClean="0"/>
              <a:t>а) </a:t>
            </a:r>
            <a:r>
              <a:rPr lang="uk-UA" sz="2000" dirty="0" smtClean="0">
                <a:solidFill>
                  <a:schemeClr val="accent1"/>
                </a:solidFill>
              </a:rPr>
              <a:t>Промисловість</a:t>
            </a:r>
            <a:r>
              <a:rPr lang="uk-UA" sz="2000" dirty="0"/>
              <a:t> </a:t>
            </a:r>
            <a:r>
              <a:rPr lang="uk-UA" sz="2000" dirty="0" smtClean="0"/>
              <a:t>- </a:t>
            </a:r>
            <a:r>
              <a:rPr lang="uk-UA" sz="2000" dirty="0" smtClean="0"/>
              <a:t>Ангола </a:t>
            </a:r>
            <a:r>
              <a:rPr lang="uk-UA" sz="2000" dirty="0"/>
              <a:t>— аграрна країна. З галузей промисловості слід відзначити передусім гірничодобувну. Відновлено або побудовані нові підприємства з виробництва цементу , з обробки граніту і мармуру , виробництва продуктів харчової промисловості (пиво , сигарети , кава, мінеральна вода , м'ясо-молочна продукція ) . Відроджується текстильне виробництво , яке працюватиме на місцевій сировині. Є підприємства, що переробляють сільськогосподарську продукцію, а також лісопильні, металообробні, текстильні, швейні, судноремонтні. Підприємства — невеликі за розмірами.</a:t>
            </a:r>
            <a:endParaRPr lang="ru-RU" sz="2000" dirty="0"/>
          </a:p>
          <a:p>
            <a:pPr marL="68580" indent="0">
              <a:buNone/>
            </a:pPr>
            <a:endParaRPr lang="ru-RU" sz="2000" dirty="0" smtClean="0"/>
          </a:p>
          <a:p>
            <a:pPr marL="68580" indent="0">
              <a:buNone/>
            </a:pPr>
            <a:endParaRPr lang="uk-UA" sz="2000" dirty="0" smtClean="0"/>
          </a:p>
          <a:p>
            <a:pPr>
              <a:buFontTx/>
              <a:buChar char="-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43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6777317" cy="4851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 smtClean="0"/>
              <a:t>б) </a:t>
            </a:r>
            <a:r>
              <a:rPr lang="uk-UA" sz="2000" dirty="0" smtClean="0">
                <a:solidFill>
                  <a:schemeClr val="accent1"/>
                </a:solidFill>
              </a:rPr>
              <a:t>Сільське господарство </a:t>
            </a:r>
            <a:r>
              <a:rPr lang="uk-UA" sz="2000" dirty="0" smtClean="0">
                <a:solidFill>
                  <a:schemeClr val="tx1"/>
                </a:solidFill>
              </a:rPr>
              <a:t>-  </a:t>
            </a:r>
            <a:r>
              <a:rPr lang="ru-RU" sz="2000" dirty="0"/>
              <a:t>о</a:t>
            </a:r>
            <a:r>
              <a:rPr lang="ru-RU" sz="2000" dirty="0" smtClean="0"/>
              <a:t>сновні </a:t>
            </a:r>
            <a:r>
              <a:rPr lang="ru-RU" sz="2000" dirty="0" err="1"/>
              <a:t>сільськогосподарські</a:t>
            </a:r>
            <a:r>
              <a:rPr lang="ru-RU" sz="2000" dirty="0"/>
              <a:t> культури — </a:t>
            </a:r>
            <a:r>
              <a:rPr lang="ru-RU" sz="2000" dirty="0" err="1"/>
              <a:t>кава</a:t>
            </a:r>
            <a:r>
              <a:rPr lang="ru-RU" sz="2000" dirty="0"/>
              <a:t>, сизаль, </a:t>
            </a:r>
            <a:r>
              <a:rPr lang="ru-RU" sz="2000" dirty="0" err="1"/>
              <a:t>цукрова</a:t>
            </a:r>
            <a:r>
              <a:rPr lang="ru-RU" sz="2000" dirty="0"/>
              <a:t> тростина, </a:t>
            </a:r>
            <a:r>
              <a:rPr lang="ru-RU" sz="2000" dirty="0" err="1"/>
              <a:t>олійна</a:t>
            </a:r>
            <a:r>
              <a:rPr lang="ru-RU" sz="2000" dirty="0"/>
              <a:t> пальма. </a:t>
            </a:r>
            <a:r>
              <a:rPr lang="ru-RU" sz="2000" dirty="0" err="1"/>
              <a:t>Відгодівля</a:t>
            </a:r>
            <a:r>
              <a:rPr lang="ru-RU" sz="2000" dirty="0"/>
              <a:t> худоби в основному </a:t>
            </a:r>
            <a:r>
              <a:rPr lang="ru-RU" sz="2000" dirty="0" err="1"/>
              <a:t>відбувається</a:t>
            </a:r>
            <a:r>
              <a:rPr lang="ru-RU" sz="2000" dirty="0"/>
              <a:t> на </a:t>
            </a:r>
            <a:r>
              <a:rPr lang="ru-RU" sz="2000" dirty="0" err="1"/>
              <a:t>пасовиськах</a:t>
            </a:r>
            <a:r>
              <a:rPr lang="ru-RU" sz="2000" dirty="0"/>
              <a:t>. Розводять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рогату</a:t>
            </a:r>
            <a:r>
              <a:rPr lang="ru-RU" sz="2000" dirty="0"/>
              <a:t> худобу, </a:t>
            </a:r>
            <a:r>
              <a:rPr lang="ru-RU" sz="2000" dirty="0" err="1"/>
              <a:t>кіз</a:t>
            </a:r>
            <a:r>
              <a:rPr lang="ru-RU" sz="2000" dirty="0"/>
              <a:t>, свиней, овець.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має </a:t>
            </a:r>
            <a:r>
              <a:rPr lang="ru-RU" sz="2000" dirty="0" err="1"/>
              <a:t>морське</a:t>
            </a:r>
            <a:r>
              <a:rPr lang="ru-RU" sz="2000" dirty="0"/>
              <a:t> </a:t>
            </a:r>
            <a:r>
              <a:rPr lang="ru-RU" sz="2000" dirty="0" err="1"/>
              <a:t>рибальство</a:t>
            </a:r>
            <a:r>
              <a:rPr lang="ru-RU" sz="2000" dirty="0"/>
              <a:t> (</a:t>
            </a:r>
            <a:r>
              <a:rPr lang="ru-RU" sz="2000" dirty="0" err="1"/>
              <a:t>виловлюють</a:t>
            </a:r>
            <a:r>
              <a:rPr lang="ru-RU" sz="2000" dirty="0"/>
              <a:t> переважно сардини та </a:t>
            </a:r>
            <a:r>
              <a:rPr lang="ru-RU" sz="2000" dirty="0" err="1"/>
              <a:t>скумбрію</a:t>
            </a:r>
            <a:r>
              <a:rPr lang="ru-RU" sz="2000" dirty="0"/>
              <a:t>). </a:t>
            </a:r>
            <a:r>
              <a:rPr lang="ru-RU" sz="2000" dirty="0" err="1"/>
              <a:t>Відома</a:t>
            </a:r>
            <a:r>
              <a:rPr lang="ru-RU" sz="2000" dirty="0"/>
              <a:t> Ангола і як </a:t>
            </a:r>
            <a:r>
              <a:rPr lang="ru-RU" sz="2000" dirty="0" err="1"/>
              <a:t>виробник</a:t>
            </a:r>
            <a:r>
              <a:rPr lang="ru-RU" sz="2000" dirty="0"/>
              <a:t> меду.</a:t>
            </a:r>
          </a:p>
          <a:p>
            <a:pPr marL="68580" indent="0">
              <a:buNone/>
            </a:pPr>
            <a:r>
              <a:rPr lang="uk-UA" sz="2000" dirty="0"/>
              <a:t>в) </a:t>
            </a:r>
            <a:r>
              <a:rPr lang="uk-UA" sz="2000" dirty="0">
                <a:solidFill>
                  <a:schemeClr val="accent1"/>
                </a:solidFill>
              </a:rPr>
              <a:t>Транспортний комплекс </a:t>
            </a:r>
            <a:r>
              <a:rPr lang="uk-UA" sz="2000" dirty="0" smtClean="0"/>
              <a:t>- </a:t>
            </a:r>
            <a:r>
              <a:rPr lang="ru-RU" sz="2000" dirty="0"/>
              <a:t>Довжина залізниць — 3 тис. км, </a:t>
            </a:r>
            <a:r>
              <a:rPr lang="ru-RU" sz="2000" dirty="0" err="1"/>
              <a:t>автошляхів</a:t>
            </a:r>
            <a:r>
              <a:rPr lang="ru-RU" sz="2000" dirty="0"/>
              <a:t> — 72 тис. км. </a:t>
            </a:r>
            <a:r>
              <a:rPr lang="ru-RU" sz="2000" dirty="0" err="1"/>
              <a:t>Головні</a:t>
            </a:r>
            <a:r>
              <a:rPr lang="ru-RU" sz="2000" dirty="0"/>
              <a:t> </a:t>
            </a:r>
            <a:r>
              <a:rPr lang="ru-RU" sz="2000" dirty="0" err="1"/>
              <a:t>морські</a:t>
            </a:r>
            <a:r>
              <a:rPr lang="ru-RU" sz="2000" dirty="0"/>
              <a:t> порти — Луанда, </a:t>
            </a:r>
            <a:r>
              <a:rPr lang="ru-RU" sz="2000" dirty="0" err="1"/>
              <a:t>Кабінда</a:t>
            </a:r>
            <a:r>
              <a:rPr lang="ru-RU" sz="2000" dirty="0"/>
              <a:t>, </a:t>
            </a:r>
            <a:r>
              <a:rPr lang="ru-RU" sz="2000" dirty="0" err="1"/>
              <a:t>Наміб</a:t>
            </a:r>
            <a:r>
              <a:rPr lang="ru-RU" sz="2000" dirty="0"/>
              <a:t>, </a:t>
            </a:r>
            <a:r>
              <a:rPr lang="ru-RU" sz="2000" dirty="0" err="1"/>
              <a:t>Лобіту</a:t>
            </a:r>
            <a:r>
              <a:rPr lang="ru-RU" sz="2000" dirty="0"/>
              <a:t>. Міжнародний </a:t>
            </a:r>
            <a:r>
              <a:rPr lang="ru-RU" sz="2000" dirty="0" err="1"/>
              <a:t>аеропорт</a:t>
            </a:r>
            <a:r>
              <a:rPr lang="ru-RU" sz="2000" dirty="0"/>
              <a:t> — у столиці.</a:t>
            </a:r>
            <a:r>
              <a:rPr lang="uk-UA" sz="2000" dirty="0"/>
              <a:t/>
            </a:r>
            <a:br>
              <a:rPr lang="uk-UA" sz="2000" dirty="0"/>
            </a:br>
            <a:endParaRPr lang="ru-RU" sz="2000" dirty="0"/>
          </a:p>
          <a:p>
            <a:pPr marL="6858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9871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2608" cy="50405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30" y="2371090"/>
            <a:ext cx="5982970" cy="44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4400" dirty="0" err="1" smtClean="0"/>
              <a:t>Зовнішньо-економічні</a:t>
            </a:r>
            <a:r>
              <a:rPr lang="uk-UA" sz="4400" dirty="0" smtClean="0"/>
              <a:t> </a:t>
            </a:r>
            <a:r>
              <a:rPr lang="uk-UA" sz="4400" dirty="0" smtClean="0"/>
              <a:t>зв'язки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800" dirty="0" smtClean="0"/>
              <a:t>а) </a:t>
            </a:r>
            <a:r>
              <a:rPr lang="uk-UA" sz="1800" dirty="0" smtClean="0">
                <a:solidFill>
                  <a:schemeClr val="accent1"/>
                </a:solidFill>
              </a:rPr>
              <a:t>Експорт </a:t>
            </a:r>
            <a:r>
              <a:rPr lang="uk-UA" sz="1800" dirty="0" smtClean="0">
                <a:solidFill>
                  <a:schemeClr val="tx1"/>
                </a:solidFill>
              </a:rPr>
              <a:t>- </a:t>
            </a:r>
            <a:r>
              <a:rPr lang="uk-UA" sz="1800" dirty="0"/>
              <a:t>сира нафта, алмази, кава, сизаль, риба (з 2004 року промисловий лов припинений, продукція кустарного прибережного та річкового лову споживається населенням, основний обсяг споживаної риби імпортується за квотами), ліс, бавовна.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Основні покупці - Китай 35,7%, США 26,0%, Франція 8,8%, ПАР 4,1</a:t>
            </a:r>
            <a:r>
              <a:rPr lang="uk-UA" sz="1800" dirty="0" smtClean="0"/>
              <a:t>%.</a:t>
            </a:r>
          </a:p>
          <a:p>
            <a:pPr marL="68580" indent="0">
              <a:buNone/>
            </a:pPr>
            <a:r>
              <a:rPr lang="uk-UA" sz="1800" dirty="0" smtClean="0">
                <a:solidFill>
                  <a:schemeClr val="accent1"/>
                </a:solidFill>
              </a:rPr>
              <a:t>Імпорт  </a:t>
            </a:r>
            <a:r>
              <a:rPr lang="uk-UA" sz="1800" dirty="0" smtClean="0">
                <a:solidFill>
                  <a:schemeClr val="tx1"/>
                </a:solidFill>
              </a:rPr>
              <a:t>- </a:t>
            </a:r>
            <a:r>
              <a:rPr lang="uk-UA" sz="1800" dirty="0"/>
              <a:t>промислові товари, транспортні засоби, медикаменти, продовольство, текстиль, озброєння.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/>
              <a:t>Основні постачальники - Португалія 18,7%, Китай 17,4%, США 8,5%, Бразилія 8,2%, Південна Корея 6,7%, Франція 4,5</a:t>
            </a:r>
            <a:r>
              <a:rPr lang="uk-UA" sz="1800" dirty="0" smtClean="0"/>
              <a:t>%.</a:t>
            </a:r>
            <a:r>
              <a:rPr lang="uk-UA" sz="1800" dirty="0"/>
              <a:t/>
            </a:r>
            <a:br>
              <a:rPr lang="uk-UA" sz="1800" dirty="0"/>
            </a:br>
            <a:endParaRPr lang="ru-RU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uk-UA" sz="2000" dirty="0" smtClean="0"/>
              <a:t>б) </a:t>
            </a:r>
            <a:r>
              <a:rPr lang="uk-UA" sz="2000" dirty="0" smtClean="0">
                <a:solidFill>
                  <a:schemeClr val="accent1"/>
                </a:solidFill>
              </a:rPr>
              <a:t>Участь у міжнародних організаціях</a:t>
            </a:r>
            <a:r>
              <a:rPr lang="uk-UA" sz="2000" dirty="0"/>
              <a:t> </a:t>
            </a:r>
            <a:r>
              <a:rPr lang="uk-UA" sz="2000" dirty="0" smtClean="0"/>
              <a:t>– є членом Організації </a:t>
            </a:r>
            <a:r>
              <a:rPr lang="uk-UA" sz="2000" dirty="0"/>
              <a:t>Об'єднаних </a:t>
            </a:r>
            <a:r>
              <a:rPr lang="uk-UA" sz="2000" dirty="0" smtClean="0"/>
              <a:t>Націй (ООН), </a:t>
            </a:r>
            <a:r>
              <a:rPr lang="uk-UA" sz="2000" dirty="0" smtClean="0"/>
              <a:t>Світової організації торгівлі (СОТ), Африканського союзу (АС), </a:t>
            </a:r>
            <a:r>
              <a:rPr lang="ru-RU" sz="2000" dirty="0" smtClean="0"/>
              <a:t>Організації </a:t>
            </a:r>
            <a:r>
              <a:rPr lang="ru-RU" sz="2000" dirty="0"/>
              <a:t>країн-</a:t>
            </a:r>
            <a:r>
              <a:rPr lang="ru-RU" sz="2000" dirty="0" err="1"/>
              <a:t>експортерів</a:t>
            </a:r>
            <a:r>
              <a:rPr lang="ru-RU" sz="2000" dirty="0"/>
              <a:t> </a:t>
            </a:r>
            <a:r>
              <a:rPr lang="ru-RU" sz="2000" dirty="0" smtClean="0"/>
              <a:t>нафти (ОПЕК).</a:t>
            </a:r>
            <a:endParaRPr lang="uk-UA" sz="2000" dirty="0"/>
          </a:p>
          <a:p>
            <a:pPr marL="68580" indent="0">
              <a:buNone/>
            </a:pPr>
            <a:endParaRPr lang="uk-UA" sz="2000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0"/>
            <a:ext cx="4374083" cy="336267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374083" cy="350100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3" y="0"/>
            <a:ext cx="4769917" cy="335699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83" y="3356992"/>
            <a:ext cx="480922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Цікаві факти.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/>
          </a:bodyPr>
          <a:lstStyle/>
          <a:p>
            <a:pPr lvl="0"/>
            <a:r>
              <a:rPr lang="uk-UA" sz="1600" dirty="0"/>
              <a:t>Луанда була визнана найдорожчим містом світу для приїжджих</a:t>
            </a:r>
            <a:endParaRPr lang="ru-RU" sz="1600" dirty="0"/>
          </a:p>
          <a:p>
            <a:pPr lvl="0"/>
            <a:r>
              <a:rPr lang="uk-UA" sz="1600" dirty="0"/>
              <a:t>Майже всі жителі Анголи розмовляють португальською мовою і їх культура дуже близька до бразильської культури. Особливо порівняно з іншими 52 країнами Африки. </a:t>
            </a:r>
            <a:br>
              <a:rPr lang="uk-UA" sz="1600" dirty="0"/>
            </a:br>
            <a:r>
              <a:rPr lang="uk-UA" sz="1600" dirty="0"/>
              <a:t>Архітектура столиці Луанди більше повалена архітектурному стилю Лісабона, ніж Лондона. Ті, хто приїжджає сюди не раз чітко знайде паралелі між культурою Латинської Америки і Анголою..</a:t>
            </a:r>
            <a:endParaRPr lang="ru-RU" sz="1600" dirty="0"/>
          </a:p>
          <a:p>
            <a:pPr lvl="0"/>
            <a:r>
              <a:rPr lang="uk-UA" sz="1600" dirty="0"/>
              <a:t>Ні Макдональдсів або </a:t>
            </a:r>
            <a:r>
              <a:rPr lang="uk-UA" sz="1600" dirty="0" err="1"/>
              <a:t>Страбаксів</a:t>
            </a:r>
            <a:r>
              <a:rPr lang="uk-UA" sz="1600" dirty="0"/>
              <a:t>, Через громадянську війну багато інвесторів боялися їхати в Анголу, що призвело до того, що культура Анголи стала більш однорідною. Ви не знайдете там всім відомих Північноамериканських ресторанів. </a:t>
            </a:r>
            <a:br>
              <a:rPr lang="uk-UA" sz="1600" dirty="0"/>
            </a:br>
            <a:r>
              <a:rPr lang="uk-UA" sz="1600" dirty="0"/>
              <a:t>Точно також ви не знайдете там американських готелів. Замість це, вам запропонують численні пансіони і </a:t>
            </a:r>
            <a:r>
              <a:rPr lang="uk-UA" sz="1600" dirty="0" err="1"/>
              <a:t>бунгало</a:t>
            </a:r>
            <a:r>
              <a:rPr lang="uk-UA" sz="1600" dirty="0"/>
              <a:t>. Є великі готелі, але вони дуже дорогі для простих мандрівників.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3172" cy="4307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11" y="2852936"/>
            <a:ext cx="5964989" cy="4005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11" y="0"/>
            <a:ext cx="5964989" cy="3673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sz="3200" dirty="0" smtClean="0"/>
              <a:t>Географічне положення. Загальні дані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800" dirty="0" smtClean="0"/>
              <a:t>Розташована країна на </a:t>
            </a:r>
            <a:r>
              <a:rPr lang="uk-UA" sz="1800" dirty="0" smtClean="0"/>
              <a:t>Південому- Заході Африки. </a:t>
            </a:r>
            <a:endParaRPr lang="uk-UA" sz="1800" dirty="0" smtClean="0"/>
          </a:p>
          <a:p>
            <a:pPr marL="68580" indent="0">
              <a:buNone/>
            </a:pPr>
            <a:r>
              <a:rPr lang="uk-UA" sz="1800" dirty="0" smtClean="0"/>
              <a:t>а</a:t>
            </a:r>
            <a:r>
              <a:rPr lang="uk-UA" sz="1800" dirty="0" smtClean="0">
                <a:solidFill>
                  <a:schemeClr val="tx1"/>
                </a:solidFill>
              </a:rPr>
              <a:t>)</a:t>
            </a:r>
            <a:r>
              <a:rPr lang="uk-UA" sz="1800" dirty="0" smtClean="0">
                <a:solidFill>
                  <a:schemeClr val="accent1"/>
                </a:solidFill>
              </a:rPr>
              <a:t> Площа </a:t>
            </a:r>
            <a:r>
              <a:rPr lang="uk-UA" sz="1800" dirty="0" smtClean="0"/>
              <a:t>~ </a:t>
            </a:r>
            <a:r>
              <a:rPr lang="ru-RU" sz="1800" dirty="0"/>
              <a:t>1 246,7 </a:t>
            </a:r>
            <a:r>
              <a:rPr lang="uk-UA" sz="1800" dirty="0" smtClean="0"/>
              <a:t> </a:t>
            </a:r>
            <a:r>
              <a:rPr lang="uk-UA" sz="1800" dirty="0" smtClean="0"/>
              <a:t>тис. км ²</a:t>
            </a:r>
          </a:p>
          <a:p>
            <a:pPr marL="68580" indent="0">
              <a:buNone/>
            </a:pPr>
            <a:r>
              <a:rPr lang="uk-UA" sz="1800" dirty="0" smtClean="0"/>
              <a:t>б) </a:t>
            </a:r>
            <a:r>
              <a:rPr lang="uk-UA" sz="1800" dirty="0" smtClean="0">
                <a:solidFill>
                  <a:schemeClr val="accent1"/>
                </a:solidFill>
              </a:rPr>
              <a:t>Кількість населення </a:t>
            </a:r>
            <a:r>
              <a:rPr lang="uk-UA" sz="1800" dirty="0" smtClean="0"/>
              <a:t>~ </a:t>
            </a:r>
            <a:r>
              <a:rPr lang="ru-RU" sz="1800" dirty="0"/>
              <a:t>13,1 </a:t>
            </a:r>
            <a:r>
              <a:rPr lang="uk-UA" sz="1800" dirty="0" smtClean="0"/>
              <a:t> </a:t>
            </a:r>
            <a:r>
              <a:rPr lang="uk-UA" sz="1800" dirty="0" smtClean="0"/>
              <a:t>млн. чоловік </a:t>
            </a:r>
          </a:p>
          <a:p>
            <a:pPr marL="68580" indent="0">
              <a:buNone/>
            </a:pPr>
            <a:r>
              <a:rPr lang="uk-UA" sz="1800" dirty="0" smtClean="0"/>
              <a:t>в) </a:t>
            </a:r>
            <a:r>
              <a:rPr lang="uk-UA" sz="1800" dirty="0" smtClean="0">
                <a:solidFill>
                  <a:schemeClr val="accent1"/>
                </a:solidFill>
              </a:rPr>
              <a:t>Форма правління </a:t>
            </a:r>
            <a:r>
              <a:rPr lang="uk-UA" sz="1800" dirty="0" smtClean="0"/>
              <a:t>– президентська республіка </a:t>
            </a:r>
          </a:p>
          <a:p>
            <a:pPr marL="68580" indent="0">
              <a:buNone/>
            </a:pPr>
            <a:r>
              <a:rPr lang="uk-UA" sz="1800" dirty="0" smtClean="0"/>
              <a:t>г) </a:t>
            </a:r>
            <a:r>
              <a:rPr lang="uk-UA" sz="1800" dirty="0" smtClean="0">
                <a:solidFill>
                  <a:schemeClr val="accent1"/>
                </a:solidFill>
              </a:rPr>
              <a:t>Форма устрою </a:t>
            </a:r>
            <a:r>
              <a:rPr lang="uk-UA" sz="1800" dirty="0" smtClean="0"/>
              <a:t>– унітарна держава</a:t>
            </a:r>
          </a:p>
          <a:p>
            <a:pPr marL="68580" indent="0">
              <a:buNone/>
            </a:pPr>
            <a:r>
              <a:rPr lang="uk-UA" sz="1800" dirty="0" smtClean="0"/>
              <a:t>д) </a:t>
            </a:r>
            <a:r>
              <a:rPr lang="uk-UA" sz="1800" dirty="0" smtClean="0">
                <a:solidFill>
                  <a:schemeClr val="accent1"/>
                </a:solidFill>
              </a:rPr>
              <a:t>Грошова одиниця </a:t>
            </a:r>
            <a:r>
              <a:rPr lang="uk-UA" sz="1800" dirty="0" smtClean="0"/>
              <a:t>– </a:t>
            </a:r>
            <a:r>
              <a:rPr lang="ru-RU" sz="1800" dirty="0"/>
              <a:t>кванза</a:t>
            </a:r>
            <a:endParaRPr lang="uk-UA" sz="1800" dirty="0" smtClean="0"/>
          </a:p>
          <a:p>
            <a:pPr marL="68580" indent="0">
              <a:buNone/>
            </a:pPr>
            <a:r>
              <a:rPr lang="uk-UA" sz="1800" dirty="0" smtClean="0"/>
              <a:t>е) </a:t>
            </a:r>
            <a:r>
              <a:rPr lang="uk-UA" sz="1800" dirty="0" smtClean="0">
                <a:solidFill>
                  <a:schemeClr val="accent1"/>
                </a:solidFill>
              </a:rPr>
              <a:t>Столиця</a:t>
            </a:r>
            <a:r>
              <a:rPr lang="uk-UA" sz="1800" dirty="0" smtClean="0"/>
              <a:t> – </a:t>
            </a:r>
            <a:r>
              <a:rPr lang="uk-UA" sz="1800" dirty="0" smtClean="0"/>
              <a:t>Луанда</a:t>
            </a:r>
            <a:endParaRPr lang="uk-UA" sz="1800" dirty="0" smtClean="0"/>
          </a:p>
          <a:p>
            <a:pPr marL="68580" indent="0">
              <a:buNone/>
            </a:pP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val="21159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0" y="-5949"/>
            <a:ext cx="917026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3" y="-1"/>
            <a:ext cx="4595133" cy="32203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3" y="3220346"/>
            <a:ext cx="9180263" cy="3637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71" y="1"/>
            <a:ext cx="4585130" cy="32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024744" cy="961176"/>
          </a:xfrm>
        </p:spPr>
        <p:txBody>
          <a:bodyPr/>
          <a:lstStyle/>
          <a:p>
            <a:pPr algn="r"/>
            <a:r>
              <a:rPr lang="uk-UA" dirty="0" smtClean="0"/>
              <a:t>Оцінка ЕГП.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600" dirty="0" smtClean="0"/>
              <a:t>а) </a:t>
            </a:r>
            <a:r>
              <a:rPr lang="uk-UA" sz="1600" dirty="0" smtClean="0">
                <a:solidFill>
                  <a:schemeClr val="accent1"/>
                </a:solidFill>
              </a:rPr>
              <a:t>Положення відносно транспортних шляхів</a:t>
            </a:r>
          </a:p>
          <a:p>
            <a:pPr marL="68580" indent="0">
              <a:buNone/>
            </a:pPr>
            <a:r>
              <a:rPr lang="uk-UA" sz="1600" dirty="0" smtClean="0"/>
              <a:t>Вигідне. Розташована на перетині важливих міжнародних транспортних та торгівельних </a:t>
            </a:r>
            <a:r>
              <a:rPr lang="uk-UA" sz="1600" dirty="0" smtClean="0"/>
              <a:t>шляхів.</a:t>
            </a:r>
            <a:endParaRPr lang="uk-UA" sz="1600" dirty="0" smtClean="0"/>
          </a:p>
          <a:p>
            <a:pPr marL="68580" indent="0">
              <a:buNone/>
            </a:pPr>
            <a:r>
              <a:rPr lang="uk-UA" sz="1600" dirty="0" smtClean="0"/>
              <a:t>б) </a:t>
            </a:r>
            <a:r>
              <a:rPr lang="uk-UA" sz="1600" dirty="0" smtClean="0">
                <a:solidFill>
                  <a:schemeClr val="accent1"/>
                </a:solidFill>
              </a:rPr>
              <a:t>Положення відносно паливних ресурсів</a:t>
            </a:r>
          </a:p>
          <a:p>
            <a:pPr marL="68580" indent="0">
              <a:buNone/>
            </a:pPr>
            <a:r>
              <a:rPr lang="uk-UA" sz="1600" dirty="0" smtClean="0"/>
              <a:t>Вигідне. В країні наявні великі власні запаси нафти та газу.</a:t>
            </a:r>
          </a:p>
          <a:p>
            <a:pPr marL="68580" indent="0">
              <a:buNone/>
            </a:pPr>
            <a:r>
              <a:rPr lang="uk-UA" sz="1600" dirty="0" smtClean="0"/>
              <a:t>в) </a:t>
            </a:r>
            <a:r>
              <a:rPr lang="uk-UA" sz="1600" dirty="0" smtClean="0">
                <a:solidFill>
                  <a:schemeClr val="accent1"/>
                </a:solidFill>
              </a:rPr>
              <a:t>Країни сусіди</a:t>
            </a:r>
          </a:p>
          <a:p>
            <a:pPr marL="68580" indent="0">
              <a:buNone/>
            </a:pPr>
            <a:r>
              <a:rPr lang="uk-UA" sz="1600" dirty="0" smtClean="0"/>
              <a:t>На </a:t>
            </a:r>
            <a:r>
              <a:rPr lang="uk-UA" sz="1600" dirty="0"/>
              <a:t>П</a:t>
            </a:r>
            <a:r>
              <a:rPr lang="uk-UA" sz="1600" dirty="0" smtClean="0"/>
              <a:t>н </a:t>
            </a:r>
            <a:r>
              <a:rPr lang="uk-UA" sz="1600" dirty="0" smtClean="0"/>
              <a:t>та Пн - </a:t>
            </a:r>
            <a:r>
              <a:rPr lang="uk-UA" sz="1600" dirty="0"/>
              <a:t>С</a:t>
            </a:r>
            <a:r>
              <a:rPr lang="uk-UA" sz="1600" dirty="0" smtClean="0"/>
              <a:t>х – Демократична республіка Конго , </a:t>
            </a:r>
            <a:r>
              <a:rPr lang="uk-UA" sz="1600" dirty="0" smtClean="0"/>
              <a:t>на Сх – </a:t>
            </a:r>
            <a:r>
              <a:rPr lang="uk-UA" sz="1600" dirty="0" smtClean="0"/>
              <a:t>Замбія</a:t>
            </a:r>
            <a:r>
              <a:rPr lang="uk-UA" sz="1600" dirty="0" smtClean="0"/>
              <a:t>, на Пд – Намібія </a:t>
            </a:r>
            <a:endParaRPr lang="uk-UA" sz="1600" dirty="0" smtClean="0"/>
          </a:p>
          <a:p>
            <a:pPr marL="68580" indent="0">
              <a:buNone/>
            </a:pPr>
            <a:r>
              <a:rPr lang="uk-UA" sz="1600" dirty="0" smtClean="0"/>
              <a:t>г) </a:t>
            </a:r>
            <a:r>
              <a:rPr lang="uk-UA" sz="1600" dirty="0" smtClean="0">
                <a:solidFill>
                  <a:schemeClr val="accent1"/>
                </a:solidFill>
              </a:rPr>
              <a:t>Наявність морів</a:t>
            </a:r>
            <a:br>
              <a:rPr lang="uk-UA" sz="1600" dirty="0" smtClean="0">
                <a:solidFill>
                  <a:schemeClr val="accent1"/>
                </a:solidFill>
              </a:rPr>
            </a:br>
            <a:r>
              <a:rPr lang="uk-UA" sz="1600" dirty="0" smtClean="0"/>
              <a:t>Вигідне.  Має вихід </a:t>
            </a:r>
            <a:r>
              <a:rPr lang="uk-UA" sz="1600" dirty="0" smtClean="0"/>
              <a:t>Атлантичного океану на заході.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96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52128"/>
          </a:xfrm>
        </p:spPr>
        <p:txBody>
          <a:bodyPr/>
          <a:lstStyle/>
          <a:p>
            <a:pPr algn="r"/>
            <a:r>
              <a:rPr lang="uk-UA" dirty="0" smtClean="0"/>
              <a:t>Оцінка ПРП.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056784" cy="4464496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uk-UA" sz="1600" dirty="0" smtClean="0"/>
              <a:t>а) </a:t>
            </a:r>
            <a:r>
              <a:rPr lang="uk-UA" sz="1600" dirty="0" smtClean="0">
                <a:solidFill>
                  <a:schemeClr val="accent1"/>
                </a:solidFill>
              </a:rPr>
              <a:t>Рельєф</a:t>
            </a:r>
            <a:r>
              <a:rPr lang="uk-UA" sz="1600" dirty="0" smtClean="0"/>
              <a:t> – </a:t>
            </a:r>
            <a:r>
              <a:rPr lang="uk-UA" sz="1600" dirty="0"/>
              <a:t>б</a:t>
            </a:r>
            <a:r>
              <a:rPr lang="uk-UA" sz="1600" dirty="0" smtClean="0"/>
              <a:t>ільша </a:t>
            </a:r>
            <a:r>
              <a:rPr lang="uk-UA" sz="1600" dirty="0"/>
              <a:t>частина території - плоскогір'я. Найвища частина - масив Біє - досягає більше 2000 м. Найвища точка - г</a:t>
            </a:r>
            <a:r>
              <a:rPr lang="uk-UA" sz="1600" dirty="0" smtClean="0"/>
              <a:t>. </a:t>
            </a:r>
            <a:r>
              <a:rPr lang="uk-UA" sz="1600" dirty="0" err="1" smtClean="0"/>
              <a:t>Моко</a:t>
            </a:r>
            <a:r>
              <a:rPr lang="uk-UA" sz="1600" dirty="0" smtClean="0"/>
              <a:t> </a:t>
            </a:r>
            <a:r>
              <a:rPr lang="uk-UA" sz="1600" dirty="0"/>
              <a:t>(2620 м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marL="68580" lvl="0" indent="0">
              <a:buNone/>
            </a:pPr>
            <a:r>
              <a:rPr lang="uk-UA" sz="1600" dirty="0" smtClean="0"/>
              <a:t>б) </a:t>
            </a:r>
            <a:r>
              <a:rPr lang="uk-UA" sz="1600" dirty="0" smtClean="0">
                <a:solidFill>
                  <a:schemeClr val="accent1"/>
                </a:solidFill>
              </a:rPr>
              <a:t>Клімат</a:t>
            </a:r>
            <a:r>
              <a:rPr lang="uk-UA" sz="1600" dirty="0" smtClean="0"/>
              <a:t> </a:t>
            </a:r>
            <a:r>
              <a:rPr lang="uk-UA" sz="1600" dirty="0" smtClean="0"/>
              <a:t>- </a:t>
            </a:r>
            <a:r>
              <a:rPr lang="uk-UA" sz="1600" dirty="0" err="1"/>
              <a:t>к</a:t>
            </a:r>
            <a:r>
              <a:rPr lang="uk-UA" sz="1600" dirty="0" err="1" smtClean="0"/>
              <a:t>лімат</a:t>
            </a:r>
            <a:r>
              <a:rPr lang="uk-UA" sz="1600" dirty="0" smtClean="0"/>
              <a:t> </a:t>
            </a:r>
            <a:r>
              <a:rPr lang="uk-UA" sz="1600" dirty="0"/>
              <a:t>внутрішніх районів - екваторіальний, мусонний. Чітко виражені два сезони - вологий (жовтень-травень) і сухий (червень-вересень). . У рік випадає від 600 до 1500 мм опадів. Клімат узбережжя - тропічний, пасатний. Середні температури найтеплішого місяця (березень) складають +24-26 ° C, найхолоднішого (липень) - +16-20 ° C. </a:t>
            </a:r>
            <a:endParaRPr lang="uk-UA" sz="1600" dirty="0"/>
          </a:p>
          <a:p>
            <a:pPr marL="68580" lvl="0" indent="0">
              <a:buNone/>
            </a:pPr>
            <a:r>
              <a:rPr lang="uk-UA" sz="1600" dirty="0" smtClean="0"/>
              <a:t>в</a:t>
            </a:r>
            <a:r>
              <a:rPr lang="uk-UA" sz="1600" dirty="0" smtClean="0"/>
              <a:t>) </a:t>
            </a:r>
            <a:r>
              <a:rPr lang="uk-UA" sz="1600" dirty="0" smtClean="0">
                <a:solidFill>
                  <a:schemeClr val="accent1"/>
                </a:solidFill>
              </a:rPr>
              <a:t>Корисні копалини </a:t>
            </a:r>
            <a:r>
              <a:rPr lang="uk-UA" sz="1600" dirty="0" smtClean="0"/>
              <a:t>– </a:t>
            </a:r>
            <a:r>
              <a:rPr lang="ru-RU" sz="1600" dirty="0"/>
              <a:t> </a:t>
            </a:r>
            <a:r>
              <a:rPr lang="ru-RU" sz="1600" dirty="0" err="1" smtClean="0"/>
              <a:t>видобувають</a:t>
            </a:r>
            <a:r>
              <a:rPr lang="ru-RU" sz="1600" dirty="0" smtClean="0"/>
              <a:t> </a:t>
            </a:r>
            <a:r>
              <a:rPr lang="uk-UA" sz="1600" dirty="0"/>
              <a:t>алмази, залізо, золото, кварц, марганець, мідь, природний газ, нафту, свинець, слюда, радіоактивні руди і цинк.</a:t>
            </a:r>
            <a:endParaRPr lang="ru-RU" sz="1600" dirty="0"/>
          </a:p>
          <a:p>
            <a:pPr marL="6858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1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5112568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uk-UA" sz="1600" dirty="0" smtClean="0"/>
              <a:t>д</a:t>
            </a:r>
            <a:r>
              <a:rPr lang="uk-UA" sz="1600" dirty="0" smtClean="0"/>
              <a:t>) </a:t>
            </a:r>
            <a:r>
              <a:rPr lang="uk-UA" sz="1600" dirty="0" smtClean="0">
                <a:solidFill>
                  <a:schemeClr val="accent1"/>
                </a:solidFill>
              </a:rPr>
              <a:t>Лісові ресурси</a:t>
            </a:r>
            <a:r>
              <a:rPr lang="uk-UA" sz="1600" dirty="0" smtClean="0"/>
              <a:t> - </a:t>
            </a:r>
            <a:r>
              <a:rPr lang="uk-UA" sz="1600" dirty="0"/>
              <a:t>займають близько 40% території Анголи. Вологі тропічні ліси зосереджені на північному сході країни, решту плоскогір'я займають сухі листопадні тропічні рідколісся та злакові савани. Рослинність приморської низовини змінюється від трав'янистих і чагарникових саван з баобабом на півночі до </a:t>
            </a:r>
            <a:r>
              <a:rPr lang="uk-UA" sz="1600" dirty="0" err="1"/>
              <a:t>вельвічіевих</a:t>
            </a:r>
            <a:r>
              <a:rPr lang="uk-UA" sz="1600" dirty="0"/>
              <a:t> пустель на півдні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marL="68580" lvl="0" indent="0">
              <a:buNone/>
            </a:pPr>
            <a:r>
              <a:rPr lang="uk-UA" sz="1600" dirty="0" smtClean="0"/>
              <a:t>е) </a:t>
            </a:r>
            <a:r>
              <a:rPr lang="uk-UA" sz="1600" dirty="0" smtClean="0">
                <a:solidFill>
                  <a:schemeClr val="accent1"/>
                </a:solidFill>
              </a:rPr>
              <a:t>Водні ресурси </a:t>
            </a:r>
            <a:r>
              <a:rPr lang="uk-UA" sz="1600" dirty="0" smtClean="0"/>
              <a:t>– </a:t>
            </a:r>
            <a:r>
              <a:rPr lang="uk-UA" sz="1600" dirty="0"/>
              <a:t>н</a:t>
            </a:r>
            <a:r>
              <a:rPr lang="uk-UA" sz="1600" dirty="0" smtClean="0"/>
              <a:t>айбільші </a:t>
            </a:r>
            <a:r>
              <a:rPr lang="uk-UA" sz="1600" dirty="0"/>
              <a:t>річки - Замбезі з притоками, </a:t>
            </a:r>
            <a:r>
              <a:rPr lang="uk-UA" sz="1600" dirty="0" err="1"/>
              <a:t>Кванза</a:t>
            </a:r>
            <a:r>
              <a:rPr lang="uk-UA" sz="1600" dirty="0"/>
              <a:t> і </a:t>
            </a:r>
            <a:r>
              <a:rPr lang="uk-UA" sz="1600" dirty="0" err="1"/>
              <a:t>Кунене</a:t>
            </a:r>
            <a:r>
              <a:rPr lang="uk-UA" sz="1600" dirty="0"/>
              <a:t>, </a:t>
            </a:r>
            <a:r>
              <a:rPr lang="uk-UA" sz="1600" dirty="0" err="1"/>
              <a:t>Квандо</a:t>
            </a:r>
            <a:r>
              <a:rPr lang="uk-UA" sz="1600" dirty="0"/>
              <a:t>, </a:t>
            </a:r>
            <a:r>
              <a:rPr lang="uk-UA" sz="1600" dirty="0" err="1"/>
              <a:t>Кубанго</a:t>
            </a:r>
            <a:r>
              <a:rPr lang="uk-UA" sz="1600" dirty="0"/>
              <a:t>.</a:t>
            </a:r>
            <a:r>
              <a:rPr lang="uk-UA" sz="1600" b="1" dirty="0"/>
              <a:t> </a:t>
            </a:r>
            <a:r>
              <a:rPr lang="uk-UA" sz="1600" dirty="0"/>
              <a:t>Річки, що стікають із західних схилів плоскогір'я, впадають в Атлантичний океан, з північних схилів - впадають в Конго, з південно-східних - в Замбезі, з південних - губляться в пісках Калахарі. Під час тривалого сезону дощів річки сильно розливаються, в сухий сезон міліють, а на півдні </a:t>
            </a:r>
            <a:r>
              <a:rPr lang="uk-UA" sz="1600" dirty="0" smtClean="0"/>
              <a:t>пересихають</a:t>
            </a:r>
            <a:endParaRPr lang="uk-UA" sz="1600" dirty="0" smtClean="0"/>
          </a:p>
          <a:p>
            <a:pPr marL="68580" lvl="0" indent="0">
              <a:buNone/>
            </a:pPr>
            <a:r>
              <a:rPr lang="uk-UA" sz="1600" dirty="0" smtClean="0"/>
              <a:t>є</a:t>
            </a:r>
            <a:r>
              <a:rPr lang="uk-UA" sz="1600" dirty="0" smtClean="0"/>
              <a:t>) </a:t>
            </a:r>
            <a:r>
              <a:rPr lang="uk-UA" sz="1600" dirty="0" smtClean="0">
                <a:solidFill>
                  <a:schemeClr val="accent1"/>
                </a:solidFill>
              </a:rPr>
              <a:t>Рекреаційні ресурси </a:t>
            </a:r>
            <a:r>
              <a:rPr lang="uk-UA" sz="1600" dirty="0" smtClean="0"/>
              <a:t>- </a:t>
            </a:r>
            <a:r>
              <a:rPr lang="uk-UA" sz="1600" dirty="0"/>
              <a:t>В основному туристів до Анголи ваблять її природні визначні пам'ятки - майже 1600-кілометрове океанічне узбережжя, буйний тропічний ліс, мальовнича савана і велика пустеля Наміб на півдні. У районах, вільних від військового та міжетнічного протистояння, збереглися унікальні племена, які до цих пір ведуть спосіб життя, близький до кам'яного віку, що приваблює сюди і численні етнографічні експедиції і любителів "екологічного" туризму.</a:t>
            </a:r>
            <a:endParaRPr lang="ru-RU" sz="1600" dirty="0"/>
          </a:p>
          <a:p>
            <a:pPr marL="6858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0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8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5"/>
            <a:ext cx="5887541" cy="3925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63" y="2781781"/>
            <a:ext cx="6139569" cy="4093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048672" cy="4032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4"/>
            <a:ext cx="9144000" cy="69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889168"/>
          </a:xfrm>
        </p:spPr>
        <p:txBody>
          <a:bodyPr/>
          <a:lstStyle/>
          <a:p>
            <a:pPr algn="r"/>
            <a:r>
              <a:rPr lang="uk-UA" dirty="0" smtClean="0"/>
              <a:t>Населення.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04864"/>
            <a:ext cx="7128908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2000" dirty="0" smtClean="0"/>
              <a:t>а) </a:t>
            </a:r>
            <a:r>
              <a:rPr lang="uk-UA" sz="2000" dirty="0" smtClean="0">
                <a:solidFill>
                  <a:schemeClr val="accent1"/>
                </a:solidFill>
              </a:rPr>
              <a:t>Середня густота </a:t>
            </a:r>
            <a:r>
              <a:rPr lang="uk-UA" sz="2000" dirty="0" smtClean="0"/>
              <a:t>– </a:t>
            </a:r>
            <a:r>
              <a:rPr lang="ru-RU" sz="2000" dirty="0" smtClean="0"/>
              <a:t>15,23</a:t>
            </a:r>
            <a:r>
              <a:rPr lang="uk-UA" sz="2000" dirty="0" smtClean="0"/>
              <a:t> </a:t>
            </a:r>
            <a:r>
              <a:rPr lang="uk-UA" sz="2000" dirty="0" smtClean="0"/>
              <a:t>чол./км ²</a:t>
            </a:r>
          </a:p>
          <a:p>
            <a:pPr marL="68580" lvl="0" indent="0">
              <a:buNone/>
            </a:pPr>
            <a:r>
              <a:rPr lang="uk-UA" sz="2000" dirty="0" smtClean="0"/>
              <a:t>б) </a:t>
            </a:r>
            <a:r>
              <a:rPr lang="uk-UA" sz="2000" dirty="0" smtClean="0">
                <a:solidFill>
                  <a:schemeClr val="accent1"/>
                </a:solidFill>
              </a:rPr>
              <a:t>Рівень урбанізації </a:t>
            </a:r>
            <a:r>
              <a:rPr lang="uk-UA" sz="2000" dirty="0" smtClean="0"/>
              <a:t>– частка міського населення сягає </a:t>
            </a:r>
            <a:r>
              <a:rPr lang="ru-RU" sz="2000" dirty="0"/>
              <a:t>57</a:t>
            </a:r>
            <a:r>
              <a:rPr lang="ru-RU" sz="2000" dirty="0" smtClean="0"/>
              <a:t>%.</a:t>
            </a:r>
            <a:endParaRPr lang="uk-UA" sz="2000" dirty="0" smtClean="0"/>
          </a:p>
          <a:p>
            <a:pPr marL="68580" indent="0">
              <a:buNone/>
            </a:pPr>
            <a:r>
              <a:rPr lang="uk-UA" sz="2000" dirty="0" smtClean="0"/>
              <a:t>в) </a:t>
            </a:r>
            <a:r>
              <a:rPr lang="uk-UA" sz="2000" dirty="0" smtClean="0">
                <a:solidFill>
                  <a:schemeClr val="accent1"/>
                </a:solidFill>
              </a:rPr>
              <a:t>Середня тривалість життя </a:t>
            </a:r>
            <a:r>
              <a:rPr lang="uk-UA" sz="2000" dirty="0" smtClean="0"/>
              <a:t>– </a:t>
            </a:r>
            <a:r>
              <a:rPr lang="uk-UA" sz="2000" dirty="0" smtClean="0"/>
              <a:t>55 роки</a:t>
            </a:r>
            <a:endParaRPr lang="uk-UA" sz="2000" dirty="0" smtClean="0"/>
          </a:p>
          <a:p>
            <a:pPr marL="68580" lvl="0" indent="0">
              <a:buNone/>
            </a:pPr>
            <a:r>
              <a:rPr lang="uk-UA" sz="2000" dirty="0" smtClean="0"/>
              <a:t>г) </a:t>
            </a:r>
            <a:r>
              <a:rPr lang="uk-UA" sz="2000" dirty="0" smtClean="0">
                <a:solidFill>
                  <a:schemeClr val="accent1"/>
                </a:solidFill>
              </a:rPr>
              <a:t>Національний склад </a:t>
            </a:r>
            <a:r>
              <a:rPr lang="uk-UA" sz="2000" dirty="0" smtClean="0">
                <a:solidFill>
                  <a:schemeClr val="tx1"/>
                </a:solidFill>
              </a:rPr>
              <a:t>- </a:t>
            </a:r>
            <a:r>
              <a:rPr lang="uk-UA" sz="2000" dirty="0"/>
              <a:t>о</a:t>
            </a:r>
            <a:r>
              <a:rPr lang="uk-UA" sz="2000" dirty="0" smtClean="0"/>
              <a:t>сновну </a:t>
            </a:r>
            <a:r>
              <a:rPr lang="uk-UA" sz="2000" dirty="0"/>
              <a:t>частину народу Анголи складають три етнічні групи: </a:t>
            </a:r>
            <a:r>
              <a:rPr lang="uk-UA" sz="2000" dirty="0" err="1"/>
              <a:t>овімбунду</a:t>
            </a:r>
            <a:r>
              <a:rPr lang="uk-UA" sz="2000" dirty="0"/>
              <a:t> (37%), </a:t>
            </a:r>
            <a:r>
              <a:rPr lang="uk-UA" sz="2000" dirty="0" err="1"/>
              <a:t>амбунду</a:t>
            </a:r>
            <a:r>
              <a:rPr lang="uk-UA" sz="2000" dirty="0"/>
              <a:t> (</a:t>
            </a:r>
            <a:r>
              <a:rPr lang="uk-UA" sz="2000" dirty="0" err="1"/>
              <a:t>мбунду</a:t>
            </a:r>
            <a:r>
              <a:rPr lang="uk-UA" sz="2000" dirty="0"/>
              <a:t>) (25%) і </a:t>
            </a:r>
            <a:r>
              <a:rPr lang="uk-UA" sz="2000" dirty="0" err="1"/>
              <a:t>баконго</a:t>
            </a:r>
            <a:r>
              <a:rPr lang="uk-UA" sz="2000" dirty="0"/>
              <a:t> (13%). Решта народності, що населяють країну - </a:t>
            </a:r>
            <a:r>
              <a:rPr lang="uk-UA" sz="2000" dirty="0" err="1"/>
              <a:t>чокве</a:t>
            </a:r>
            <a:r>
              <a:rPr lang="uk-UA" sz="2000" dirty="0"/>
              <a:t>, </a:t>
            </a:r>
            <a:r>
              <a:rPr lang="uk-UA" sz="2000" dirty="0" err="1"/>
              <a:t>гангуела</a:t>
            </a:r>
            <a:r>
              <a:rPr lang="uk-UA" sz="2000" dirty="0"/>
              <a:t>, </a:t>
            </a:r>
            <a:r>
              <a:rPr lang="uk-UA" sz="2000" dirty="0" err="1"/>
              <a:t>нханека-хумбе</a:t>
            </a:r>
            <a:r>
              <a:rPr lang="uk-UA" sz="2000" dirty="0"/>
              <a:t>, </a:t>
            </a:r>
            <a:r>
              <a:rPr lang="uk-UA" sz="2000" dirty="0" err="1"/>
              <a:t>Амбо</a:t>
            </a:r>
            <a:r>
              <a:rPr lang="uk-UA" sz="2000" dirty="0"/>
              <a:t>, </a:t>
            </a:r>
            <a:r>
              <a:rPr lang="uk-UA" sz="2000" dirty="0" err="1"/>
              <a:t>гереро</a:t>
            </a:r>
            <a:r>
              <a:rPr lang="uk-UA" sz="2000" dirty="0"/>
              <a:t> і </a:t>
            </a:r>
            <a:r>
              <a:rPr lang="uk-UA" sz="2000" dirty="0" err="1"/>
              <a:t>ксіндунга</a:t>
            </a:r>
            <a:r>
              <a:rPr lang="uk-UA" sz="2000" dirty="0"/>
              <a:t>. Близько 2% населення складають </a:t>
            </a:r>
            <a:r>
              <a:rPr lang="uk-UA" sz="2000" dirty="0" err="1"/>
              <a:t>африкано-європейські</a:t>
            </a:r>
            <a:r>
              <a:rPr lang="uk-UA" sz="2000" dirty="0"/>
              <a:t> мулати, 1% - білі, переважно асимільовані португальці.</a:t>
            </a:r>
            <a:endParaRPr lang="ru-RU" sz="2000" dirty="0"/>
          </a:p>
          <a:p>
            <a:pPr marL="68580" indent="0">
              <a:buNone/>
            </a:pPr>
            <a:endParaRPr lang="uk-UA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д) </a:t>
            </a:r>
            <a:r>
              <a:rPr lang="uk-UA" sz="1800" dirty="0">
                <a:solidFill>
                  <a:schemeClr val="accent1"/>
                </a:solidFill>
              </a:rPr>
              <a:t>Забезпеченість трудовими ресурсами </a:t>
            </a:r>
            <a:r>
              <a:rPr lang="uk-UA" sz="1800" dirty="0">
                <a:solidFill>
                  <a:schemeClr val="tx1"/>
                </a:solidFill>
              </a:rPr>
              <a:t>– </a:t>
            </a:r>
            <a:r>
              <a:rPr lang="ru-RU" sz="1800" dirty="0" smtClean="0"/>
              <a:t>працездатне </a:t>
            </a:r>
            <a:r>
              <a:rPr lang="ru-RU" sz="1800" dirty="0"/>
              <a:t>населення Чилі у 2004 р- становило 6,2 млн. осіб, з них у сфері послуг зайнято </a:t>
            </a:r>
            <a:r>
              <a:rPr lang="ru-RU" sz="1800" dirty="0" smtClean="0"/>
              <a:t>63%, </a:t>
            </a:r>
            <a:r>
              <a:rPr lang="ru-RU" sz="1800" dirty="0"/>
              <a:t>у промисловості — 23%, у сільському господарстві — </a:t>
            </a:r>
            <a:r>
              <a:rPr lang="ru-RU" sz="1800" dirty="0" smtClean="0"/>
              <a:t>4%.  </a:t>
            </a:r>
            <a:r>
              <a:rPr lang="ru-RU" sz="1800" dirty="0"/>
              <a:t>Безробіття становить 8,5%. У країні воно зростає серед </a:t>
            </a:r>
            <a:r>
              <a:rPr lang="ru-RU" sz="1800" dirty="0" smtClean="0"/>
              <a:t>молоді </a:t>
            </a:r>
            <a:r>
              <a:rPr lang="ru-RU" sz="1800" dirty="0"/>
              <a:t>до 20 років (20%), насамперед у столиці (46%).</a:t>
            </a:r>
            <a:endParaRPr lang="uk-UA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е) </a:t>
            </a:r>
            <a:r>
              <a:rPr lang="uk-UA" sz="1800" dirty="0">
                <a:solidFill>
                  <a:schemeClr val="accent1"/>
                </a:solidFill>
              </a:rPr>
              <a:t>Демографічна ситуація </a:t>
            </a:r>
            <a:r>
              <a:rPr lang="uk-UA" sz="1800" dirty="0">
                <a:solidFill>
                  <a:schemeClr val="tx1"/>
                </a:solidFill>
              </a:rPr>
              <a:t>- </a:t>
            </a:r>
            <a:r>
              <a:rPr lang="ru-RU" sz="1800" dirty="0"/>
              <a:t>п</a:t>
            </a:r>
            <a:r>
              <a:rPr lang="ru-RU" sz="1800" dirty="0" smtClean="0"/>
              <a:t>риріст </a:t>
            </a:r>
            <a:r>
              <a:rPr lang="ru-RU" sz="1800" dirty="0"/>
              <a:t>населення, який становив з 80-х років XX ст. 1,7% на рік, був найнижчим у Латинській Америці. У 2004 р. він зменшився до 0,97%. На 1000 мешканців припадає 15,44 народжень і 5,76 смертей. Рівень дитячої смертності знизився до 9,12%о у 2004 р. Вікова структура населення типова для регіону: у Чилі проживає значна частка молодого населення (25%) і невелика частина осіб літнього віку (8%). </a:t>
            </a:r>
            <a:endParaRPr lang="ru-RU" sz="18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3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464</TotalTime>
  <Words>982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Характеристика анголи</vt:lpstr>
      <vt:lpstr>Географічне положення. Загальні дані.</vt:lpstr>
      <vt:lpstr>Презентация PowerPoint</vt:lpstr>
      <vt:lpstr>Оцінка ЕГП.</vt:lpstr>
      <vt:lpstr>Оцінка ПРП.</vt:lpstr>
      <vt:lpstr>Презентация PowerPoint</vt:lpstr>
      <vt:lpstr>Презентация PowerPoint</vt:lpstr>
      <vt:lpstr>Населення.</vt:lpstr>
      <vt:lpstr>Презентация PowerPoint</vt:lpstr>
      <vt:lpstr>Презентация PowerPoint</vt:lpstr>
      <vt:lpstr>Господарство.</vt:lpstr>
      <vt:lpstr>Презентация PowerPoint</vt:lpstr>
      <vt:lpstr>Презентация PowerPoint</vt:lpstr>
      <vt:lpstr>Зовнішньо-економічні зв'язки. </vt:lpstr>
      <vt:lpstr>Презентация PowerPoint</vt:lpstr>
      <vt:lpstr>Цікаві факти.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Кот</dc:creator>
  <cp:lastModifiedBy>Даня Кот</cp:lastModifiedBy>
  <cp:revision>41</cp:revision>
  <dcterms:created xsi:type="dcterms:W3CDTF">2014-05-14T19:17:55Z</dcterms:created>
  <dcterms:modified xsi:type="dcterms:W3CDTF">2014-05-20T22:00:42Z</dcterms:modified>
</cp:coreProperties>
</file>