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5" r:id="rId4"/>
    <p:sldId id="257" r:id="rId5"/>
    <p:sldId id="262" r:id="rId6"/>
    <p:sldId id="258" r:id="rId7"/>
    <p:sldId id="259" r:id="rId8"/>
    <p:sldId id="261" r:id="rId9"/>
    <p:sldId id="264" r:id="rId10"/>
    <p:sldId id="263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6EA91-44F4-4498-9ED6-A291F79815FA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7B4F4-E267-496D-B0B8-8563DC69AA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71480"/>
            <a:ext cx="7851648" cy="1828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 (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USA)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Иван\Desktop\США\300px-United_States_(orthographic_projection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857652" cy="3857652"/>
          </a:xfrm>
          <a:prstGeom prst="rect">
            <a:avLst/>
          </a:prstGeom>
          <a:noFill/>
        </p:spPr>
      </p:pic>
      <p:pic>
        <p:nvPicPr>
          <p:cNvPr id="5" name="Picture 2" descr="C:\Users\Иван\Desktop\США\135px-Flag_of_the_United_Stat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19016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РОЛЬ ГОСУДАРСТВА В МИРОВОЙ ЭКОНОМИКЕ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современном этапе мирового развития размер и уровень национального рынка выступают важным фактором мирового влияния. Высокая степень обеспеченности США собственными ресурсами относительно сдерживает рост зависимости от внешних источников и дает макроэкономической политике США достаточную степень свободы. От спроса на крупнейшем в мире американском национальном рынке зависит сбыт товаров и услуг многих стран, особенно это относится к готовым изделиям и тем видам сырья, которыми хозяйство США в большей степени снабжается за счет импорта (20% мирового импорта топлива).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Иван\Desktop\new-york-1600x120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6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Иван\Desktop\США\135px-Flag_of_the_United_Stat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112" y="642918"/>
            <a:ext cx="1901660" cy="1000132"/>
          </a:xfrm>
          <a:prstGeom prst="rect">
            <a:avLst/>
          </a:prstGeom>
          <a:noFill/>
        </p:spPr>
      </p:pic>
      <p:pic>
        <p:nvPicPr>
          <p:cNvPr id="1027" name="Picture 3" descr="C:\Users\Иван\Desktop\США\100px-US-GreatSeal-Obvers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334" y="357166"/>
            <a:ext cx="1643074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22236" y="2143116"/>
            <a:ext cx="2213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Флаг США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5175" y="1928802"/>
            <a:ext cx="5310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Большая печать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2" name="Picture 8" descr="C:\Users\Иван\Desktop\1237875333_o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294" y="2714620"/>
            <a:ext cx="3429024" cy="2286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94268" y="3357562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Действующий Президент США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1309474_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 самых распространённых языков в США (в скобках указано число носителей языка)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8" cy="456535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Английский язык (215 423 555)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Испанский язык (28 100 725)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Французский язык (1 606 790)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Китайский язык (1 499 635)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Немецкий язык (1 382 615)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Тагальский язык (1 224 240)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Вьетнамский язык (1 009 625)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Итальянский язык (1 008 370)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Корейский язык (894 065)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ван\Desktop\New York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ГЕОГРАФИЧЕСКОЕ ПОЛОЖЕНИЕ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Соединённые Штаты Америки, США (англ. </a:t>
            </a:r>
            <a:r>
              <a:rPr lang="en-US" dirty="0" smtClean="0">
                <a:solidFill>
                  <a:srgbClr val="00B050"/>
                </a:solidFill>
              </a:rPr>
              <a:t>The United States of America, USA, </a:t>
            </a:r>
            <a:r>
              <a:rPr lang="ru-RU" dirty="0" smtClean="0">
                <a:solidFill>
                  <a:srgbClr val="00B050"/>
                </a:solidFill>
              </a:rPr>
              <a:t>исп</a:t>
            </a:r>
            <a:r>
              <a:rPr lang="en-US" dirty="0" smtClean="0">
                <a:solidFill>
                  <a:srgbClr val="00B050"/>
                </a:solidFill>
              </a:rPr>
              <a:t>. Estados Unidos de America) — </a:t>
            </a:r>
            <a:r>
              <a:rPr lang="ru-RU" dirty="0" smtClean="0">
                <a:solidFill>
                  <a:srgbClr val="00B050"/>
                </a:solidFill>
              </a:rPr>
              <a:t>государство в Северной Америке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ru-RU" dirty="0" smtClean="0">
                <a:solidFill>
                  <a:srgbClr val="00B050"/>
                </a:solidFill>
              </a:rPr>
              <a:t>Занимает четвёртое место в мире по территории (9 518 900 км², 9 522 057 км²) и третье место по численности населения (более 309 млн. человек). Столица — город Вашингтон.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</a:rPr>
              <a:t>Основная территория США (называемая континентальные штаты) расположена на Североамериканском континенте и простирается от Атлантического океана на востоке до Тихого океана на западе. На юге США граничат с Мексикой, на севере — с Канадой. Кроме того, в состав США входят ещё 2 штата. На крайнем северо-западе континента находится штат Аляска, также граничащий с Канадой. В Тихом океане находится штат Гавайи. Граница с Россией проходит через Берингов пролив. США также принадлежит ряд островов в Карибском море (например, Пуэрто-Рико) и в Тихом океане (Американское Самоа, Мидуэй, Гуам и др.).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ван\Desktop\650px-Map_of_USA_with_state_names_ru(2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43051"/>
            <a:ext cx="5929353" cy="3214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Административно-политическое устройство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Иван\Desktop\Безымянный о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346644"/>
            <a:ext cx="5929322" cy="251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md_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ОТРАСЛИ ПРОМЫШЛЕННОСТИ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Промышленность США занимает особое место в международном разделении труда. Многообразие отраслей промышленности, обеспеченность различным сырьем и квалифицированными кадрами, высокоразвитая научно-исследовательская база позволило американской промышленности обеспечить массовое производство разнообразной серийной продукции и выпуск уникальных приборов и оборудования как для внутреннего, так и для мирового рынка.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Наибольший рост характерен для отраслей, определяющих НТП и тесно связанных с военным производством. За последние десятилетия в новые отрасли выделились: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ракетная промышленность,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производство космической техники,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полупроводниковая промышленность,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производство ЭВМ,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научное приборостроение,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производство станков с программным управлением,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лазерная, вакуумная, кислородная промышленность,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вертолетостроение (Сикорский Игнатий Иванович – 1889-1972 годы, эмигрировал в США в 1919 году),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производство оборудования для предотвращения загрязнения и очистки окружающей среды,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- промышленность топливных элементов и другие.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ЭКОНОМИЧЕСКОЕ И СОЦИАЛЬНОЕ РАЗВИТИЕ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каждой стране складывались и складываются свои специфические факторы развития. Америка в этом плане не является исключением. Обширная территория (9,3 млн. кв. км), богатство природных ресурсов, огромный потребительский рынок (население — более 266 млн. чел.), развитые рыночные отношения — всё это способствовало экономическому прогрессу.</a:t>
            </a:r>
          </a:p>
          <a:p>
            <a:pPr algn="just"/>
            <a:r>
              <a:rPr lang="ru-RU" dirty="0" smtClean="0"/>
              <a:t>Переход к ресурсосберегающим технологиям позволил снизить энергоемкость единицы ВВП примерно на 25%, а материалоемкость — на 20%.</a:t>
            </a:r>
          </a:p>
          <a:p>
            <a:pPr algn="just"/>
            <a:r>
              <a:rPr lang="ru-RU" dirty="0" smtClean="0"/>
              <a:t>Доля сельского хозяйства в ВВП США превышает 20%. В 1996 г. в США насчитывалось 2,1 млн. фермерских хозяйств. На долю США приходится более 45% мирового производства кукурузы, 12% мирового производства пшеницы. Страна занимает первое место в мире по экспорту кукурузы и пшеницы и второе (после Таиланда) по экспорту риса.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НАСЕЛЕНИЕ И ТРАДИЦИИ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38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Из-за размеров страны и многонациональной "эмигрантской среды" США здесь вряд ли удастся выделить какую-то единую модель или стиль поведения - несмотря на усиленную пропаганду "общечеловеческих ценностей", универсальной американской культуры не существует. Однако есть целый набор стереотипов, как навязанных политическими структурами, так и естественных, которые характерны для всего американского общества в целом. </a:t>
            </a:r>
          </a:p>
          <a:p>
            <a:r>
              <a:rPr lang="ru-RU" dirty="0" smtClean="0"/>
              <a:t>Численность каждой национальной группы (по подсчетам Бюро переписи США на 2003 год):</a:t>
            </a:r>
          </a:p>
          <a:p>
            <a:r>
              <a:rPr lang="ru-RU" dirty="0" smtClean="0"/>
              <a:t>Белые: 81,7 %,</a:t>
            </a:r>
          </a:p>
          <a:p>
            <a:r>
              <a:rPr lang="ru-RU" dirty="0" smtClean="0"/>
              <a:t>афроамериканцы: 12,9 %,</a:t>
            </a:r>
          </a:p>
          <a:p>
            <a:r>
              <a:rPr lang="ru-RU" dirty="0" smtClean="0"/>
              <a:t>азиаты 4,2 %,</a:t>
            </a:r>
          </a:p>
          <a:p>
            <a:r>
              <a:rPr lang="ru-RU" dirty="0" smtClean="0"/>
              <a:t>индейцы, эскимосы и алеуты 1 %,</a:t>
            </a:r>
          </a:p>
          <a:p>
            <a:r>
              <a:rPr lang="ru-RU" dirty="0" smtClean="0"/>
              <a:t>коренные гавайцы и другие жители Океании 0,2 % (2003 г.)</a:t>
            </a:r>
          </a:p>
          <a:p>
            <a:r>
              <a:rPr lang="ru-RU" dirty="0" smtClean="0"/>
              <a:t>По данным переписи 2000 года:</a:t>
            </a:r>
          </a:p>
          <a:p>
            <a:r>
              <a:rPr lang="ru-RU" dirty="0" smtClean="0"/>
              <a:t>всего: 281,421,906,</a:t>
            </a:r>
          </a:p>
          <a:p>
            <a:r>
              <a:rPr lang="ru-RU" dirty="0" smtClean="0"/>
              <a:t>белых — 75,1 % (211,460,626), афроамериканцев — 12,3 % (34,658,190),</a:t>
            </a:r>
          </a:p>
          <a:p>
            <a:r>
              <a:rPr lang="ru-RU" dirty="0" smtClean="0"/>
              <a:t>индейцев алеутов и эскимосов — 0,9 % (2,475,956),</a:t>
            </a:r>
          </a:p>
          <a:p>
            <a:r>
              <a:rPr lang="ru-RU" dirty="0" smtClean="0"/>
              <a:t>азиатов — 3,6 % (10,242,998),</a:t>
            </a:r>
          </a:p>
          <a:p>
            <a:r>
              <a:rPr lang="ru-RU" dirty="0" smtClean="0"/>
              <a:t>коренных гавайцев или других жителей Океании — 0,1 % (398,835),</a:t>
            </a:r>
          </a:p>
          <a:p>
            <a:r>
              <a:rPr lang="ru-RU" dirty="0" smtClean="0"/>
              <a:t>другие национальности 0 5, 5 % (15,359,073),</a:t>
            </a:r>
          </a:p>
          <a:p>
            <a:r>
              <a:rPr lang="ru-RU" dirty="0" smtClean="0"/>
              <a:t>2 или более национальностей — 2,4 % (6,826,228);</a:t>
            </a:r>
          </a:p>
          <a:p>
            <a:r>
              <a:rPr lang="ru-RU" dirty="0" smtClean="0"/>
              <a:t>латиноамериканцев −12,5 % (35,305,818).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043362" cy="50006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возрасту: </a:t>
            </a:r>
          </a:p>
          <a:p>
            <a:r>
              <a:rPr lang="ru-RU" dirty="0" smtClean="0"/>
              <a:t>20-21 год: 5,672,742 – 71,9 %;</a:t>
            </a:r>
          </a:p>
          <a:p>
            <a:r>
              <a:rPr lang="ru-RU" dirty="0" smtClean="0"/>
              <a:t>22-24: 8,576,078 – 77 %;</a:t>
            </a:r>
          </a:p>
          <a:p>
            <a:r>
              <a:rPr lang="ru-RU" dirty="0" smtClean="0"/>
              <a:t>25-29: 15,219,226 – 79,2 %;</a:t>
            </a:r>
          </a:p>
          <a:p>
            <a:r>
              <a:rPr lang="ru-RU" dirty="0" smtClean="0"/>
              <a:t>30-34: 16,101,552 – 79,1%;</a:t>
            </a:r>
          </a:p>
          <a:p>
            <a:r>
              <a:rPr lang="ru-RU" dirty="0" smtClean="0"/>
              <a:t>35-44: 36,776,494 – 80,1 %;;</a:t>
            </a:r>
          </a:p>
          <a:p>
            <a:r>
              <a:rPr lang="ru-RU" dirty="0" smtClean="0"/>
              <a:t>45-54: 29,801,024 – 79,3%;</a:t>
            </a:r>
          </a:p>
          <a:p>
            <a:r>
              <a:rPr lang="ru-RU" dirty="0" smtClean="0"/>
              <a:t>55-59: 8,972,311 – 67 %;</a:t>
            </a:r>
          </a:p>
          <a:p>
            <a:r>
              <a:rPr lang="ru-RU" dirty="0" smtClean="0"/>
              <a:t>60-61: 2,497,033 – 55,3%;</a:t>
            </a:r>
          </a:p>
          <a:p>
            <a:r>
              <a:rPr lang="ru-RU" dirty="0" smtClean="0"/>
              <a:t>62-64: 2,532,826 – 40,4%; (2000)</a:t>
            </a:r>
          </a:p>
          <a:p>
            <a:r>
              <a:rPr lang="ru-RU" dirty="0" smtClean="0"/>
              <a:t>По полу: </a:t>
            </a:r>
          </a:p>
          <a:p>
            <a:r>
              <a:rPr lang="ru-RU" dirty="0" smtClean="0"/>
              <a:t>Процент экономически активных мужчин старше 16 лет: 81,9% (2000), 74% (2003)</a:t>
            </a:r>
          </a:p>
          <a:p>
            <a:r>
              <a:rPr lang="ru-RU" dirty="0" smtClean="0"/>
              <a:t>Процент эк. Активных женщин старше 16 лет – 70 % (2000), 60% (2003)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28604"/>
            <a:ext cx="642942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экономически активного населения: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4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4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4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4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64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64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4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64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64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640"/>
                            </p:stCondLst>
                            <p:childTnLst>
                              <p:par>
                                <p:cTn id="1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3640"/>
                            </p:stCondLst>
                            <p:childTnLst>
                              <p:par>
                                <p:cTn id="1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640"/>
                            </p:stCondLst>
                            <p:childTnLst>
                              <p:par>
                                <p:cTn id="2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ab7c7223111cbed67b38d6bfce747c2bff8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925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США (USA)</vt:lpstr>
      <vt:lpstr>Презентация PowerPoint</vt:lpstr>
      <vt:lpstr>10 самых распространённых языков в США (в скобках указано число носителей языка)</vt:lpstr>
      <vt:lpstr>ГЕОГРАФИЧЕСКОЕ ПОЛОЖЕНИЕ</vt:lpstr>
      <vt:lpstr>Административно-политическое устройство</vt:lpstr>
      <vt:lpstr>ОТРАСЛИ ПРОМЫШЛЕННОСТИ</vt:lpstr>
      <vt:lpstr>ЭКОНОМИЧЕСКОЕ И СОЦИАЛЬНОЕ РАЗВИТИЕ</vt:lpstr>
      <vt:lpstr>НАСЕЛЕНИЕ И ТРАДИЦИИ</vt:lpstr>
      <vt:lpstr>Презентация PowerPoint</vt:lpstr>
      <vt:lpstr>РОЛЬ ГОСУДАРСТВА В МИРОВОЙ ЭКОНОМИКЕ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(USA)</dc:title>
  <dc:creator>Иван</dc:creator>
  <cp:lastModifiedBy>Admin</cp:lastModifiedBy>
  <cp:revision>17</cp:revision>
  <dcterms:created xsi:type="dcterms:W3CDTF">2010-05-23T13:38:29Z</dcterms:created>
  <dcterms:modified xsi:type="dcterms:W3CDTF">2013-11-19T14:42:02Z</dcterms:modified>
</cp:coreProperties>
</file>