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1" r:id="rId6"/>
    <p:sldId id="260" r:id="rId7"/>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DEE297D3-7D5B-4918-AE08-79DFA6B033E6}" type="datetimeFigureOut">
              <a:rPr lang="uk-UA" smtClean="0"/>
              <a:t>22.02.2015</a:t>
            </a:fld>
            <a:endParaRPr lang="uk-UA"/>
          </a:p>
        </p:txBody>
      </p:sp>
      <p:sp>
        <p:nvSpPr>
          <p:cNvPr id="5" name="Footer Placeholder 4"/>
          <p:cNvSpPr>
            <a:spLocks noGrp="1"/>
          </p:cNvSpPr>
          <p:nvPr>
            <p:ph type="ftr" sz="quarter" idx="11"/>
          </p:nvPr>
        </p:nvSpPr>
        <p:spPr bwMode="white"/>
        <p:txBody>
          <a:bodyPr/>
          <a:lstStyle/>
          <a:p>
            <a:endParaRPr lang="uk-UA"/>
          </a:p>
        </p:txBody>
      </p:sp>
      <p:sp>
        <p:nvSpPr>
          <p:cNvPr id="6" name="Slide Number Placeholder 5"/>
          <p:cNvSpPr>
            <a:spLocks noGrp="1"/>
          </p:cNvSpPr>
          <p:nvPr>
            <p:ph type="sldNum" sz="quarter" idx="12"/>
          </p:nvPr>
        </p:nvSpPr>
        <p:spPr/>
        <p:txBody>
          <a:bodyPr/>
          <a:lstStyle/>
          <a:p>
            <a:fld id="{64C35B8E-666B-4AE0-9FE2-A4B7B9BFDE60}"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EE297D3-7D5B-4918-AE08-79DFA6B033E6}" type="datetimeFigureOut">
              <a:rPr lang="uk-UA" smtClean="0"/>
              <a:t>22.02.2015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4C35B8E-666B-4AE0-9FE2-A4B7B9BFDE60}"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EE297D3-7D5B-4918-AE08-79DFA6B033E6}" type="datetimeFigureOut">
              <a:rPr lang="uk-UA" smtClean="0"/>
              <a:t>22.02.2015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4C35B8E-666B-4AE0-9FE2-A4B7B9BFDE60}"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EE297D3-7D5B-4918-AE08-79DFA6B033E6}" type="datetimeFigureOut">
              <a:rPr lang="uk-UA" smtClean="0"/>
              <a:t>22.02.2015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4C35B8E-666B-4AE0-9FE2-A4B7B9BFDE60}" type="slidenum">
              <a:rPr lang="uk-UA" smtClean="0"/>
              <a:t>‹#›</a:t>
            </a:fld>
            <a:endParaRPr lang="uk-UA"/>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E297D3-7D5B-4918-AE08-79DFA6B033E6}" type="datetimeFigureOut">
              <a:rPr lang="uk-UA" smtClean="0"/>
              <a:t>22.02.2015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4C35B8E-666B-4AE0-9FE2-A4B7B9BFDE60}" type="slidenum">
              <a:rPr lang="uk-UA" smtClean="0"/>
              <a:t>‹#›</a:t>
            </a:fld>
            <a:endParaRPr lang="uk-UA"/>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DEE297D3-7D5B-4918-AE08-79DFA6B033E6}" type="datetimeFigureOut">
              <a:rPr lang="uk-UA" smtClean="0"/>
              <a:t>22.02.2015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4C35B8E-666B-4AE0-9FE2-A4B7B9BFDE60}" type="slidenum">
              <a:rPr lang="uk-UA" smtClean="0"/>
              <a:t>‹#›</a:t>
            </a:fld>
            <a:endParaRPr lang="uk-UA"/>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DEE297D3-7D5B-4918-AE08-79DFA6B033E6}" type="datetimeFigureOut">
              <a:rPr lang="uk-UA" smtClean="0"/>
              <a:t>22.02.2015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64C35B8E-666B-4AE0-9FE2-A4B7B9BFDE60}"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DEE297D3-7D5B-4918-AE08-79DFA6B033E6}" type="datetimeFigureOut">
              <a:rPr lang="uk-UA" smtClean="0"/>
              <a:t>22.02.2015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64C35B8E-666B-4AE0-9FE2-A4B7B9BFDE60}" type="slidenum">
              <a:rPr lang="uk-UA" smtClean="0"/>
              <a:t>‹#›</a:t>
            </a:fld>
            <a:endParaRPr lang="uk-UA"/>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EE297D3-7D5B-4918-AE08-79DFA6B033E6}" type="datetimeFigureOut">
              <a:rPr lang="uk-UA" smtClean="0"/>
              <a:t>22.02.2015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4C35B8E-666B-4AE0-9FE2-A4B7B9BFDE60}"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EE297D3-7D5B-4918-AE08-79DFA6B033E6}" type="datetimeFigureOut">
              <a:rPr lang="uk-UA" smtClean="0"/>
              <a:t>22.02.2015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4C35B8E-666B-4AE0-9FE2-A4B7B9BFDE60}" type="slidenum">
              <a:rPr lang="uk-UA" smtClean="0"/>
              <a:t>‹#›</a:t>
            </a:fld>
            <a:endParaRPr lang="uk-UA"/>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EE297D3-7D5B-4918-AE08-79DFA6B033E6}" type="datetimeFigureOut">
              <a:rPr lang="uk-UA" smtClean="0"/>
              <a:t>22.02.2015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4C35B8E-666B-4AE0-9FE2-A4B7B9BFDE60}"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DEE297D3-7D5B-4918-AE08-79DFA6B033E6}" type="datetimeFigureOut">
              <a:rPr lang="uk-UA" smtClean="0"/>
              <a:t>22.02.2015</a:t>
            </a:fld>
            <a:endParaRPr lang="uk-UA"/>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uk-UA"/>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64C35B8E-666B-4AE0-9FE2-A4B7B9BFDE60}"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600" y="1859280"/>
            <a:ext cx="6400800" cy="2793856"/>
          </a:xfrm>
        </p:spPr>
        <p:txBody>
          <a:bodyPr>
            <a:normAutofit/>
          </a:bodyPr>
          <a:lstStyle/>
          <a:p>
            <a:r>
              <a:rPr lang="en-US" sz="4000" b="1" dirty="0" smtClean="0"/>
              <a:t>The </a:t>
            </a:r>
            <a:r>
              <a:rPr lang="en-US" sz="4000" b="1" dirty="0" err="1" smtClean="0"/>
              <a:t>english</a:t>
            </a:r>
            <a:r>
              <a:rPr lang="en-US" sz="4000" b="1" dirty="0" smtClean="0"/>
              <a:t> language in the modern world</a:t>
            </a:r>
            <a:r>
              <a:rPr lang="en-US" b="1" dirty="0"/>
              <a:t/>
            </a:r>
            <a:br>
              <a:rPr lang="en-US" b="1" dirty="0"/>
            </a:br>
            <a:endParaRPr lang="uk-UA" dirty="0"/>
          </a:p>
        </p:txBody>
      </p:sp>
    </p:spTree>
    <p:extLst>
      <p:ext uri="{BB962C8B-B14F-4D97-AF65-F5344CB8AC3E}">
        <p14:creationId xmlns:p14="http://schemas.microsoft.com/office/powerpoint/2010/main" val="3104759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980728"/>
            <a:ext cx="6400800" cy="720080"/>
          </a:xfrm>
        </p:spPr>
        <p:txBody>
          <a:bodyPr/>
          <a:lstStyle/>
          <a:p>
            <a:r>
              <a:rPr lang="en-US" dirty="0" smtClean="0"/>
              <a:t>culture</a:t>
            </a:r>
            <a:endParaRPr lang="uk-UA" dirty="0"/>
          </a:p>
        </p:txBody>
      </p:sp>
      <p:sp>
        <p:nvSpPr>
          <p:cNvPr id="3" name="Объект 2"/>
          <p:cNvSpPr>
            <a:spLocks noGrp="1"/>
          </p:cNvSpPr>
          <p:nvPr>
            <p:ph idx="1"/>
          </p:nvPr>
        </p:nvSpPr>
        <p:spPr/>
        <p:txBody>
          <a:bodyPr/>
          <a:lstStyle/>
          <a:p>
            <a:pPr indent="0">
              <a:buNone/>
            </a:pPr>
            <a:r>
              <a:rPr lang="uk-UA" dirty="0" err="1"/>
              <a:t>With</a:t>
            </a:r>
            <a:r>
              <a:rPr lang="uk-UA" dirty="0"/>
              <a:t> </a:t>
            </a:r>
            <a:r>
              <a:rPr lang="uk-UA" dirty="0" err="1"/>
              <a:t>English</a:t>
            </a:r>
            <a:r>
              <a:rPr lang="uk-UA" dirty="0"/>
              <a:t>, </a:t>
            </a:r>
            <a:r>
              <a:rPr lang="uk-UA" dirty="0" err="1"/>
              <a:t>you</a:t>
            </a:r>
            <a:r>
              <a:rPr lang="uk-UA" dirty="0"/>
              <a:t> </a:t>
            </a:r>
            <a:r>
              <a:rPr lang="uk-UA" dirty="0" err="1"/>
              <a:t>can</a:t>
            </a:r>
            <a:r>
              <a:rPr lang="uk-UA" dirty="0"/>
              <a:t> </a:t>
            </a:r>
            <a:r>
              <a:rPr lang="uk-UA" dirty="0" err="1"/>
              <a:t>always</a:t>
            </a:r>
            <a:r>
              <a:rPr lang="uk-UA" dirty="0"/>
              <a:t> </a:t>
            </a:r>
            <a:r>
              <a:rPr lang="uk-UA" dirty="0" err="1"/>
              <a:t>communicate</a:t>
            </a:r>
            <a:r>
              <a:rPr lang="uk-UA" dirty="0"/>
              <a:t> </a:t>
            </a:r>
            <a:r>
              <a:rPr lang="uk-UA" dirty="0" err="1"/>
              <a:t>with</a:t>
            </a:r>
            <a:r>
              <a:rPr lang="uk-UA" dirty="0"/>
              <a:t> </a:t>
            </a:r>
            <a:r>
              <a:rPr lang="uk-UA" dirty="0" err="1"/>
              <a:t>business</a:t>
            </a:r>
            <a:r>
              <a:rPr lang="uk-UA" dirty="0"/>
              <a:t> </a:t>
            </a:r>
            <a:r>
              <a:rPr lang="uk-UA" dirty="0" err="1"/>
              <a:t>partners</a:t>
            </a:r>
            <a:r>
              <a:rPr lang="uk-UA" dirty="0"/>
              <a:t> </a:t>
            </a:r>
            <a:r>
              <a:rPr lang="uk-UA" dirty="0" err="1"/>
              <a:t>to</a:t>
            </a:r>
            <a:r>
              <a:rPr lang="uk-UA" dirty="0"/>
              <a:t> </a:t>
            </a:r>
            <a:r>
              <a:rPr lang="uk-UA" dirty="0" err="1"/>
              <a:t>participate</a:t>
            </a:r>
            <a:r>
              <a:rPr lang="uk-UA" dirty="0"/>
              <a:t> </a:t>
            </a:r>
            <a:r>
              <a:rPr lang="uk-UA" dirty="0" err="1"/>
              <a:t>in</a:t>
            </a:r>
            <a:r>
              <a:rPr lang="uk-UA" dirty="0"/>
              <a:t> </a:t>
            </a:r>
            <a:r>
              <a:rPr lang="uk-UA" dirty="0" err="1"/>
              <a:t>international</a:t>
            </a:r>
            <a:r>
              <a:rPr lang="uk-UA" dirty="0"/>
              <a:t> </a:t>
            </a:r>
            <a:r>
              <a:rPr lang="uk-UA" dirty="0" err="1"/>
              <a:t>conferences</a:t>
            </a:r>
            <a:r>
              <a:rPr lang="uk-UA" dirty="0"/>
              <a:t>, </a:t>
            </a:r>
            <a:r>
              <a:rPr lang="uk-UA" dirty="0" err="1"/>
              <a:t>read</a:t>
            </a:r>
            <a:r>
              <a:rPr lang="uk-UA" dirty="0"/>
              <a:t> </a:t>
            </a:r>
            <a:r>
              <a:rPr lang="uk-UA" dirty="0" err="1"/>
              <a:t>international</a:t>
            </a:r>
            <a:r>
              <a:rPr lang="uk-UA" dirty="0"/>
              <a:t> </a:t>
            </a:r>
            <a:r>
              <a:rPr lang="uk-UA" dirty="0" err="1"/>
              <a:t>newspapers</a:t>
            </a:r>
            <a:r>
              <a:rPr lang="uk-UA" dirty="0"/>
              <a:t> </a:t>
            </a:r>
            <a:r>
              <a:rPr lang="uk-UA" dirty="0" err="1"/>
              <a:t>and</a:t>
            </a:r>
            <a:r>
              <a:rPr lang="uk-UA" dirty="0"/>
              <a:t> </a:t>
            </a:r>
            <a:r>
              <a:rPr lang="uk-UA" dirty="0" err="1" smtClean="0"/>
              <a:t>magazines</a:t>
            </a:r>
            <a:r>
              <a:rPr lang="en-US" dirty="0"/>
              <a:t>.</a:t>
            </a:r>
            <a:r>
              <a:rPr lang="uk-UA" dirty="0"/>
              <a:t> </a:t>
            </a:r>
            <a:r>
              <a:rPr lang="en-US" dirty="0">
                <a:latin typeface="Constantia" pitchFamily="18" charset="0"/>
              </a:rPr>
              <a:t>Many of the world’s top films, books and music are published and produced in English</a:t>
            </a:r>
            <a:r>
              <a:rPr lang="en-US" dirty="0" smtClean="0">
                <a:latin typeface="Constantia" pitchFamily="18" charset="0"/>
              </a:rPr>
              <a:t>. </a:t>
            </a:r>
            <a:r>
              <a:rPr lang="en-US" dirty="0">
                <a:latin typeface="Constantia" pitchFamily="18" charset="0"/>
              </a:rPr>
              <a:t>Therefore by learning English you will have access to a great wealth of entertainment and will be able to have a greater cultural understanding.</a:t>
            </a:r>
            <a:endParaRPr lang="uk-UA" dirty="0">
              <a:latin typeface="Constantia" pitchFamily="18" charset="0"/>
            </a:endParaRPr>
          </a:p>
          <a:p>
            <a:pPr indent="0">
              <a:buNone/>
            </a:pPr>
            <a:endParaRPr lang="uk-UA" dirty="0"/>
          </a:p>
        </p:txBody>
      </p:sp>
      <p:pic>
        <p:nvPicPr>
          <p:cNvPr id="1026" name="Picture 2" descr="http://whytoread.com/wp-content/uploads/2014/12/best-book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835616"/>
            <a:ext cx="7068891" cy="4710859"/>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84" y="1835616"/>
            <a:ext cx="7804135" cy="4457660"/>
          </a:xfrm>
          <a:prstGeom prst="rect">
            <a:avLst/>
          </a:prstGeom>
        </p:spPr>
      </p:pic>
    </p:spTree>
    <p:extLst>
      <p:ext uri="{BB962C8B-B14F-4D97-AF65-F5344CB8AC3E}">
        <p14:creationId xmlns:p14="http://schemas.microsoft.com/office/powerpoint/2010/main" val="164552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052736"/>
            <a:ext cx="6400800" cy="648072"/>
          </a:xfrm>
        </p:spPr>
        <p:txBody>
          <a:bodyPr/>
          <a:lstStyle/>
          <a:p>
            <a:r>
              <a:rPr lang="en-US" dirty="0"/>
              <a:t>CAREER</a:t>
            </a:r>
            <a:endParaRPr lang="uk-UA" dirty="0"/>
          </a:p>
        </p:txBody>
      </p:sp>
      <p:sp>
        <p:nvSpPr>
          <p:cNvPr id="3" name="Объект 2"/>
          <p:cNvSpPr>
            <a:spLocks noGrp="1"/>
          </p:cNvSpPr>
          <p:nvPr>
            <p:ph idx="1"/>
          </p:nvPr>
        </p:nvSpPr>
        <p:spPr/>
        <p:txBody>
          <a:bodyPr/>
          <a:lstStyle/>
          <a:p>
            <a:pPr indent="0">
              <a:buNone/>
            </a:pPr>
            <a:r>
              <a:rPr lang="en-US" dirty="0">
                <a:latin typeface="Constantia" pitchFamily="18" charset="0"/>
              </a:rPr>
              <a:t>The other importance of the language is that it </a:t>
            </a:r>
            <a:r>
              <a:rPr lang="en-US" dirty="0" err="1">
                <a:latin typeface="Constantia" pitchFamily="18" charset="0"/>
              </a:rPr>
              <a:t>creat</a:t>
            </a:r>
            <a:r>
              <a:rPr lang="en-US" dirty="0">
                <a:latin typeface="Constantia" pitchFamily="18" charset="0"/>
              </a:rPr>
              <a:t> a greater opportunity for a job. As we know, in this modern world, businesses are </a:t>
            </a:r>
            <a:r>
              <a:rPr lang="en-US" dirty="0" err="1">
                <a:latin typeface="Constantia" pitchFamily="18" charset="0"/>
              </a:rPr>
              <a:t>targetting</a:t>
            </a:r>
            <a:r>
              <a:rPr lang="en-US" dirty="0">
                <a:latin typeface="Constantia" pitchFamily="18" charset="0"/>
              </a:rPr>
              <a:t> at </a:t>
            </a:r>
            <a:r>
              <a:rPr lang="en-US" dirty="0" err="1">
                <a:latin typeface="Constantia" pitchFamily="18" charset="0"/>
              </a:rPr>
              <a:t>quatities</a:t>
            </a:r>
            <a:r>
              <a:rPr lang="en-US" dirty="0">
                <a:latin typeface="Constantia" pitchFamily="18" charset="0"/>
              </a:rPr>
              <a:t> of employees; and, knowing English is one of those qualities. Consequently, if we know English and good at it, we will have more chances to get a </a:t>
            </a:r>
            <a:r>
              <a:rPr lang="en-US" dirty="0" smtClean="0">
                <a:latin typeface="Constantia" pitchFamily="18" charset="0"/>
              </a:rPr>
              <a:t>job.</a:t>
            </a:r>
            <a:endParaRPr lang="uk-UA" dirty="0">
              <a:latin typeface="Constantia"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1916832"/>
            <a:ext cx="6480720" cy="4458736"/>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39" y="1916832"/>
            <a:ext cx="6480721" cy="4458736"/>
          </a:xfrm>
          <a:prstGeom prst="rect">
            <a:avLst/>
          </a:prstGeom>
        </p:spPr>
      </p:pic>
    </p:spTree>
    <p:extLst>
      <p:ext uri="{BB962C8B-B14F-4D97-AF65-F5344CB8AC3E}">
        <p14:creationId xmlns:p14="http://schemas.microsoft.com/office/powerpoint/2010/main" val="190278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052736"/>
            <a:ext cx="6400800" cy="576064"/>
          </a:xfrm>
        </p:spPr>
        <p:txBody>
          <a:bodyPr>
            <a:normAutofit fontScale="90000"/>
          </a:bodyPr>
          <a:lstStyle/>
          <a:p>
            <a:r>
              <a:rPr lang="en-US" dirty="0"/>
              <a:t>A TRIP ABROAD</a:t>
            </a:r>
            <a:endParaRPr lang="uk-UA" dirty="0"/>
          </a:p>
        </p:txBody>
      </p:sp>
      <p:sp>
        <p:nvSpPr>
          <p:cNvPr id="3" name="Объект 2"/>
          <p:cNvSpPr>
            <a:spLocks noGrp="1"/>
          </p:cNvSpPr>
          <p:nvPr>
            <p:ph idx="1"/>
          </p:nvPr>
        </p:nvSpPr>
        <p:spPr>
          <a:xfrm>
            <a:off x="1371600" y="2276872"/>
            <a:ext cx="6400800" cy="3209529"/>
          </a:xfrm>
        </p:spPr>
        <p:txBody>
          <a:bodyPr/>
          <a:lstStyle/>
          <a:p>
            <a:pPr indent="0">
              <a:buNone/>
            </a:pPr>
            <a:r>
              <a:rPr lang="en-US" dirty="0">
                <a:latin typeface="Constantia" pitchFamily="18" charset="0"/>
              </a:rPr>
              <a:t>Everyone knows that modern man is the personality of a versatile and curious, seeking in his life to visit as many different countries and cities to get acquainted with the culture and customs of other nations. And how this is possible without knowledge of the English language? In tourist countries, whether Turkey or Spain, everyone who works with tourists speak English.</a:t>
            </a:r>
            <a:endParaRPr lang="uk-UA" dirty="0">
              <a:latin typeface="Constantia"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754444"/>
            <a:ext cx="6912768" cy="452152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753" y="1845781"/>
            <a:ext cx="6931073" cy="4338852"/>
          </a:xfrm>
          <a:prstGeom prst="rect">
            <a:avLst/>
          </a:prstGeom>
        </p:spPr>
      </p:pic>
    </p:spTree>
    <p:extLst>
      <p:ext uri="{BB962C8B-B14F-4D97-AF65-F5344CB8AC3E}">
        <p14:creationId xmlns:p14="http://schemas.microsoft.com/office/powerpoint/2010/main" val="38953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052736"/>
            <a:ext cx="6400800" cy="648072"/>
          </a:xfrm>
        </p:spPr>
        <p:txBody>
          <a:bodyPr/>
          <a:lstStyle/>
          <a:p>
            <a:r>
              <a:rPr lang="en-US" dirty="0" smtClean="0"/>
              <a:t>organizations</a:t>
            </a:r>
            <a:endParaRPr lang="uk-UA" dirty="0"/>
          </a:p>
        </p:txBody>
      </p:sp>
      <p:sp>
        <p:nvSpPr>
          <p:cNvPr id="3" name="Объект 2"/>
          <p:cNvSpPr>
            <a:spLocks noGrp="1"/>
          </p:cNvSpPr>
          <p:nvPr>
            <p:ph idx="1"/>
          </p:nvPr>
        </p:nvSpPr>
        <p:spPr/>
        <p:txBody>
          <a:bodyPr/>
          <a:lstStyle/>
          <a:p>
            <a:pPr indent="0">
              <a:buNone/>
            </a:pPr>
            <a:r>
              <a:rPr lang="en-US" dirty="0">
                <a:latin typeface="Constantia" pitchFamily="18" charset="0"/>
              </a:rPr>
              <a:t>English is the dominant business language and it has become almost a necessity for people to speak English if they are to enter a global workforce. Many private organizations or public buildings use English in their business.</a:t>
            </a:r>
            <a:endParaRPr lang="uk-UA" dirty="0">
              <a:latin typeface="Constantia"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832" y="2204864"/>
            <a:ext cx="7620000" cy="40259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552" y="2118672"/>
            <a:ext cx="7326560" cy="4112092"/>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334" y="2103539"/>
            <a:ext cx="7600498" cy="4118484"/>
          </a:xfrm>
          <a:prstGeom prst="rect">
            <a:avLst/>
          </a:prstGeom>
        </p:spPr>
      </p:pic>
    </p:spTree>
    <p:extLst>
      <p:ext uri="{BB962C8B-B14F-4D97-AF65-F5344CB8AC3E}">
        <p14:creationId xmlns:p14="http://schemas.microsoft.com/office/powerpoint/2010/main" val="2316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052736"/>
            <a:ext cx="6400800" cy="648072"/>
          </a:xfrm>
        </p:spPr>
        <p:txBody>
          <a:bodyPr>
            <a:normAutofit/>
          </a:bodyPr>
          <a:lstStyle/>
          <a:p>
            <a:r>
              <a:rPr lang="en-US" dirty="0" smtClean="0"/>
              <a:t>Science</a:t>
            </a:r>
            <a:endParaRPr lang="uk-UA" dirty="0"/>
          </a:p>
        </p:txBody>
      </p:sp>
      <p:sp>
        <p:nvSpPr>
          <p:cNvPr id="3" name="Объект 2"/>
          <p:cNvSpPr>
            <a:spLocks noGrp="1"/>
          </p:cNvSpPr>
          <p:nvPr>
            <p:ph idx="1"/>
          </p:nvPr>
        </p:nvSpPr>
        <p:spPr/>
        <p:txBody>
          <a:bodyPr/>
          <a:lstStyle/>
          <a:p>
            <a:pPr indent="0">
              <a:buNone/>
            </a:pPr>
            <a:r>
              <a:rPr lang="en-US" dirty="0">
                <a:latin typeface="Constantia" pitchFamily="18" charset="0"/>
              </a:rPr>
              <a:t>Knowledge of the English language gives the opportunity to study in prestigious universities abroad</a:t>
            </a:r>
            <a:r>
              <a:rPr lang="en-US" dirty="0" smtClean="0">
                <a:latin typeface="Constantia" pitchFamily="18" charset="0"/>
              </a:rPr>
              <a:t>. English </a:t>
            </a:r>
            <a:r>
              <a:rPr lang="en-US" dirty="0">
                <a:latin typeface="Constantia" pitchFamily="18" charset="0"/>
              </a:rPr>
              <a:t>is now used almost exclusively as the language of science</a:t>
            </a:r>
            <a:r>
              <a:rPr lang="en-US" dirty="0" smtClean="0">
                <a:latin typeface="Constantia" pitchFamily="18" charset="0"/>
              </a:rPr>
              <a:t>. The </a:t>
            </a:r>
            <a:r>
              <a:rPr lang="en-US" dirty="0">
                <a:latin typeface="Constantia" pitchFamily="18" charset="0"/>
              </a:rPr>
              <a:t>fact that English is the de facto global language of science is not likely to change anytime soon.</a:t>
            </a:r>
            <a:endParaRPr lang="uk-UA" dirty="0">
              <a:latin typeface="Constantia"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600" y="1700808"/>
            <a:ext cx="7670800" cy="48514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00" y="1980208"/>
            <a:ext cx="7670800" cy="429260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413" y="1983509"/>
            <a:ext cx="8771171" cy="4572000"/>
          </a:xfrm>
          <a:prstGeom prst="rect">
            <a:avLst/>
          </a:prstGeom>
        </p:spPr>
      </p:pic>
    </p:spTree>
    <p:extLst>
      <p:ext uri="{BB962C8B-B14F-4D97-AF65-F5344CB8AC3E}">
        <p14:creationId xmlns:p14="http://schemas.microsoft.com/office/powerpoint/2010/main" val="95379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107</TotalTime>
  <Words>254</Words>
  <Application>Microsoft Office PowerPoint</Application>
  <PresentationFormat>Экран (4:3)</PresentationFormat>
  <Paragraphs>11</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Кутюр</vt:lpstr>
      <vt:lpstr>The english language in the modern world </vt:lpstr>
      <vt:lpstr>culture</vt:lpstr>
      <vt:lpstr>CAREER</vt:lpstr>
      <vt:lpstr>A TRIP ABROAD</vt:lpstr>
      <vt:lpstr>organizations</vt:lpstr>
      <vt:lpstr>Science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Tanya</dc:creator>
  <cp:lastModifiedBy>Tanya</cp:lastModifiedBy>
  <cp:revision>9</cp:revision>
  <dcterms:created xsi:type="dcterms:W3CDTF">2015-02-22T16:07:48Z</dcterms:created>
  <dcterms:modified xsi:type="dcterms:W3CDTF">2015-02-22T17:55:47Z</dcterms:modified>
</cp:coreProperties>
</file>