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8135-992F-40BF-9B81-4A4897B9499A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DAD2-D522-41E5-937A-B41A643D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DAD2-D522-41E5-937A-B41A643D00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F976-486C-4F60-9434-8318CB286A7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22BF-6FB6-4354-BED8-4BDBE2497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rightwallpapers.ru/Uploads/22-1-2014/54c6fda4-c3c6-4f00-86db-8345e8674dbe/thumb2-579b3b1715d598b61a0cd20234639d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4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7198568" cy="2592287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БЕЛОРУССИЯ</a:t>
            </a:r>
            <a:br>
              <a:rPr lang="ru-RU" sz="9600" b="1" dirty="0">
                <a:solidFill>
                  <a:schemeClr val="bg1"/>
                </a:solidFill>
              </a:rPr>
            </a:b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99592" y="4725144"/>
            <a:ext cx="472008" cy="64807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://states-world.ru/flags/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024336" cy="2016225"/>
          </a:xfrm>
          <a:prstGeom prst="rect">
            <a:avLst/>
          </a:prstGeom>
          <a:noFill/>
        </p:spPr>
      </p:pic>
      <p:pic>
        <p:nvPicPr>
          <p:cNvPr id="23556" name="Picture 4" descr="http://www.gerb.bel.ru/pages/strani/img/gerbby95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448272" cy="2448272"/>
          </a:xfrm>
          <a:prstGeom prst="rect">
            <a:avLst/>
          </a:prstGeom>
          <a:noFill/>
        </p:spPr>
      </p:pic>
      <p:pic>
        <p:nvPicPr>
          <p:cNvPr id="23558" name="Picture 6" descr="http://mogtk-bks.by/uploads/posts/1368356101_20467_gerb_flag_belarus_2012_figurny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3605239" cy="3068960"/>
          </a:xfrm>
          <a:prstGeom prst="rect">
            <a:avLst/>
          </a:prstGeom>
          <a:noFill/>
        </p:spPr>
      </p:pic>
      <p:pic>
        <p:nvPicPr>
          <p:cNvPr id="23560" name="Picture 8" descr="http://com-stol.ru/wp-content/uploads/2011/09/0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60648"/>
            <a:ext cx="28575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После распада СССР в 1991 Белоруссия приступила к созданию смешанной </a:t>
            </a:r>
            <a:r>
              <a:rPr lang="ru-RU" dirty="0" smtClean="0"/>
              <a:t>экономики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80728"/>
            <a:ext cx="4104456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Политика правительства </a:t>
            </a:r>
            <a:endParaRPr lang="ru-RU" sz="2800" b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275856" y="2636912"/>
            <a:ext cx="2520280" cy="115212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3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Состояла в том, что бы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1916832"/>
            <a:ext cx="432048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3789040"/>
            <a:ext cx="6192688" cy="13681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Превратить </a:t>
            </a:r>
            <a:r>
              <a:rPr lang="ru-RU" sz="2800" dirty="0"/>
              <a:t>страну в экспортера сельскохозяйственного сырья и </a:t>
            </a:r>
            <a:r>
              <a:rPr lang="ru-RU" sz="2800" dirty="0" smtClean="0"/>
              <a:t>оборудования.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733256"/>
            <a:ext cx="8856984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По-прежнему </a:t>
            </a:r>
            <a:r>
              <a:rPr lang="ru-RU" sz="2400" dirty="0"/>
              <a:t>существует система государственных заказов и распределения продукции.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499992" y="5157192"/>
            <a:ext cx="288032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1" name="Picture 7" descr="http://beta.inosmi.ru/images/20239/73/202397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2664296" cy="150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5760640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 период с 1992 по </a:t>
            </a:r>
            <a:r>
              <a:rPr lang="ru-RU" sz="3200" dirty="0" smtClean="0"/>
              <a:t>1994 гг.</a:t>
            </a:r>
            <a:endParaRPr lang="ru-RU" sz="3200" dirty="0"/>
          </a:p>
        </p:txBody>
      </p:sp>
      <p:sp>
        <p:nvSpPr>
          <p:cNvPr id="3" name="Блок-схема: типовой процесс 2"/>
          <p:cNvSpPr/>
          <p:nvPr/>
        </p:nvSpPr>
        <p:spPr>
          <a:xfrm>
            <a:off x="251520" y="1340768"/>
            <a:ext cx="8712968" cy="648072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Объем </a:t>
            </a:r>
            <a:r>
              <a:rPr lang="ru-RU" dirty="0"/>
              <a:t>промышленного производства сократился на 39%</a:t>
            </a:r>
          </a:p>
        </p:txBody>
      </p:sp>
      <p:sp>
        <p:nvSpPr>
          <p:cNvPr id="4" name="Блок-схема: типовой процесс 3"/>
          <p:cNvSpPr/>
          <p:nvPr/>
        </p:nvSpPr>
        <p:spPr>
          <a:xfrm>
            <a:off x="251520" y="2060848"/>
            <a:ext cx="8712968" cy="648072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Инвестиций </a:t>
            </a:r>
            <a:r>
              <a:rPr lang="ru-RU" dirty="0"/>
              <a:t>- на 54%</a:t>
            </a: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179512" y="2780928"/>
            <a:ext cx="8712968" cy="648072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Торговли </a:t>
            </a:r>
            <a:r>
              <a:rPr lang="ru-RU" dirty="0"/>
              <a:t>- на 67%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3501008"/>
            <a:ext cx="1008112" cy="14401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95536" y="5013176"/>
            <a:ext cx="8280920" cy="136815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падение сопровождалось быстрым ростом инфляции и безработицы, нарастающим дефицитом  государственного бюджета и платежного баланса.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Выноска со стрелкой вниз 1"/>
          <p:cNvSpPr/>
          <p:nvPr/>
        </p:nvSpPr>
        <p:spPr>
          <a:xfrm>
            <a:off x="1835696" y="188640"/>
            <a:ext cx="5040560" cy="129614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Дезинтеграция Советского Союза парализовала белорусскую экономику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700808"/>
            <a:ext cx="6336704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Большая </a:t>
            </a:r>
            <a:r>
              <a:rPr lang="ru-RU" dirty="0"/>
              <a:t>часть промышленности сильно зависела от устойчивого снабжения деталями и комплектующими из других советских республик.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3068960"/>
            <a:ext cx="864096" cy="1440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581128"/>
            <a:ext cx="6408712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Когда необходимые комплектующие перестали поступать, многие заводы были вынуждены резко сократить производство и уволить большое число рабочих.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8784976" cy="25202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Белоруссия выделялась среди бывших советских республик самой высокой продуктивностью сельского хозяйства и была главным экспортером продовольствия в другие районы бывшего Советского Союза. Несмотря на попытки поощрения фермерства, государственные и коллективные хозяйства в 1998 владели 95% сельскохозяйственных угодий. Из 2700 колхозов и совхозов Белоруссии к ноябрю 1998 реорганизации подверглись </a:t>
            </a:r>
            <a:r>
              <a:rPr lang="ru-RU" dirty="0" err="1"/>
              <a:t>ок</a:t>
            </a:r>
            <a:r>
              <a:rPr lang="ru-RU" dirty="0"/>
              <a:t>. 100.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15616" y="116632"/>
            <a:ext cx="6624736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Сельское хозяйство </a:t>
            </a:r>
            <a:endParaRPr lang="ru-RU" sz="3600" b="1" dirty="0"/>
          </a:p>
        </p:txBody>
      </p:sp>
      <p:pic>
        <p:nvPicPr>
          <p:cNvPr id="18434" name="Picture 2" descr="2560x1600 Обои рожь, колосья, поле, золотистые, небо, сельское хозяй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62880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сельскохозяйственное </a:t>
            </a:r>
            <a:r>
              <a:rPr lang="ru-RU" sz="2000" dirty="0"/>
              <a:t>машиностроение (трактора, самосвалы, комбайны</a:t>
            </a:r>
            <a:r>
              <a:rPr lang="ru-RU" sz="2000" dirty="0" smtClean="0"/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станкостроение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военно-промышленный комплекс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промышленность нефтехимии и строительных материалов.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Белоруссии производятся телевизоры и радиоприемники, часы, холодильники, стеклоизделия, мебель, одежда, льняное полотно и изделия из кожи.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пищевой промышленности выделяются консервные и сахарные заводы.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24936" cy="1080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Ведущими отраслями обрабатывающей промышленности являются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rad.org.by/uploads/content/_gov.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3819685" cy="246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188640"/>
            <a:ext cx="5472608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Социальная сфера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280920" cy="20882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распадом экономики и сокращением государственных доходов резко сократились финансовые возможности государства для поддержания системы социального обеспечения. Более половины населения получает доходы ниже прожиточного минимума. С 1991 по 1998 уровень жизни снизился в 2 раза. </a:t>
            </a:r>
          </a:p>
        </p:txBody>
      </p:sp>
      <p:pic>
        <p:nvPicPr>
          <p:cNvPr id="21506" name="Picture 2" descr="http://lpravda.com/wp-content/uploads/2013/06/hygrkcpchhjbpizbyxpzzcnsaw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271462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fotobg.ru/upload/paper_texture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Выноска со стрелкой вниз 1"/>
          <p:cNvSpPr/>
          <p:nvPr/>
        </p:nvSpPr>
        <p:spPr>
          <a:xfrm>
            <a:off x="539552" y="332656"/>
            <a:ext cx="7992888" cy="1008112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 в январе 1995 таможенного союза с Россией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480720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dirty="0" smtClean="0"/>
              <a:t>Привело </a:t>
            </a:r>
            <a:r>
              <a:rPr lang="ru-RU" dirty="0" smtClean="0"/>
              <a:t>к повышению импортных тарифов для белорусских потребителей с 5% до 20%, а позже - до 40%.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21328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492896"/>
            <a:ext cx="6336704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Государство продолжает выплачивать субсидии сельскохозяйственному сектору и сохраняет контроль за ценами. 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27984" y="342900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3861048"/>
            <a:ext cx="6120680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Несмотря на либерализацию валютного рынка для частных лиц в конце 1997, государство сохраняет контроль за обменным курсом валют для предприятий и организаций, что приводит к оттоку иностранного капитала.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373216"/>
            <a:ext cx="6264696" cy="10801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результате экономического кризиса в России в 1998 Белоруссия понесла большие убытки в промышленности, торговле и сельском хозяйстве.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99992" y="51571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364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БЕЛОРУССИЯ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13</cp:revision>
  <dcterms:created xsi:type="dcterms:W3CDTF">2014-01-26T11:56:44Z</dcterms:created>
  <dcterms:modified xsi:type="dcterms:W3CDTF">2014-01-28T17:16:27Z</dcterms:modified>
</cp:coreProperties>
</file>