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F1B63C0-7423-408F-8679-A396C24BF149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CA6AD373-144D-4D85-B8C3-2C723A6D13D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4869160"/>
            <a:ext cx="1981200" cy="1828800"/>
          </a:xfrm>
        </p:spPr>
        <p:txBody>
          <a:bodyPr/>
          <a:lstStyle/>
          <a:p>
            <a:r>
              <a:rPr lang="ru-RU" dirty="0" err="1" smtClean="0"/>
              <a:t>Підготувала</a:t>
            </a:r>
            <a:r>
              <a:rPr lang="ru-RU" dirty="0" smtClean="0"/>
              <a:t> </a:t>
            </a:r>
            <a:r>
              <a:rPr lang="ru-RU" dirty="0" err="1" smtClean="0"/>
              <a:t>учениця</a:t>
            </a:r>
            <a:r>
              <a:rPr lang="ru-RU" dirty="0" smtClean="0"/>
              <a:t> </a:t>
            </a:r>
            <a:endParaRPr lang="uk-UA" dirty="0" smtClean="0"/>
          </a:p>
          <a:p>
            <a:r>
              <a:rPr lang="uk-UA" dirty="0" smtClean="0"/>
              <a:t>10-В класу</a:t>
            </a:r>
          </a:p>
          <a:p>
            <a:r>
              <a:rPr lang="uk-UA" dirty="0" smtClean="0"/>
              <a:t>Скрипка Аліна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2960"/>
            <a:ext cx="6530280" cy="2528168"/>
          </a:xfrm>
        </p:spPr>
        <p:txBody>
          <a:bodyPr/>
          <a:lstStyle/>
          <a:p>
            <a:r>
              <a:rPr lang="ru-RU" sz="4800" dirty="0" err="1"/>
              <a:t>Глобальні</a:t>
            </a:r>
            <a:r>
              <a:rPr lang="ru-RU" sz="4800" dirty="0"/>
              <a:t> </a:t>
            </a:r>
            <a:r>
              <a:rPr lang="ru-RU" sz="4800" dirty="0" err="1"/>
              <a:t>проблеми</a:t>
            </a:r>
            <a:r>
              <a:rPr lang="ru-RU" sz="4800" dirty="0"/>
              <a:t> </a:t>
            </a:r>
            <a:r>
              <a:rPr lang="ru-RU" sz="4800" dirty="0" err="1"/>
              <a:t>людства</a:t>
            </a:r>
            <a:r>
              <a:rPr lang="ru-RU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18712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719070"/>
            <a:ext cx="9144000" cy="5022297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Вступне слово;</a:t>
            </a:r>
          </a:p>
          <a:p>
            <a:r>
              <a:rPr lang="uk-UA" sz="3600" b="1" dirty="0" smtClean="0"/>
              <a:t>Глобальні проблеми людства;</a:t>
            </a:r>
          </a:p>
          <a:p>
            <a:r>
              <a:rPr lang="ru-RU" sz="3600" b="1" dirty="0"/>
              <a:t>Проблема </a:t>
            </a:r>
            <a:r>
              <a:rPr lang="ru-RU" sz="3600" b="1" dirty="0" err="1"/>
              <a:t>роззброєння</a:t>
            </a:r>
            <a:r>
              <a:rPr lang="ru-RU" sz="3600" b="1" dirty="0"/>
              <a:t> та </a:t>
            </a:r>
            <a:r>
              <a:rPr lang="ru-RU" sz="3600" b="1" dirty="0" err="1"/>
              <a:t>збереження</a:t>
            </a:r>
            <a:r>
              <a:rPr lang="ru-RU" sz="3600" b="1" dirty="0"/>
              <a:t> миру на </a:t>
            </a:r>
            <a:r>
              <a:rPr lang="ru-RU" sz="3600" b="1" dirty="0" err="1" smtClean="0"/>
              <a:t>Землі</a:t>
            </a:r>
            <a:r>
              <a:rPr lang="ru-RU" sz="3600" b="1" dirty="0" smtClean="0"/>
              <a:t>;</a:t>
            </a:r>
          </a:p>
          <a:p>
            <a:r>
              <a:rPr lang="uk-UA" sz="3600" b="1" dirty="0" smtClean="0"/>
              <a:t>Екологічна проблема;</a:t>
            </a:r>
          </a:p>
          <a:p>
            <a:r>
              <a:rPr lang="uk-UA" sz="3600" b="1" dirty="0" smtClean="0"/>
              <a:t>Продовольча проблема;</a:t>
            </a:r>
          </a:p>
          <a:p>
            <a:r>
              <a:rPr lang="uk-UA" sz="3600" b="1" dirty="0" smtClean="0"/>
              <a:t>Демографічна проблема;</a:t>
            </a:r>
          </a:p>
          <a:p>
            <a:r>
              <a:rPr lang="uk-UA" sz="3600" b="1" dirty="0" smtClean="0"/>
              <a:t>Енергетична </a:t>
            </a:r>
            <a:r>
              <a:rPr lang="uk-UA" sz="3600" b="1" dirty="0"/>
              <a:t>й сировинна проблеми.</a:t>
            </a:r>
            <a:endParaRPr lang="uk-UA" sz="3600" b="1" dirty="0" smtClean="0"/>
          </a:p>
          <a:p>
            <a:endParaRPr lang="uk-UA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4182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різнобічна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набула</a:t>
            </a:r>
            <a:r>
              <a:rPr lang="ru-RU" dirty="0"/>
              <a:t> </a:t>
            </a:r>
            <a:r>
              <a:rPr lang="ru-RU" dirty="0" err="1"/>
              <a:t>небувалого</a:t>
            </a:r>
            <a:r>
              <a:rPr lang="ru-RU" dirty="0"/>
              <a:t> </a:t>
            </a:r>
            <a:r>
              <a:rPr lang="ru-RU" dirty="0" err="1"/>
              <a:t>розмаху</a:t>
            </a:r>
            <a:r>
              <a:rPr lang="ru-RU" dirty="0"/>
              <a:t>, </a:t>
            </a:r>
            <a:r>
              <a:rPr lang="ru-RU" dirty="0" err="1"/>
              <a:t>охопивши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всю </a:t>
            </a:r>
            <a:r>
              <a:rPr lang="ru-RU" dirty="0" err="1"/>
              <a:t>земну</a:t>
            </a:r>
            <a:r>
              <a:rPr lang="ru-RU" dirty="0"/>
              <a:t> кулю. </a:t>
            </a:r>
            <a:r>
              <a:rPr lang="ru-RU" dirty="0" err="1"/>
              <a:t>Космічні</a:t>
            </a:r>
            <a:r>
              <a:rPr lang="ru-RU" dirty="0"/>
              <a:t> </a:t>
            </a:r>
            <a:r>
              <a:rPr lang="ru-RU" dirty="0" err="1"/>
              <a:t>апарати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практично </a:t>
            </a:r>
            <a:r>
              <a:rPr lang="ru-RU" dirty="0" err="1"/>
              <a:t>миттєво</a:t>
            </a:r>
            <a:r>
              <a:rPr lang="ru-RU" dirty="0"/>
              <a:t> </a:t>
            </a:r>
            <a:r>
              <a:rPr lang="ru-RU" dirty="0" err="1"/>
              <a:t>зв'язатися</a:t>
            </a:r>
            <a:r>
              <a:rPr lang="ru-RU" dirty="0"/>
              <a:t> по телефону з будь-</a:t>
            </a:r>
            <a:r>
              <a:rPr lang="ru-RU" dirty="0" err="1"/>
              <a:t>якою</a:t>
            </a:r>
            <a:r>
              <a:rPr lang="ru-RU" dirty="0"/>
              <a:t> точкою </a:t>
            </a:r>
            <a:r>
              <a:rPr lang="ru-RU" dirty="0" err="1"/>
              <a:t>світу</a:t>
            </a:r>
            <a:r>
              <a:rPr lang="ru-RU" dirty="0"/>
              <a:t>, а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промислових</a:t>
            </a:r>
            <a:r>
              <a:rPr lang="ru-RU" dirty="0"/>
              <a:t> </a:t>
            </a:r>
            <a:r>
              <a:rPr lang="ru-RU" dirty="0" err="1"/>
              <a:t>викидів</a:t>
            </a:r>
            <a:r>
              <a:rPr lang="ru-RU" dirty="0"/>
              <a:t> </a:t>
            </a:r>
            <a:r>
              <a:rPr lang="ru-RU" dirty="0" err="1"/>
              <a:t>виявлені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в </a:t>
            </a:r>
            <a:r>
              <a:rPr lang="ru-RU" dirty="0" err="1"/>
              <a:t>Антарктиді</a:t>
            </a:r>
            <a:r>
              <a:rPr lang="ru-RU" dirty="0"/>
              <a:t>. </a:t>
            </a:r>
            <a:r>
              <a:rPr lang="ru-RU" dirty="0" err="1"/>
              <a:t>Балістичними</a:t>
            </a:r>
            <a:r>
              <a:rPr lang="ru-RU" dirty="0"/>
              <a:t> ракетами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уразити</a:t>
            </a:r>
            <a:r>
              <a:rPr lang="ru-RU" dirty="0"/>
              <a:t> будь-яку </a:t>
            </a:r>
            <a:r>
              <a:rPr lang="ru-RU" dirty="0" err="1"/>
              <a:t>ціль</a:t>
            </a:r>
            <a:r>
              <a:rPr lang="ru-RU" dirty="0"/>
              <a:t>, де б вона не </a:t>
            </a:r>
            <a:r>
              <a:rPr lang="ru-RU" dirty="0" err="1"/>
              <a:t>знаходилася</a:t>
            </a:r>
            <a:r>
              <a:rPr lang="ru-RU" dirty="0"/>
              <a:t>. </a:t>
            </a:r>
            <a:r>
              <a:rPr lang="ru-RU" dirty="0" err="1"/>
              <a:t>Жодна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уникнути</a:t>
            </a:r>
            <a:r>
              <a:rPr lang="ru-RU" dirty="0"/>
              <a:t> того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 й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інститутів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цілий</a:t>
            </a:r>
            <a:r>
              <a:rPr lang="ru-RU" dirty="0"/>
              <a:t> ряд проблем,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перед </a:t>
            </a:r>
            <a:r>
              <a:rPr lang="ru-RU" dirty="0" err="1"/>
              <a:t>людством</a:t>
            </a:r>
            <a:r>
              <a:rPr lang="ru-RU" dirty="0"/>
              <a:t>, </a:t>
            </a:r>
            <a:r>
              <a:rPr lang="ru-RU" dirty="0" err="1"/>
              <a:t>охоплюють</a:t>
            </a:r>
            <a:r>
              <a:rPr lang="ru-RU" dirty="0"/>
              <a:t> всю </a:t>
            </a:r>
            <a:r>
              <a:rPr lang="ru-RU" dirty="0" err="1"/>
              <a:t>земну</a:t>
            </a:r>
            <a:r>
              <a:rPr lang="ru-RU" dirty="0"/>
              <a:t> кулю і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ближній</a:t>
            </a:r>
            <a:r>
              <a:rPr lang="ru-RU" dirty="0"/>
              <a:t> </a:t>
            </a:r>
            <a:r>
              <a:rPr lang="ru-RU" dirty="0" err="1"/>
              <a:t>космічний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глобальних</a:t>
            </a:r>
            <a:r>
              <a:rPr lang="ru-RU" dirty="0"/>
              <a:t> (</a:t>
            </a:r>
            <a:r>
              <a:rPr lang="ru-RU" dirty="0" err="1"/>
              <a:t>від</a:t>
            </a:r>
            <a:r>
              <a:rPr lang="ru-RU" dirty="0"/>
              <a:t> фр. </a:t>
            </a:r>
            <a:r>
              <a:rPr lang="en-GB" dirty="0"/>
              <a:t>global — </a:t>
            </a:r>
            <a:r>
              <a:rPr lang="ru-RU" dirty="0" err="1"/>
              <a:t>загальний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походить </a:t>
            </a:r>
            <a:r>
              <a:rPr lang="ru-RU" dirty="0" err="1"/>
              <a:t>від</a:t>
            </a:r>
            <a:r>
              <a:rPr lang="ru-RU" dirty="0"/>
              <a:t> лат. </a:t>
            </a:r>
            <a:r>
              <a:rPr lang="en-GB" dirty="0" err="1"/>
              <a:t>globus</a:t>
            </a:r>
            <a:r>
              <a:rPr lang="en-GB" dirty="0"/>
              <a:t> — </a:t>
            </a:r>
            <a:r>
              <a:rPr lang="ru-RU" dirty="0"/>
              <a:t>куля).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вивчаються</a:t>
            </a:r>
            <a:r>
              <a:rPr lang="ru-RU" dirty="0"/>
              <a:t> </a:t>
            </a:r>
            <a:r>
              <a:rPr lang="ru-RU" dirty="0" err="1"/>
              <a:t>багатьма</a:t>
            </a:r>
            <a:r>
              <a:rPr lang="ru-RU" dirty="0"/>
              <a:t> науками, в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географією</a:t>
            </a:r>
            <a:r>
              <a:rPr lang="ru-RU" dirty="0"/>
              <a:t>, </a:t>
            </a:r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географічній</a:t>
            </a:r>
            <a:r>
              <a:rPr lang="ru-RU" dirty="0"/>
              <a:t> </a:t>
            </a:r>
            <a:r>
              <a:rPr lang="ru-RU" dirty="0" err="1"/>
              <a:t>оболонці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взаємопов'язані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кругообігу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і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Вступне слово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8672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841067"/>
            <a:ext cx="8280920" cy="6016933"/>
          </a:xfrm>
        </p:spPr>
      </p:pic>
      <p:sp>
        <p:nvSpPr>
          <p:cNvPr id="5" name="TextBox 4"/>
          <p:cNvSpPr txBox="1"/>
          <p:nvPr/>
        </p:nvSpPr>
        <p:spPr>
          <a:xfrm>
            <a:off x="720971" y="256292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solidFill>
                  <a:schemeClr val="bg1"/>
                </a:solidFill>
              </a:rPr>
              <a:t>Глобальні проблеми людства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4445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549" y="2204864"/>
            <a:ext cx="3956449" cy="266429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733" y="2204864"/>
            <a:ext cx="4053265" cy="2664296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4784"/>
            <a:ext cx="5292080" cy="5373216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b="1" dirty="0" err="1">
                <a:solidFill>
                  <a:schemeClr val="tx1"/>
                </a:solidFill>
              </a:rPr>
              <a:t>Дослідники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виділяють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декілька</a:t>
            </a:r>
            <a:r>
              <a:rPr lang="ru-RU" b="1" dirty="0">
                <a:solidFill>
                  <a:schemeClr val="tx1"/>
                </a:solidFill>
              </a:rPr>
              <a:t> причин </a:t>
            </a:r>
            <a:r>
              <a:rPr lang="ru-RU" b="1" dirty="0" err="1">
                <a:solidFill>
                  <a:schemeClr val="tx1"/>
                </a:solidFill>
              </a:rPr>
              <a:t>виникнення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воєн</a:t>
            </a:r>
            <a:r>
              <a:rPr lang="ru-RU" b="1" dirty="0">
                <a:solidFill>
                  <a:schemeClr val="tx1"/>
                </a:solidFill>
              </a:rPr>
              <a:t>: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психолого-</a:t>
            </a:r>
            <a:r>
              <a:rPr lang="ru-RU" b="1" dirty="0" err="1">
                <a:solidFill>
                  <a:schemeClr val="tx1"/>
                </a:solidFill>
              </a:rPr>
              <a:t>біологічна</a:t>
            </a:r>
            <a:r>
              <a:rPr lang="ru-RU" b="1" dirty="0">
                <a:solidFill>
                  <a:schemeClr val="tx1"/>
                </a:solidFill>
              </a:rPr>
              <a:t>, суть </a:t>
            </a:r>
            <a:r>
              <a:rPr lang="ru-RU" b="1" dirty="0" err="1">
                <a:solidFill>
                  <a:schemeClr val="tx1"/>
                </a:solidFill>
              </a:rPr>
              <a:t>якої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полягає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природі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людини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Це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агресивність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суперництво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недовіра</a:t>
            </a:r>
            <a:r>
              <a:rPr lang="ru-RU" b="1" dirty="0">
                <a:solidFill>
                  <a:schemeClr val="tx1"/>
                </a:solidFill>
              </a:rPr>
              <a:t>, потреба в </a:t>
            </a:r>
            <a:r>
              <a:rPr lang="ru-RU" b="1" dirty="0" err="1">
                <a:solidFill>
                  <a:schemeClr val="tx1"/>
                </a:solidFill>
              </a:rPr>
              <a:t>гострих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відчуттях</a:t>
            </a:r>
            <a:r>
              <a:rPr lang="ru-RU" b="1" dirty="0">
                <a:solidFill>
                  <a:schemeClr val="tx1"/>
                </a:solidFill>
              </a:rPr>
              <a:t>;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необхідність</a:t>
            </a:r>
            <a:r>
              <a:rPr lang="ru-RU" b="1" dirty="0">
                <a:solidFill>
                  <a:schemeClr val="tx1"/>
                </a:solidFill>
              </a:rPr>
              <a:t> у </a:t>
            </a:r>
            <a:r>
              <a:rPr lang="ru-RU" b="1" dirty="0" err="1">
                <a:solidFill>
                  <a:schemeClr val="tx1"/>
                </a:solidFill>
              </a:rPr>
              <a:t>нарощуванні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військової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потужності</a:t>
            </a:r>
            <a:r>
              <a:rPr lang="ru-RU" b="1" dirty="0">
                <a:solidFill>
                  <a:schemeClr val="tx1"/>
                </a:solidFill>
              </a:rPr>
              <a:t> – </a:t>
            </a:r>
            <a:r>
              <a:rPr lang="ru-RU" b="1" dirty="0" err="1">
                <a:solidFill>
                  <a:schemeClr val="tx1"/>
                </a:solidFill>
              </a:rPr>
              <a:t>озброєна</a:t>
            </a:r>
            <a:r>
              <a:rPr lang="ru-RU" b="1" dirty="0">
                <a:solidFill>
                  <a:schemeClr val="tx1"/>
                </a:solidFill>
              </a:rPr>
              <a:t> держава </a:t>
            </a:r>
            <a:r>
              <a:rPr lang="ru-RU" b="1" dirty="0" err="1">
                <a:solidFill>
                  <a:schemeClr val="tx1"/>
                </a:solidFill>
              </a:rPr>
              <a:t>може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захистити</a:t>
            </a:r>
            <a:r>
              <a:rPr lang="ru-RU" b="1" dirty="0">
                <a:solidFill>
                  <a:schemeClr val="tx1"/>
                </a:solidFill>
              </a:rPr>
              <a:t> себе та </a:t>
            </a:r>
            <a:r>
              <a:rPr lang="ru-RU" b="1" dirty="0" err="1">
                <a:solidFill>
                  <a:schemeClr val="tx1"/>
                </a:solidFill>
              </a:rPr>
              <a:t>своїх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громадян</a:t>
            </a:r>
            <a:r>
              <a:rPr lang="ru-RU" b="1" dirty="0">
                <a:solidFill>
                  <a:schemeClr val="tx1"/>
                </a:solidFill>
              </a:rPr>
              <a:t>. З такою державою </a:t>
            </a:r>
            <a:r>
              <a:rPr lang="ru-RU" b="1" dirty="0" err="1">
                <a:solidFill>
                  <a:schemeClr val="tx1"/>
                </a:solidFill>
              </a:rPr>
              <a:t>рахуватимуться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інші</a:t>
            </a:r>
            <a:r>
              <a:rPr lang="ru-RU" b="1" dirty="0">
                <a:solidFill>
                  <a:schemeClr val="tx1"/>
                </a:solidFill>
              </a:rPr>
              <a:t>;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прагнення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захопити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нові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території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їхніми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природними</a:t>
            </a:r>
            <a:r>
              <a:rPr lang="ru-RU" b="1" dirty="0">
                <a:solidFill>
                  <a:schemeClr val="tx1"/>
                </a:solidFill>
              </a:rPr>
              <a:t> ресурсами, </a:t>
            </a:r>
            <a:r>
              <a:rPr lang="ru-RU" b="1" dirty="0" err="1">
                <a:solidFill>
                  <a:schemeClr val="tx1"/>
                </a:solidFill>
              </a:rPr>
              <a:t>населенням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господарством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Відомо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що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кількість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природних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ресурсів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Землі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обмежена</a:t>
            </a:r>
            <a:r>
              <a:rPr lang="ru-RU" b="1" dirty="0">
                <a:solidFill>
                  <a:schemeClr val="tx1"/>
                </a:solidFill>
              </a:rPr>
              <a:t>, а </a:t>
            </a:r>
            <a:r>
              <a:rPr lang="ru-RU" b="1" dirty="0" err="1">
                <a:solidFill>
                  <a:schemeClr val="tx1"/>
                </a:solidFill>
              </a:rPr>
              <a:t>чисельність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населення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неухильно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зростає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Отже</a:t>
            </a:r>
            <a:r>
              <a:rPr lang="ru-RU" b="1" dirty="0">
                <a:solidFill>
                  <a:schemeClr val="tx1"/>
                </a:solidFill>
              </a:rPr>
              <a:t>, є </a:t>
            </a:r>
            <a:r>
              <a:rPr lang="ru-RU" b="1" dirty="0" err="1">
                <a:solidFill>
                  <a:schemeClr val="tx1"/>
                </a:solidFill>
              </a:rPr>
              <a:t>можливість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регулювати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її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або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воєннимии</a:t>
            </a:r>
            <a:r>
              <a:rPr lang="ru-RU" b="1" dirty="0">
                <a:solidFill>
                  <a:schemeClr val="tx1"/>
                </a:solidFill>
              </a:rPr>
              <a:t> (</a:t>
            </a:r>
            <a:r>
              <a:rPr lang="ru-RU" b="1" dirty="0" err="1">
                <a:solidFill>
                  <a:schemeClr val="tx1"/>
                </a:solidFill>
              </a:rPr>
              <a:t>каральними</a:t>
            </a:r>
            <a:r>
              <a:rPr lang="ru-RU" b="1" dirty="0">
                <a:solidFill>
                  <a:schemeClr val="tx1"/>
                </a:solidFill>
              </a:rPr>
              <a:t>) заходами, </a:t>
            </a:r>
            <a:r>
              <a:rPr lang="ru-RU" b="1" dirty="0" err="1">
                <a:solidFill>
                  <a:schemeClr val="tx1"/>
                </a:solidFill>
              </a:rPr>
              <a:t>або</a:t>
            </a:r>
            <a:r>
              <a:rPr lang="ru-RU" b="1" dirty="0">
                <a:solidFill>
                  <a:schemeClr val="tx1"/>
                </a:solidFill>
              </a:rPr>
              <a:t> «</a:t>
            </a:r>
            <a:r>
              <a:rPr lang="ru-RU" b="1" dirty="0" err="1">
                <a:solidFill>
                  <a:schemeClr val="tx1"/>
                </a:solidFill>
              </a:rPr>
              <a:t>гуманними</a:t>
            </a:r>
            <a:r>
              <a:rPr lang="ru-RU" b="1" dirty="0">
                <a:solidFill>
                  <a:schemeClr val="tx1"/>
                </a:solidFill>
              </a:rPr>
              <a:t>» </a:t>
            </a:r>
            <a:r>
              <a:rPr lang="ru-RU" b="1" dirty="0" err="1">
                <a:solidFill>
                  <a:schemeClr val="tx1"/>
                </a:solidFill>
              </a:rPr>
              <a:t>економічними</a:t>
            </a:r>
            <a:r>
              <a:rPr lang="ru-RU" b="1" dirty="0">
                <a:solidFill>
                  <a:schemeClr val="tx1"/>
                </a:solidFill>
              </a:rPr>
              <a:t> методами, </a:t>
            </a:r>
            <a:r>
              <a:rPr lang="ru-RU" b="1" dirty="0" err="1">
                <a:solidFill>
                  <a:schemeClr val="tx1"/>
                </a:solidFill>
              </a:rPr>
              <a:t>спричиняючи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недоїдання</a:t>
            </a:r>
            <a:r>
              <a:rPr lang="ru-RU" b="1" dirty="0">
                <a:solidFill>
                  <a:schemeClr val="tx1"/>
                </a:solidFill>
              </a:rPr>
              <a:t>, голод, </a:t>
            </a:r>
            <a:r>
              <a:rPr lang="ru-RU" b="1" dirty="0" err="1">
                <a:solidFill>
                  <a:schemeClr val="tx1"/>
                </a:solidFill>
              </a:rPr>
              <a:t>хвороби</a:t>
            </a:r>
            <a:r>
              <a:rPr lang="ru-RU" b="1" dirty="0">
                <a:solidFill>
                  <a:schemeClr val="tx1"/>
                </a:solidFill>
              </a:rPr>
              <a:t> й </a:t>
            </a:r>
            <a:r>
              <a:rPr lang="ru-RU" b="1" dirty="0" err="1">
                <a:solidFill>
                  <a:schemeClr val="tx1"/>
                </a:solidFill>
              </a:rPr>
              <a:t>вимирання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цілих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народів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81260" cy="1054394"/>
          </a:xfrm>
        </p:spPr>
        <p:txBody>
          <a:bodyPr/>
          <a:lstStyle/>
          <a:p>
            <a:r>
              <a:rPr lang="ru-RU" b="1" dirty="0"/>
              <a:t>Проблема </a:t>
            </a:r>
            <a:r>
              <a:rPr lang="ru-RU" b="1" dirty="0" err="1"/>
              <a:t>роззброєння</a:t>
            </a:r>
            <a:r>
              <a:rPr lang="ru-RU" b="1" dirty="0"/>
              <a:t> та </a:t>
            </a:r>
            <a:r>
              <a:rPr lang="ru-RU" b="1" dirty="0" err="1"/>
              <a:t>збереження</a:t>
            </a:r>
            <a:r>
              <a:rPr lang="ru-RU" b="1" dirty="0"/>
              <a:t> миру на </a:t>
            </a:r>
            <a:r>
              <a:rPr lang="ru-RU" b="1" dirty="0" err="1"/>
              <a:t>Землі</a:t>
            </a:r>
            <a:r>
              <a:rPr lang="ru-RU" dirty="0"/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732" y="2204864"/>
            <a:ext cx="4053266" cy="27488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010" y="2204864"/>
            <a:ext cx="4043990" cy="27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2363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556792"/>
            <a:ext cx="4860032" cy="5301208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b="1" dirty="0" err="1">
                <a:solidFill>
                  <a:schemeClr val="tx1"/>
                </a:solidFill>
              </a:rPr>
              <a:t>Основні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наслідки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забруднення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навколишнього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середовища</a:t>
            </a:r>
            <a:r>
              <a:rPr lang="ru-RU" b="1" dirty="0">
                <a:solidFill>
                  <a:schemeClr val="tx1"/>
                </a:solidFill>
              </a:rPr>
              <a:t>: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 err="1">
                <a:solidFill>
                  <a:schemeClr val="tx1"/>
                </a:solidFill>
              </a:rPr>
              <a:t>завдається</a:t>
            </a:r>
            <a:r>
              <a:rPr lang="ru-RU" b="1" dirty="0">
                <a:solidFill>
                  <a:schemeClr val="tx1"/>
                </a:solidFill>
              </a:rPr>
              <a:t> шкода </a:t>
            </a:r>
            <a:r>
              <a:rPr lang="ru-RU" b="1" dirty="0" err="1">
                <a:solidFill>
                  <a:schemeClr val="tx1"/>
                </a:solidFill>
              </a:rPr>
              <a:t>здоров'ю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людини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Речовини</a:t>
            </a:r>
            <a:r>
              <a:rPr lang="ru-RU" b="1" dirty="0">
                <a:solidFill>
                  <a:schemeClr val="tx1"/>
                </a:solidFill>
              </a:rPr>
              <a:t> - </a:t>
            </a:r>
            <a:r>
              <a:rPr lang="ru-RU" b="1" dirty="0" err="1">
                <a:solidFill>
                  <a:schemeClr val="tx1"/>
                </a:solidFill>
              </a:rPr>
              <a:t>забруднювачі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призводять</a:t>
            </a:r>
            <a:r>
              <a:rPr lang="ru-RU" b="1" dirty="0">
                <a:solidFill>
                  <a:schemeClr val="tx1"/>
                </a:solidFill>
              </a:rPr>
              <a:t> до </a:t>
            </a:r>
            <a:r>
              <a:rPr lang="ru-RU" b="1" dirty="0" err="1">
                <a:solidFill>
                  <a:schemeClr val="tx1"/>
                </a:solidFill>
              </a:rPr>
              <a:t>різних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захворювань</a:t>
            </a:r>
            <a:r>
              <a:rPr lang="ru-RU" b="1" dirty="0">
                <a:solidFill>
                  <a:schemeClr val="tx1"/>
                </a:solidFill>
              </a:rPr>
              <a:t>, а в </a:t>
            </a:r>
            <a:r>
              <a:rPr lang="ru-RU" b="1" dirty="0" err="1">
                <a:solidFill>
                  <a:schemeClr val="tx1"/>
                </a:solidFill>
              </a:rPr>
              <a:t>деяких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випадках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навіть</a:t>
            </a:r>
            <a:r>
              <a:rPr lang="ru-RU" b="1" dirty="0">
                <a:solidFill>
                  <a:schemeClr val="tx1"/>
                </a:solidFill>
              </a:rPr>
              <a:t> до </a:t>
            </a:r>
            <a:r>
              <a:rPr lang="ru-RU" b="1" dirty="0" err="1">
                <a:solidFill>
                  <a:schemeClr val="tx1"/>
                </a:solidFill>
              </a:rPr>
              <a:t>смерті</a:t>
            </a:r>
            <a:r>
              <a:rPr lang="ru-RU" b="1" dirty="0">
                <a:solidFill>
                  <a:schemeClr val="tx1"/>
                </a:solidFill>
              </a:rPr>
              <a:t> людей і </a:t>
            </a:r>
            <a:r>
              <a:rPr lang="ru-RU" b="1" dirty="0" err="1">
                <a:solidFill>
                  <a:schemeClr val="tx1"/>
                </a:solidFill>
              </a:rPr>
              <a:t>сільськогосподарських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тварин</a:t>
            </a:r>
            <a:r>
              <a:rPr lang="ru-RU" b="1" dirty="0">
                <a:solidFill>
                  <a:schemeClr val="tx1"/>
                </a:solidFill>
              </a:rPr>
              <a:t>;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забруднені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території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стають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малопридатними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або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взагалі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непридатними</a:t>
            </a:r>
            <a:r>
              <a:rPr lang="ru-RU" b="1" dirty="0">
                <a:solidFill>
                  <a:schemeClr val="tx1"/>
                </a:solidFill>
              </a:rPr>
              <a:t> для </a:t>
            </a:r>
            <a:r>
              <a:rPr lang="ru-RU" b="1" dirty="0" err="1">
                <a:solidFill>
                  <a:schemeClr val="tx1"/>
                </a:solidFill>
              </a:rPr>
              <a:t>мешкання</a:t>
            </a:r>
            <a:r>
              <a:rPr lang="ru-RU" b="1" dirty="0">
                <a:solidFill>
                  <a:schemeClr val="tx1"/>
                </a:solidFill>
              </a:rPr>
              <a:t> людей та </a:t>
            </a:r>
            <a:r>
              <a:rPr lang="ru-RU" b="1" dirty="0" err="1">
                <a:solidFill>
                  <a:schemeClr val="tx1"/>
                </a:solidFill>
              </a:rPr>
              <a:t>їхньї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господарської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діяльності</a:t>
            </a:r>
            <a:r>
              <a:rPr lang="ru-RU" b="1" dirty="0">
                <a:solidFill>
                  <a:schemeClr val="tx1"/>
                </a:solidFill>
              </a:rPr>
              <a:t>;</a:t>
            </a:r>
          </a:p>
          <a:p>
            <a:r>
              <a:rPr lang="ru-RU" b="1" dirty="0" err="1">
                <a:solidFill>
                  <a:schemeClr val="tx1"/>
                </a:solidFill>
              </a:rPr>
              <a:t>забруднення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може</a:t>
            </a:r>
            <a:r>
              <a:rPr lang="ru-RU" b="1" dirty="0">
                <a:solidFill>
                  <a:schemeClr val="tx1"/>
                </a:solidFill>
              </a:rPr>
              <a:t> привести до </a:t>
            </a:r>
            <a:r>
              <a:rPr lang="ru-RU" b="1" dirty="0" err="1">
                <a:solidFill>
                  <a:schemeClr val="tx1"/>
                </a:solidFill>
              </a:rPr>
              <a:t>порушення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здатності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біосфери</a:t>
            </a:r>
            <a:r>
              <a:rPr lang="ru-RU" b="1" dirty="0">
                <a:solidFill>
                  <a:schemeClr val="tx1"/>
                </a:solidFill>
              </a:rPr>
              <a:t> до </a:t>
            </a:r>
            <a:r>
              <a:rPr lang="ru-RU" b="1" dirty="0" err="1">
                <a:solidFill>
                  <a:schemeClr val="tx1"/>
                </a:solidFill>
              </a:rPr>
              <a:t>самоочищення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її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повного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руйнування</a:t>
            </a:r>
            <a:r>
              <a:rPr lang="ru-RU" b="1" dirty="0">
                <a:solidFill>
                  <a:schemeClr val="tx1"/>
                </a:solidFill>
              </a:rPr>
              <a:t> й </a:t>
            </a:r>
            <a:r>
              <a:rPr lang="ru-RU" b="1" dirty="0" err="1">
                <a:solidFill>
                  <a:schemeClr val="tx1"/>
                </a:solidFill>
              </a:rPr>
              <a:t>загибелі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людства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Екологічна</a:t>
            </a:r>
            <a:r>
              <a:rPr lang="ru-RU" dirty="0"/>
              <a:t> проблема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2373480"/>
            <a:ext cx="4427984" cy="29450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373481"/>
            <a:ext cx="4427983" cy="295882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2373480"/>
            <a:ext cx="4427985" cy="29588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2373481"/>
            <a:ext cx="4427982" cy="296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725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556792"/>
            <a:ext cx="4716015" cy="5301207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У </a:t>
            </a:r>
            <a:r>
              <a:rPr lang="ru-RU" b="1" dirty="0" err="1">
                <a:solidFill>
                  <a:schemeClr val="tx1"/>
                </a:solidFill>
              </a:rPr>
              <a:t>зв'язку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продовольчою</a:t>
            </a:r>
            <a:r>
              <a:rPr lang="ru-RU" b="1" dirty="0">
                <a:solidFill>
                  <a:schemeClr val="tx1"/>
                </a:solidFill>
              </a:rPr>
              <a:t> проблемою в </a:t>
            </a:r>
            <a:r>
              <a:rPr lang="ru-RU" b="1" dirty="0" err="1">
                <a:solidFill>
                  <a:schemeClr val="tx1"/>
                </a:solidFill>
              </a:rPr>
              <a:t>багатьох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країнах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світу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виникає</a:t>
            </a:r>
            <a:r>
              <a:rPr lang="ru-RU" b="1" dirty="0">
                <a:solidFill>
                  <a:schemeClr val="tx1"/>
                </a:solidFill>
              </a:rPr>
              <a:t> проблема </a:t>
            </a:r>
            <a:r>
              <a:rPr lang="ru-RU" b="1" dirty="0" err="1">
                <a:solidFill>
                  <a:schemeClr val="tx1"/>
                </a:solidFill>
              </a:rPr>
              <a:t>продовольчої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безпеки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Адже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нестача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продуктів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харчування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країні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вимагає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їх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імпорту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інших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країн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що</a:t>
            </a:r>
            <a:r>
              <a:rPr lang="ru-RU" b="1" dirty="0">
                <a:solidFill>
                  <a:schemeClr val="tx1"/>
                </a:solidFill>
              </a:rPr>
              <a:t> приводить до </a:t>
            </a:r>
            <a:r>
              <a:rPr lang="ru-RU" b="1" dirty="0" err="1">
                <a:solidFill>
                  <a:schemeClr val="tx1"/>
                </a:solidFill>
              </a:rPr>
              <a:t>залежності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</a:t>
            </a:r>
            <a:r>
              <a:rPr lang="ru-RU" b="1" dirty="0">
                <a:solidFill>
                  <a:schemeClr val="tx1"/>
                </a:solidFill>
              </a:rPr>
              <a:t> таких </a:t>
            </a:r>
            <a:r>
              <a:rPr lang="ru-RU" b="1" dirty="0" err="1">
                <a:solidFill>
                  <a:schemeClr val="tx1"/>
                </a:solidFill>
              </a:rPr>
              <a:t>постачань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Країни-експортери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продовольства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можуть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диктувати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свої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умови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країнам-імпортерам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що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створює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загрозу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їх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безпеці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незалежності</a:t>
            </a:r>
            <a:r>
              <a:rPr lang="ru-RU" b="1" dirty="0">
                <a:solidFill>
                  <a:schemeClr val="tx1"/>
                </a:solidFill>
              </a:rPr>
              <a:t>. У США і </a:t>
            </a:r>
            <a:r>
              <a:rPr lang="ru-RU" b="1" dirty="0" err="1">
                <a:solidFill>
                  <a:schemeClr val="tx1"/>
                </a:solidFill>
              </a:rPr>
              <a:t>Франції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рівень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самозабезпечення</a:t>
            </a:r>
            <a:r>
              <a:rPr lang="ru-RU" b="1" dirty="0">
                <a:solidFill>
                  <a:schemeClr val="tx1"/>
                </a:solidFill>
              </a:rPr>
              <a:t> продуктами </a:t>
            </a:r>
            <a:r>
              <a:rPr lang="ru-RU" b="1" dirty="0" err="1">
                <a:solidFill>
                  <a:schemeClr val="tx1"/>
                </a:solidFill>
              </a:rPr>
              <a:t>харчування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вище</a:t>
            </a:r>
            <a:r>
              <a:rPr lang="ru-RU" b="1" dirty="0">
                <a:solidFill>
                  <a:schemeClr val="tx1"/>
                </a:solidFill>
              </a:rPr>
              <a:t> 100 %, а у </a:t>
            </a:r>
            <a:r>
              <a:rPr lang="ru-RU" b="1" dirty="0" err="1">
                <a:solidFill>
                  <a:schemeClr val="tx1"/>
                </a:solidFill>
              </a:rPr>
              <a:t>ряді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західноєвропейських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країн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наближається</a:t>
            </a:r>
            <a:r>
              <a:rPr lang="ru-RU" b="1" dirty="0">
                <a:solidFill>
                  <a:schemeClr val="tx1"/>
                </a:solidFill>
              </a:rPr>
              <a:t> до 100 %. </a:t>
            </a:r>
            <a:r>
              <a:rPr lang="ru-RU" b="1" dirty="0" err="1">
                <a:solidFill>
                  <a:schemeClr val="tx1"/>
                </a:solidFill>
              </a:rPr>
              <a:t>Росія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забезпечена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продовольством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тільки</a:t>
            </a:r>
            <a:r>
              <a:rPr lang="ru-RU" b="1" dirty="0">
                <a:solidFill>
                  <a:schemeClr val="tx1"/>
                </a:solidFill>
              </a:rPr>
              <a:t> наполовину.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Продовольча</a:t>
            </a:r>
            <a:r>
              <a:rPr lang="ru-RU" dirty="0"/>
              <a:t> проблема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39" y="2492896"/>
            <a:ext cx="4487012" cy="299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9337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" y="1556792"/>
            <a:ext cx="4788024" cy="5301208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Суть </a:t>
            </a:r>
            <a:r>
              <a:rPr lang="ru-RU" b="1" dirty="0" err="1">
                <a:solidFill>
                  <a:schemeClr val="tx1"/>
                </a:solidFill>
              </a:rPr>
              <a:t>глобальної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демографічної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проблеми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полягає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швидкому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неконтрольованому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зростанні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чисельності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населення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світу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що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викликає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багато</a:t>
            </a:r>
            <a:r>
              <a:rPr lang="ru-RU" b="1" dirty="0">
                <a:solidFill>
                  <a:schemeClr val="tx1"/>
                </a:solidFill>
              </a:rPr>
              <a:t> проблем. </a:t>
            </a:r>
            <a:r>
              <a:rPr lang="ru-RU" b="1" dirty="0" err="1">
                <a:solidFill>
                  <a:schemeClr val="tx1"/>
                </a:solidFill>
              </a:rPr>
              <a:t>Це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проблеми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забезпечення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продовольством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надання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освіти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зайнятості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якості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життя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населення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дефіциту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природних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ресурсів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екології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нестабільності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світі</a:t>
            </a:r>
            <a:r>
              <a:rPr lang="ru-RU" b="1" dirty="0">
                <a:solidFill>
                  <a:schemeClr val="tx1"/>
                </a:solidFill>
              </a:rPr>
              <a:t>. Глобальна </a:t>
            </a:r>
            <a:r>
              <a:rPr lang="ru-RU" b="1" dirty="0" err="1">
                <a:solidFill>
                  <a:schemeClr val="tx1"/>
                </a:solidFill>
              </a:rPr>
              <a:t>демографічна</a:t>
            </a:r>
            <a:r>
              <a:rPr lang="ru-RU" b="1" dirty="0">
                <a:solidFill>
                  <a:schemeClr val="tx1"/>
                </a:solidFill>
              </a:rPr>
              <a:t> проблема </a:t>
            </a:r>
            <a:r>
              <a:rPr lang="ru-RU" b="1" dirty="0" err="1">
                <a:solidFill>
                  <a:schemeClr val="tx1"/>
                </a:solidFill>
              </a:rPr>
              <a:t>пов'язана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переважно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демографічною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ситуацією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країнах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які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розвиваються</a:t>
            </a:r>
            <a:r>
              <a:rPr lang="ru-RU" b="1" dirty="0">
                <a:solidFill>
                  <a:schemeClr val="tx1"/>
                </a:solidFill>
              </a:rPr>
              <a:t>, але і у </a:t>
            </a:r>
            <a:r>
              <a:rPr lang="ru-RU" b="1" dirty="0" err="1">
                <a:solidFill>
                  <a:schemeClr val="tx1"/>
                </a:solidFill>
              </a:rPr>
              <a:t>розвинених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країнах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також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наростають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певні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демографічні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проблеми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Демографічна</a:t>
            </a:r>
            <a:r>
              <a:rPr lang="ru-RU" dirty="0"/>
              <a:t> проблема.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07" y="2636912"/>
            <a:ext cx="4501805" cy="23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3002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498" y="2708920"/>
            <a:ext cx="4310502" cy="2880320"/>
          </a:xfrm>
          <a:prstGeom prst="rect">
            <a:avLst/>
          </a:prstGeo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484784"/>
            <a:ext cx="5148064" cy="537321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Головна </a:t>
            </a:r>
            <a:r>
              <a:rPr lang="ru-RU" b="1" dirty="0" err="1">
                <a:solidFill>
                  <a:schemeClr val="tx1"/>
                </a:solidFill>
              </a:rPr>
              <a:t>сучасна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сировинна</a:t>
            </a:r>
            <a:r>
              <a:rPr lang="ru-RU" b="1" dirty="0">
                <a:solidFill>
                  <a:schemeClr val="tx1"/>
                </a:solidFill>
              </a:rPr>
              <a:t> проблема — </a:t>
            </a:r>
            <a:r>
              <a:rPr lang="ru-RU" b="1" dirty="0" err="1">
                <a:solidFill>
                  <a:schemeClr val="tx1"/>
                </a:solidFill>
              </a:rPr>
              <a:t>обмеженість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ресурсів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які</a:t>
            </a:r>
            <a:r>
              <a:rPr lang="ru-RU" b="1" dirty="0">
                <a:solidFill>
                  <a:schemeClr val="tx1"/>
                </a:solidFill>
              </a:rPr>
              <a:t> легко </a:t>
            </a:r>
            <a:r>
              <a:rPr lang="ru-RU" b="1" dirty="0" err="1">
                <a:solidFill>
                  <a:schemeClr val="tx1"/>
                </a:solidFill>
              </a:rPr>
              <a:t>видобуваються</a:t>
            </a:r>
            <a:r>
              <a:rPr lang="ru-RU" b="1" dirty="0">
                <a:solidFill>
                  <a:schemeClr val="tx1"/>
                </a:solidFill>
              </a:rPr>
              <a:t>, а </a:t>
            </a:r>
            <a:r>
              <a:rPr lang="ru-RU" b="1" dirty="0" err="1">
                <a:solidFill>
                  <a:schemeClr val="tx1"/>
                </a:solidFill>
              </a:rPr>
              <a:t>отже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їх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видобуток</a:t>
            </a:r>
            <a:r>
              <a:rPr lang="ru-RU" b="1" dirty="0">
                <a:solidFill>
                  <a:schemeClr val="tx1"/>
                </a:solidFill>
              </a:rPr>
              <a:t> є </a:t>
            </a:r>
            <a:r>
              <a:rPr lang="ru-RU" b="1" dirty="0" err="1">
                <a:solidFill>
                  <a:schemeClr val="tx1"/>
                </a:solidFill>
              </a:rPr>
              <a:t>економічно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вигідним</a:t>
            </a:r>
            <a:r>
              <a:rPr lang="ru-RU" b="1" dirty="0">
                <a:solidFill>
                  <a:schemeClr val="tx1"/>
                </a:solidFill>
              </a:rPr>
              <a:t>. Про </a:t>
            </a:r>
            <a:r>
              <a:rPr lang="ru-RU" b="1" dirty="0" err="1">
                <a:solidFill>
                  <a:schemeClr val="tx1"/>
                </a:solidFill>
              </a:rPr>
              <a:t>повне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вичерпання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мінеральних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ресурсів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мова</a:t>
            </a:r>
            <a:r>
              <a:rPr lang="ru-RU" b="1" dirty="0">
                <a:solidFill>
                  <a:schemeClr val="tx1"/>
                </a:solidFill>
              </a:rPr>
              <a:t> не </a:t>
            </a:r>
            <a:r>
              <a:rPr lang="ru-RU" b="1" dirty="0" err="1">
                <a:solidFill>
                  <a:schemeClr val="tx1"/>
                </a:solidFill>
              </a:rPr>
              <a:t>йде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оскільки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гірські</a:t>
            </a:r>
            <a:r>
              <a:rPr lang="ru-RU" b="1" dirty="0">
                <a:solidFill>
                  <a:schemeClr val="tx1"/>
                </a:solidFill>
              </a:rPr>
              <a:t> породи </a:t>
            </a:r>
            <a:r>
              <a:rPr lang="ru-RU" b="1" dirty="0" err="1">
                <a:solidFill>
                  <a:schemeClr val="tx1"/>
                </a:solidFill>
              </a:rPr>
              <a:t>земної</a:t>
            </a:r>
            <a:r>
              <a:rPr lang="ru-RU" b="1" dirty="0">
                <a:solidFill>
                  <a:schemeClr val="tx1"/>
                </a:solidFill>
              </a:rPr>
              <a:t> кори та води </a:t>
            </a:r>
            <a:r>
              <a:rPr lang="ru-RU" b="1" dirty="0" err="1">
                <a:solidFill>
                  <a:schemeClr val="tx1"/>
                </a:solidFill>
              </a:rPr>
              <a:t>Світового</a:t>
            </a:r>
            <a:r>
              <a:rPr lang="ru-RU" b="1" dirty="0">
                <a:solidFill>
                  <a:schemeClr val="tx1"/>
                </a:solidFill>
              </a:rPr>
              <a:t> океану </a:t>
            </a:r>
            <a:r>
              <a:rPr lang="ru-RU" b="1" dirty="0" err="1">
                <a:solidFill>
                  <a:schemeClr val="tx1"/>
                </a:solidFill>
              </a:rPr>
              <a:t>мають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величезну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кількість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хімічних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елементів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r>
              <a:rPr lang="ru-RU" b="1" dirty="0" err="1">
                <a:solidFill>
                  <a:schemeClr val="tx1"/>
                </a:solidFill>
              </a:rPr>
              <a:t>Наприклад</a:t>
            </a:r>
            <a:r>
              <a:rPr lang="ru-RU" b="1" dirty="0">
                <a:solidFill>
                  <a:schemeClr val="tx1"/>
                </a:solidFill>
              </a:rPr>
              <a:t>, один </a:t>
            </a:r>
            <a:r>
              <a:rPr lang="ru-RU" b="1" dirty="0" err="1">
                <a:solidFill>
                  <a:schemeClr val="tx1"/>
                </a:solidFill>
              </a:rPr>
              <a:t>кубічний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кілометр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гранітів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включає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мільйони</a:t>
            </a:r>
            <a:r>
              <a:rPr lang="ru-RU" b="1" dirty="0">
                <a:solidFill>
                  <a:schemeClr val="tx1"/>
                </a:solidFill>
              </a:rPr>
              <a:t> тонн </a:t>
            </a:r>
            <a:r>
              <a:rPr lang="ru-RU" b="1" dirty="0" err="1">
                <a:solidFill>
                  <a:schemeClr val="tx1"/>
                </a:solidFill>
              </a:rPr>
              <a:t>кремнію</a:t>
            </a:r>
            <a:r>
              <a:rPr lang="ru-RU" b="1" dirty="0">
                <a:solidFill>
                  <a:schemeClr val="tx1"/>
                </a:solidFill>
              </a:rPr>
              <a:t>, </a:t>
            </a:r>
            <a:r>
              <a:rPr lang="ru-RU" b="1" dirty="0" err="1">
                <a:solidFill>
                  <a:schemeClr val="tx1"/>
                </a:solidFill>
              </a:rPr>
              <a:t>сотні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тисяч</a:t>
            </a:r>
            <a:r>
              <a:rPr lang="ru-RU" b="1" dirty="0">
                <a:solidFill>
                  <a:schemeClr val="tx1"/>
                </a:solidFill>
              </a:rPr>
              <a:t> тонн </a:t>
            </a:r>
            <a:r>
              <a:rPr lang="ru-RU" b="1" dirty="0" err="1">
                <a:solidFill>
                  <a:schemeClr val="tx1"/>
                </a:solidFill>
              </a:rPr>
              <a:t>різних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металів</a:t>
            </a:r>
            <a:r>
              <a:rPr lang="ru-RU" b="1" dirty="0">
                <a:solidFill>
                  <a:schemeClr val="tx1"/>
                </a:solidFill>
              </a:rPr>
              <a:t>, а у водах </a:t>
            </a:r>
            <a:r>
              <a:rPr lang="ru-RU" b="1" dirty="0" err="1">
                <a:solidFill>
                  <a:schemeClr val="tx1"/>
                </a:solidFill>
              </a:rPr>
              <a:t>Світового</a:t>
            </a:r>
            <a:r>
              <a:rPr lang="ru-RU" b="1" dirty="0">
                <a:solidFill>
                  <a:schemeClr val="tx1"/>
                </a:solidFill>
              </a:rPr>
              <a:t> океану </a:t>
            </a:r>
            <a:r>
              <a:rPr lang="ru-RU" b="1" dirty="0" err="1">
                <a:solidFill>
                  <a:schemeClr val="tx1"/>
                </a:solidFill>
              </a:rPr>
              <a:t>розчинено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близько</a:t>
            </a:r>
            <a:r>
              <a:rPr lang="ru-RU" b="1" dirty="0">
                <a:solidFill>
                  <a:schemeClr val="tx1"/>
                </a:solidFill>
              </a:rPr>
              <a:t> 10 млн т золота й </a:t>
            </a:r>
            <a:r>
              <a:rPr lang="ru-RU" b="1" dirty="0" err="1">
                <a:solidFill>
                  <a:schemeClr val="tx1"/>
                </a:solidFill>
              </a:rPr>
              <a:t>величезна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кількість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інших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хімічних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елементів</a:t>
            </a:r>
            <a:r>
              <a:rPr lang="ru-RU" b="1" dirty="0">
                <a:solidFill>
                  <a:schemeClr val="tx1"/>
                </a:solidFill>
              </a:rPr>
              <a:t>. Але </a:t>
            </a:r>
            <a:r>
              <a:rPr lang="ru-RU" b="1" dirty="0" err="1">
                <a:solidFill>
                  <a:schemeClr val="tx1"/>
                </a:solidFill>
              </a:rPr>
              <a:t>затрати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видобування</a:t>
            </a:r>
            <a:r>
              <a:rPr lang="ru-RU" b="1" dirty="0">
                <a:solidFill>
                  <a:schemeClr val="tx1"/>
                </a:solidFill>
              </a:rPr>
              <a:t> таких </a:t>
            </a:r>
            <a:r>
              <a:rPr lang="ru-RU" b="1" dirty="0" err="1">
                <a:solidFill>
                  <a:schemeClr val="tx1"/>
                </a:solidFill>
              </a:rPr>
              <a:t>елементів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сьогодні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величезні</a:t>
            </a:r>
            <a:r>
              <a:rPr lang="ru-RU" b="1" dirty="0">
                <a:solidFill>
                  <a:schemeClr val="tx1"/>
                </a:solidFill>
              </a:rPr>
              <a:t>, а </a:t>
            </a:r>
            <a:r>
              <a:rPr lang="ru-RU" b="1" dirty="0" err="1">
                <a:solidFill>
                  <a:schemeClr val="tx1"/>
                </a:solidFill>
              </a:rPr>
              <a:t>технології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далекі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від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досконалості</a:t>
            </a:r>
            <a:r>
              <a:rPr lang="ru-RU" b="1" dirty="0">
                <a:solidFill>
                  <a:schemeClr val="tx1"/>
                </a:solidFill>
              </a:rPr>
              <a:t>. У </a:t>
            </a:r>
            <a:r>
              <a:rPr lang="ru-RU" b="1" dirty="0" err="1">
                <a:solidFill>
                  <a:schemeClr val="tx1"/>
                </a:solidFill>
              </a:rPr>
              <a:t>зв'язку</a:t>
            </a:r>
            <a:r>
              <a:rPr lang="ru-RU" b="1" dirty="0">
                <a:solidFill>
                  <a:schemeClr val="tx1"/>
                </a:solidFill>
              </a:rPr>
              <a:t> з </a:t>
            </a:r>
            <a:r>
              <a:rPr lang="ru-RU" b="1" dirty="0" err="1">
                <a:solidFill>
                  <a:schemeClr val="tx1"/>
                </a:solidFill>
              </a:rPr>
              <a:t>цим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виникає</a:t>
            </a:r>
            <a:r>
              <a:rPr lang="ru-RU" b="1" dirty="0">
                <a:solidFill>
                  <a:schemeClr val="tx1"/>
                </a:solidFill>
              </a:rPr>
              <a:t> проблема </a:t>
            </a:r>
            <a:r>
              <a:rPr lang="ru-RU" b="1" dirty="0" err="1">
                <a:solidFill>
                  <a:schemeClr val="tx1"/>
                </a:solidFill>
              </a:rPr>
              <a:t>дефіциту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вичерпаності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мінеральних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ресурсів</a:t>
            </a:r>
            <a:r>
              <a:rPr lang="ru-RU" b="1" dirty="0">
                <a:solidFill>
                  <a:schemeClr val="tx1"/>
                </a:solidFill>
              </a:rPr>
              <a:t>, яка </a:t>
            </a:r>
            <a:r>
              <a:rPr lang="ru-RU" b="1" dirty="0" err="1">
                <a:solidFill>
                  <a:schemeClr val="tx1"/>
                </a:solidFill>
              </a:rPr>
              <a:t>може</a:t>
            </a:r>
            <a:r>
              <a:rPr lang="ru-RU" b="1" dirty="0">
                <a:solidFill>
                  <a:schemeClr val="tx1"/>
                </a:solidFill>
              </a:rPr>
              <a:t> привести до </a:t>
            </a:r>
            <a:r>
              <a:rPr lang="ru-RU" b="1" dirty="0" err="1">
                <a:solidFill>
                  <a:schemeClr val="tx1"/>
                </a:solidFill>
              </a:rPr>
              <a:t>появи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конфліктів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між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країнами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цьому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підґрунті</a:t>
            </a:r>
            <a:r>
              <a:rPr lang="ru-RU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Енергетична</a:t>
            </a:r>
            <a:r>
              <a:rPr lang="ru-RU" dirty="0"/>
              <a:t> й </a:t>
            </a:r>
            <a:r>
              <a:rPr lang="ru-RU" dirty="0" err="1"/>
              <a:t>сировинна</a:t>
            </a:r>
            <a:r>
              <a:rPr lang="ru-RU" dirty="0"/>
              <a:t> </a:t>
            </a:r>
            <a:r>
              <a:rPr lang="ru-RU" dirty="0" err="1"/>
              <a:t>проблеми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33651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39</TotalTime>
  <Words>645</Words>
  <Application>Microsoft Office PowerPoint</Application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Сетка</vt:lpstr>
      <vt:lpstr>Глобальні проблеми людства.</vt:lpstr>
      <vt:lpstr>План </vt:lpstr>
      <vt:lpstr>Вступне слово</vt:lpstr>
      <vt:lpstr>Презентация PowerPoint</vt:lpstr>
      <vt:lpstr>Проблема роззброєння та збереження миру на Землі.</vt:lpstr>
      <vt:lpstr>Екологічна проблема</vt:lpstr>
      <vt:lpstr>Продовольча проблема</vt:lpstr>
      <vt:lpstr>Демографічна проблема.</vt:lpstr>
      <vt:lpstr>Енергетична й сировинна проблеми.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Глобальні проблеми людства.</dc:title>
  <dc:creator>Admin</dc:creator>
  <cp:lastModifiedBy>Admin</cp:lastModifiedBy>
  <cp:revision>4</cp:revision>
  <dcterms:created xsi:type="dcterms:W3CDTF">2013-12-12T19:46:22Z</dcterms:created>
  <dcterms:modified xsi:type="dcterms:W3CDTF">2013-12-12T20:25:49Z</dcterms:modified>
</cp:coreProperties>
</file>