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89" r:id="rId33"/>
    <p:sldId id="29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301" r:id="rId44"/>
    <p:sldId id="300" r:id="rId45"/>
    <p:sldId id="302" r:id="rId46"/>
    <p:sldId id="304" r:id="rId47"/>
    <p:sldId id="305" r:id="rId48"/>
    <p:sldId id="307" r:id="rId49"/>
    <p:sldId id="308" r:id="rId50"/>
    <p:sldId id="310" r:id="rId51"/>
    <p:sldId id="311" r:id="rId52"/>
    <p:sldId id="312" r:id="rId53"/>
    <p:sldId id="313" r:id="rId54"/>
    <p:sldId id="314" r:id="rId55"/>
    <p:sldId id="316" r:id="rId56"/>
    <p:sldId id="315" r:id="rId57"/>
    <p:sldId id="317" r:id="rId58"/>
    <p:sldId id="318" r:id="rId59"/>
    <p:sldId id="319" r:id="rId60"/>
    <p:sldId id="320" r:id="rId61"/>
    <p:sldId id="321" r:id="rId62"/>
    <p:sldId id="322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9A32A-919A-4BA8-A5B7-A3B81E6F4B0F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C64F5-B751-4E22-B087-8EE4821C36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C64F5-B751-4E22-B087-8EE4821C361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C64F5-B751-4E22-B087-8EE4821C3614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64CEB7C7-4E90-493E-9BB6-F9FFB46CEC17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BD2DFE0-93F3-4766-8511-2A1F221C4B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B7C7-4E90-493E-9BB6-F9FFB46CEC17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DFE0-93F3-4766-8511-2A1F221C4B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B7C7-4E90-493E-9BB6-F9FFB46CEC17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DFE0-93F3-4766-8511-2A1F221C4B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64CEB7C7-4E90-493E-9BB6-F9FFB46CEC17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DFE0-93F3-4766-8511-2A1F221C4B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64CEB7C7-4E90-493E-9BB6-F9FFB46CEC17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BD2DFE0-93F3-4766-8511-2A1F221C4BDF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4CEB7C7-4E90-493E-9BB6-F9FFB46CEC17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BD2DFE0-93F3-4766-8511-2A1F221C4B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64CEB7C7-4E90-493E-9BB6-F9FFB46CEC17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BD2DFE0-93F3-4766-8511-2A1F221C4B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B7C7-4E90-493E-9BB6-F9FFB46CEC17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DFE0-93F3-4766-8511-2A1F221C4B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64CEB7C7-4E90-493E-9BB6-F9FFB46CEC17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BD2DFE0-93F3-4766-8511-2A1F221C4B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64CEB7C7-4E90-493E-9BB6-F9FFB46CEC17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BD2DFE0-93F3-4766-8511-2A1F221C4B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64CEB7C7-4E90-493E-9BB6-F9FFB46CEC17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BD2DFE0-93F3-4766-8511-2A1F221C4B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64CEB7C7-4E90-493E-9BB6-F9FFB46CEC17}" type="datetimeFigureOut">
              <a:rPr lang="ru-RU" smtClean="0"/>
              <a:pPr/>
              <a:t>17.12.2013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BD2DFE0-93F3-4766-8511-2A1F221C4B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tur.nn.ru/countries/italy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mtur.nn.ru/countries/italy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hyperlink" Target="http://www.holidaym.ru/mel/italy/img/rim11.jpg" TargetMode="External"/><Relationship Id="rId7" Type="http://schemas.openxmlformats.org/officeDocument/2006/relationships/hyperlink" Target="http://www.deotravel.ru/pic/?pic=torino&amp;pic_num=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hyperlink" Target="http://www.holidaym.ru/mel/italy/img/flor2.jpg" TargetMode="External"/><Relationship Id="rId4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98" y="0"/>
            <a:ext cx="8215354" cy="114298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Італія</a:t>
            </a:r>
            <a:endParaRPr lang="ru-RU" sz="8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44" y="6286520"/>
            <a:ext cx="4919640" cy="428628"/>
          </a:xfrm>
        </p:spPr>
        <p:txBody>
          <a:bodyPr>
            <a:normAutofit fontScale="85000" lnSpcReduction="20000"/>
          </a:bodyPr>
          <a:lstStyle/>
          <a:p>
            <a:r>
              <a:rPr lang="uk-UA" dirty="0" err="1" smtClean="0"/>
              <a:t>Подубієнко</a:t>
            </a:r>
            <a:r>
              <a:rPr lang="uk-UA" dirty="0" smtClean="0"/>
              <a:t> </a:t>
            </a:r>
            <a:r>
              <a:rPr lang="uk-UA" dirty="0" err="1" smtClean="0"/>
              <a:t>Цвітани</a:t>
            </a:r>
            <a:r>
              <a:rPr lang="uk-UA" dirty="0" smtClean="0"/>
              <a:t> 10 - Б</a:t>
            </a:r>
            <a:endParaRPr lang="ru-RU" dirty="0"/>
          </a:p>
        </p:txBody>
      </p:sp>
      <p:pic>
        <p:nvPicPr>
          <p:cNvPr id="13314" name="Picture 2" descr="http://cs417217.vk.me/v417217343/9f92/70rUq_qPz5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67" y="1071546"/>
            <a:ext cx="7643866" cy="5093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5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571999" cy="6854572"/>
          </a:xfrm>
          <a:prstGeom prst="rect">
            <a:avLst/>
          </a:prstGeom>
          <a:noFill/>
        </p:spPr>
      </p:pic>
      <p:pic>
        <p:nvPicPr>
          <p:cNvPr id="29700" name="Picture 4" descr="озеро Брайес (Lago di Brai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9715" y="0"/>
            <a:ext cx="457428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57167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686800" cy="107157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</a:t>
            </a:r>
            <a:r>
              <a:rPr lang="ru-RU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Республ</a:t>
            </a:r>
            <a:r>
              <a:rPr lang="uk-UA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</a:t>
            </a:r>
            <a:r>
              <a:rPr lang="ru-RU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Італія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4" descr="Герб Итал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71547"/>
            <a:ext cx="215621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167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357298"/>
            <a:ext cx="3048000" cy="20145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5786" y="3714752"/>
            <a:ext cx="785818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uk-UA" b="1" dirty="0" smtClean="0">
                <a:latin typeface="Bookman Old Style" pitchFamily="18" charset="0"/>
              </a:rPr>
              <a:t>Площа:</a:t>
            </a:r>
            <a:r>
              <a:rPr lang="uk-UA" dirty="0" smtClean="0">
                <a:latin typeface="Bookman Old Style" pitchFamily="18" charset="0"/>
              </a:rPr>
              <a:t>                          </a:t>
            </a:r>
            <a:r>
              <a:rPr lang="uk-UA" dirty="0">
                <a:latin typeface="Bookman Old Style" pitchFamily="18" charset="0"/>
              </a:rPr>
              <a:t>301 230 кв. км</a:t>
            </a:r>
          </a:p>
          <a:p>
            <a:r>
              <a:rPr lang="uk-UA" b="1" dirty="0" smtClean="0">
                <a:latin typeface="Bookman Old Style" pitchFamily="18" charset="0"/>
              </a:rPr>
              <a:t>Столиця:</a:t>
            </a:r>
            <a:r>
              <a:rPr lang="uk-UA" dirty="0" smtClean="0">
                <a:latin typeface="Bookman Old Style" pitchFamily="18" charset="0"/>
              </a:rPr>
              <a:t>                       </a:t>
            </a:r>
            <a:r>
              <a:rPr lang="uk-UA" dirty="0">
                <a:latin typeface="Bookman Old Style" pitchFamily="18" charset="0"/>
              </a:rPr>
              <a:t>Рим</a:t>
            </a:r>
          </a:p>
          <a:p>
            <a:r>
              <a:rPr lang="uk-UA" b="1" dirty="0" smtClean="0">
                <a:latin typeface="Bookman Old Style" pitchFamily="18" charset="0"/>
              </a:rPr>
              <a:t>Член:</a:t>
            </a:r>
            <a:r>
              <a:rPr lang="uk-UA" dirty="0" smtClean="0">
                <a:latin typeface="Bookman Old Style" pitchFamily="18" charset="0"/>
              </a:rPr>
              <a:t>                             </a:t>
            </a:r>
            <a:r>
              <a:rPr lang="uk-UA" dirty="0">
                <a:latin typeface="Bookman Old Style" pitchFamily="18" charset="0"/>
              </a:rPr>
              <a:t>ЄБРР, ЄС, МБР, НАТО, ОЭСР, </a:t>
            </a:r>
            <a:r>
              <a:rPr lang="uk-UA" b="1" dirty="0" smtClean="0">
                <a:latin typeface="Bookman Old Style" pitchFamily="18" charset="0"/>
              </a:rPr>
              <a:t>Населення:</a:t>
            </a:r>
            <a:r>
              <a:rPr lang="uk-UA" dirty="0" smtClean="0">
                <a:latin typeface="Bookman Old Style" pitchFamily="18" charset="0"/>
              </a:rPr>
              <a:t>                   </a:t>
            </a:r>
            <a:r>
              <a:rPr lang="uk-UA" dirty="0">
                <a:latin typeface="Bookman Old Style" pitchFamily="18" charset="0"/>
              </a:rPr>
              <a:t>58 103 033(липень 2005)</a:t>
            </a:r>
          </a:p>
          <a:p>
            <a:r>
              <a:rPr lang="uk-UA" b="1" dirty="0">
                <a:latin typeface="Bookman Old Style" pitchFamily="18" charset="0"/>
              </a:rPr>
              <a:t>Державний </a:t>
            </a:r>
            <a:r>
              <a:rPr lang="uk-UA" b="1" dirty="0" smtClean="0">
                <a:latin typeface="Bookman Old Style" pitchFamily="18" charset="0"/>
              </a:rPr>
              <a:t>устрій: </a:t>
            </a:r>
            <a:r>
              <a:rPr lang="uk-UA" dirty="0" smtClean="0">
                <a:latin typeface="Bookman Old Style" pitchFamily="18" charset="0"/>
              </a:rPr>
              <a:t>     </a:t>
            </a:r>
            <a:r>
              <a:rPr lang="uk-UA" dirty="0">
                <a:latin typeface="Bookman Old Style" pitchFamily="18" charset="0"/>
              </a:rPr>
              <a:t>парламентська </a:t>
            </a:r>
            <a:r>
              <a:rPr lang="uk-UA" dirty="0" smtClean="0">
                <a:latin typeface="Bookman Old Style" pitchFamily="18" charset="0"/>
              </a:rPr>
              <a:t>республіка,унітарна держава </a:t>
            </a:r>
            <a:r>
              <a:rPr lang="uk-UA" dirty="0">
                <a:latin typeface="Bookman Old Style" pitchFamily="18" charset="0"/>
              </a:rPr>
              <a:t>			</a:t>
            </a:r>
          </a:p>
          <a:p>
            <a:r>
              <a:rPr lang="uk-UA" b="1" dirty="0">
                <a:latin typeface="Bookman Old Style" pitchFamily="18" charset="0"/>
              </a:rPr>
              <a:t>Склад </a:t>
            </a:r>
            <a:r>
              <a:rPr lang="uk-UA" b="1" dirty="0" smtClean="0">
                <a:latin typeface="Bookman Old Style" pitchFamily="18" charset="0"/>
              </a:rPr>
              <a:t>території:  </a:t>
            </a:r>
            <a:r>
              <a:rPr lang="uk-UA" dirty="0">
                <a:latin typeface="Bookman Old Style" pitchFamily="18" charset="0"/>
              </a:rPr>
              <a:t>	 </a:t>
            </a:r>
            <a:r>
              <a:rPr lang="uk-UA" dirty="0" smtClean="0">
                <a:latin typeface="Bookman Old Style" pitchFamily="18" charset="0"/>
              </a:rPr>
              <a:t>20 </a:t>
            </a:r>
            <a:r>
              <a:rPr lang="uk-UA" dirty="0">
                <a:latin typeface="Bookman Old Style" pitchFamily="18" charset="0"/>
              </a:rPr>
              <a:t>областей</a:t>
            </a:r>
          </a:p>
          <a:p>
            <a:r>
              <a:rPr lang="uk-UA" b="1" dirty="0">
                <a:latin typeface="Bookman Old Style" pitchFamily="18" charset="0"/>
              </a:rPr>
              <a:t>Грошова </a:t>
            </a:r>
            <a:r>
              <a:rPr lang="uk-UA" b="1" dirty="0" smtClean="0">
                <a:latin typeface="Bookman Old Style" pitchFamily="18" charset="0"/>
              </a:rPr>
              <a:t>одиниця:       </a:t>
            </a:r>
            <a:r>
              <a:rPr lang="uk-UA" dirty="0" smtClean="0">
                <a:latin typeface="Bookman Old Style" pitchFamily="18" charset="0"/>
              </a:rPr>
              <a:t>євро</a:t>
            </a:r>
            <a:endParaRPr lang="uk-UA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57168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57165"/>
            <a:ext cx="9144001" cy="609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14291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озеро Брайес (Lago di Brai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99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781800" y="1538288"/>
            <a:ext cx="2362200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uk-UA" b="1" dirty="0">
                <a:latin typeface="Bookman Old Style" pitchFamily="18" charset="0"/>
              </a:rPr>
              <a:t>Рельєф:</a:t>
            </a:r>
          </a:p>
          <a:p>
            <a:pPr algn="ctr"/>
            <a:endParaRPr lang="uk-UA" b="1" dirty="0">
              <a:latin typeface="Bookman Old Style" pitchFamily="18" charset="0"/>
            </a:endParaRPr>
          </a:p>
          <a:p>
            <a:pPr algn="ctr"/>
            <a:r>
              <a:rPr lang="uk-UA" sz="1800" b="1" dirty="0">
                <a:latin typeface="Bookman Old Style" pitchFamily="18" charset="0"/>
              </a:rPr>
              <a:t>Гори: </a:t>
            </a:r>
          </a:p>
          <a:p>
            <a:pPr algn="ctr"/>
            <a:r>
              <a:rPr lang="uk-UA" sz="1800" dirty="0">
                <a:latin typeface="Bookman Old Style" pitchFamily="18" charset="0"/>
              </a:rPr>
              <a:t>80% площі - Альпи, Апенніни (вулканізм, землетруси)</a:t>
            </a:r>
          </a:p>
          <a:p>
            <a:pPr algn="ctr"/>
            <a:endParaRPr lang="uk-UA" sz="1800" dirty="0">
              <a:latin typeface="Bookman Old Style" pitchFamily="18" charset="0"/>
            </a:endParaRPr>
          </a:p>
          <a:p>
            <a:pPr algn="ctr"/>
            <a:r>
              <a:rPr lang="uk-UA" sz="1800" b="1" dirty="0">
                <a:latin typeface="Bookman Old Style" pitchFamily="18" charset="0"/>
              </a:rPr>
              <a:t>Рівнини: </a:t>
            </a:r>
          </a:p>
          <a:p>
            <a:pPr algn="ctr"/>
            <a:r>
              <a:rPr lang="uk-UA" sz="1800" dirty="0">
                <a:latin typeface="Bookman Old Style" pitchFamily="18" charset="0"/>
              </a:rPr>
              <a:t>20% площі займає </a:t>
            </a:r>
            <a:r>
              <a:rPr lang="uk-UA" sz="1800" dirty="0" err="1">
                <a:latin typeface="Bookman Old Style" pitchFamily="18" charset="0"/>
              </a:rPr>
              <a:t>Паданська</a:t>
            </a:r>
            <a:r>
              <a:rPr lang="uk-UA" sz="1800" dirty="0">
                <a:latin typeface="Bookman Old Style" pitchFamily="18" charset="0"/>
              </a:rPr>
              <a:t> рівнина</a:t>
            </a:r>
            <a:endParaRPr lang="uk-UA" sz="1800" b="1" dirty="0">
              <a:latin typeface="Bookman Old Style" pitchFamily="18" charset="0"/>
            </a:endParaRPr>
          </a:p>
          <a:p>
            <a:pPr algn="ctr"/>
            <a:endParaRPr lang="uk-UA" sz="1800" dirty="0">
              <a:latin typeface="Bookman Old Style" pitchFamily="18" charset="0"/>
            </a:endParaRPr>
          </a:p>
        </p:txBody>
      </p:sp>
      <p:pic>
        <p:nvPicPr>
          <p:cNvPr id="3" name="Picture 3" descr="167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cs314825.vk.me/v314825343/425f/YKJ2C2QJaI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9144000" cy="6093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8" name="Picture 10" descr="Доломитовые Альп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42852"/>
            <a:ext cx="9144001" cy="6469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церков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57166"/>
            <a:ext cx="7572428" cy="5673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верш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51435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cs320430.vk.me/v320430591/532e/TkXM76CNW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57166"/>
            <a:ext cx="9143999" cy="6098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5072066" y="285728"/>
            <a:ext cx="4616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uk-UA" sz="2800" b="1" dirty="0">
                <a:latin typeface="Bookman Old Style" pitchFamily="18" charset="0"/>
              </a:rPr>
              <a:t>Корисні копалини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5429256" y="1214422"/>
            <a:ext cx="371474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uk-UA" sz="1800" dirty="0">
                <a:latin typeface="Bookman Old Style" pitchFamily="18" charset="0"/>
              </a:rPr>
              <a:t>Залізна руда (</a:t>
            </a:r>
            <a:r>
              <a:rPr lang="uk-UA" sz="1800" dirty="0" err="1">
                <a:latin typeface="Bookman Old Style" pitchFamily="18" charset="0"/>
              </a:rPr>
              <a:t>Аост</a:t>
            </a:r>
            <a:r>
              <a:rPr lang="uk-UA" sz="1800" dirty="0">
                <a:latin typeface="Bookman Old Style" pitchFamily="18" charset="0"/>
              </a:rPr>
              <a:t>, о. Ельба)</a:t>
            </a:r>
          </a:p>
          <a:p>
            <a:r>
              <a:rPr lang="uk-UA" sz="1800" dirty="0">
                <a:latin typeface="Bookman Old Style" pitchFamily="18" charset="0"/>
              </a:rPr>
              <a:t>Поліметалеві руди </a:t>
            </a:r>
          </a:p>
          <a:p>
            <a:r>
              <a:rPr lang="uk-UA" sz="1800" dirty="0">
                <a:latin typeface="Bookman Old Style" pitchFamily="18" charset="0"/>
              </a:rPr>
              <a:t>Ртутні руди (Тоскана)</a:t>
            </a:r>
          </a:p>
          <a:p>
            <a:r>
              <a:rPr lang="uk-UA" sz="1800" dirty="0">
                <a:latin typeface="Bookman Old Style" pitchFamily="18" charset="0"/>
              </a:rPr>
              <a:t>Марганець (</a:t>
            </a:r>
            <a:r>
              <a:rPr lang="uk-UA" sz="1800" dirty="0" err="1">
                <a:latin typeface="Bookman Old Style" pitchFamily="18" charset="0"/>
              </a:rPr>
              <a:t>Лігурія</a:t>
            </a:r>
            <a:r>
              <a:rPr lang="uk-UA" sz="1800" dirty="0">
                <a:latin typeface="Bookman Old Style" pitchFamily="18" charset="0"/>
              </a:rPr>
              <a:t> і в Центральна Італія )</a:t>
            </a:r>
          </a:p>
          <a:p>
            <a:r>
              <a:rPr lang="uk-UA" sz="1800" dirty="0">
                <a:latin typeface="Bookman Old Style" pitchFamily="18" charset="0"/>
              </a:rPr>
              <a:t>Буре і кам'яне вугілля (Сардинія, Тоскана, </a:t>
            </a:r>
            <a:r>
              <a:rPr lang="uk-UA" sz="1800" dirty="0" err="1">
                <a:latin typeface="Bookman Old Style" pitchFamily="18" charset="0"/>
              </a:rPr>
              <a:t>Умбрія</a:t>
            </a:r>
            <a:r>
              <a:rPr lang="uk-UA" sz="1800" dirty="0">
                <a:latin typeface="Bookman Old Style" pitchFamily="18" charset="0"/>
              </a:rPr>
              <a:t>, </a:t>
            </a:r>
            <a:r>
              <a:rPr lang="uk-UA" sz="1800" dirty="0" err="1">
                <a:latin typeface="Bookman Old Style" pitchFamily="18" charset="0"/>
              </a:rPr>
              <a:t>Калабрія</a:t>
            </a:r>
            <a:r>
              <a:rPr lang="uk-UA" sz="1800" dirty="0">
                <a:latin typeface="Bookman Old Style" pitchFamily="18" charset="0"/>
              </a:rPr>
              <a:t>)</a:t>
            </a:r>
          </a:p>
          <a:p>
            <a:r>
              <a:rPr lang="uk-UA" sz="1800" dirty="0">
                <a:latin typeface="Bookman Old Style" pitchFamily="18" charset="0"/>
              </a:rPr>
              <a:t>Нафта (Сицилія, </a:t>
            </a:r>
            <a:r>
              <a:rPr lang="uk-UA" sz="1800" dirty="0" err="1">
                <a:latin typeface="Bookman Old Style" pitchFamily="18" charset="0"/>
              </a:rPr>
              <a:t>Паданская</a:t>
            </a:r>
            <a:r>
              <a:rPr lang="uk-UA" sz="1800" dirty="0">
                <a:latin typeface="Bookman Old Style" pitchFamily="18" charset="0"/>
              </a:rPr>
              <a:t>  рівнина)</a:t>
            </a:r>
          </a:p>
          <a:p>
            <a:r>
              <a:rPr lang="uk-UA" sz="1800" dirty="0">
                <a:latin typeface="Bookman Old Style" pitchFamily="18" charset="0"/>
              </a:rPr>
              <a:t>Природний газ (</a:t>
            </a:r>
            <a:r>
              <a:rPr lang="uk-UA" sz="1800" dirty="0" err="1">
                <a:latin typeface="Bookman Old Style" pitchFamily="18" charset="0"/>
              </a:rPr>
              <a:t>Паданская</a:t>
            </a:r>
            <a:r>
              <a:rPr lang="uk-UA" sz="1800" dirty="0">
                <a:latin typeface="Bookman Old Style" pitchFamily="18" charset="0"/>
              </a:rPr>
              <a:t> рівнина, шельф Адріатичного моря, Сицилія)</a:t>
            </a:r>
          </a:p>
          <a:p>
            <a:r>
              <a:rPr lang="uk-UA" sz="1800" dirty="0" err="1">
                <a:latin typeface="Bookman Old Style" pitchFamily="18" charset="0"/>
              </a:rPr>
              <a:t>Карарський</a:t>
            </a:r>
            <a:r>
              <a:rPr lang="uk-UA" sz="1800" dirty="0">
                <a:latin typeface="Bookman Old Style" pitchFamily="18" charset="0"/>
              </a:rPr>
              <a:t> мармур (</a:t>
            </a:r>
            <a:r>
              <a:rPr lang="uk-UA" sz="1800" dirty="0" err="1">
                <a:latin typeface="Bookman Old Style" pitchFamily="18" charset="0"/>
              </a:rPr>
              <a:t>Карар</a:t>
            </a:r>
            <a:r>
              <a:rPr lang="uk-UA" sz="1800" dirty="0">
                <a:latin typeface="Bookman Old Style" pitchFamily="18" charset="0"/>
              </a:rPr>
              <a:t> (Тоскана)</a:t>
            </a:r>
          </a:p>
          <a:p>
            <a:r>
              <a:rPr lang="uk-UA" sz="1800" dirty="0">
                <a:latin typeface="Bookman Old Style" pitchFamily="18" charset="0"/>
              </a:rPr>
              <a:t>Сірка, калійний і кам'яний солі, асфальт, бітум (Сицилія)</a:t>
            </a:r>
          </a:p>
        </p:txBody>
      </p:sp>
      <p:pic>
        <p:nvPicPr>
          <p:cNvPr id="51202" name="Picture 2" descr="http://www.mapsofworld.com/italy/maps/italy-mineral-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96162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cs417217.vk.me/v417217343/9fad/m80cBW9NyR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-1"/>
            <a:ext cx="914399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Канал Гранде — одно из красивейших мест Вене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25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42844" y="214290"/>
            <a:ext cx="8858312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3200" b="1" dirty="0">
                <a:solidFill>
                  <a:srgbClr val="000099"/>
                </a:solidFill>
                <a:latin typeface="Bookman Old Style" pitchFamily="18" charset="0"/>
              </a:rPr>
              <a:t>Клімат</a:t>
            </a:r>
          </a:p>
          <a:p>
            <a:pPr algn="just">
              <a:spcBef>
                <a:spcPct val="50000"/>
              </a:spcBef>
              <a:defRPr/>
            </a:pPr>
            <a:r>
              <a:rPr lang="uk-UA" sz="3200" b="1" dirty="0">
                <a:solidFill>
                  <a:srgbClr val="000099"/>
                </a:solidFill>
                <a:latin typeface="Bookman Old Style" pitchFamily="18" charset="0"/>
              </a:rPr>
              <a:t>	  </a:t>
            </a:r>
            <a:r>
              <a:rPr lang="uk-UA" b="1" dirty="0">
                <a:latin typeface="Bookman Old Style" pitchFamily="18" charset="0"/>
              </a:rPr>
              <a:t>1) південь і центр – субтропічний пояс,     середземноморський тип клімату</a:t>
            </a:r>
          </a:p>
          <a:p>
            <a:pPr algn="just">
              <a:spcBef>
                <a:spcPct val="50000"/>
              </a:spcBef>
              <a:defRPr/>
            </a:pPr>
            <a:r>
              <a:rPr lang="uk-UA" dirty="0">
                <a:latin typeface="Bookman Old Style" pitchFamily="18" charset="0"/>
              </a:rPr>
              <a:t>Температура січня - + 8 … 10</a:t>
            </a:r>
            <a:r>
              <a:rPr lang="en-US" dirty="0">
                <a:latin typeface="Bookman Old Style" pitchFamily="18" charset="0"/>
              </a:rPr>
              <a:t>º</a:t>
            </a:r>
            <a:r>
              <a:rPr lang="uk-UA" dirty="0">
                <a:latin typeface="Bookman Old Style" pitchFamily="18" charset="0"/>
              </a:rPr>
              <a:t>С; липня - +24</a:t>
            </a:r>
            <a:r>
              <a:rPr lang="en-US" dirty="0">
                <a:latin typeface="Bookman Old Style" pitchFamily="18" charset="0"/>
              </a:rPr>
              <a:t>º</a:t>
            </a:r>
            <a:r>
              <a:rPr lang="uk-UA" dirty="0">
                <a:latin typeface="Bookman Old Style" pitchFamily="18" charset="0"/>
              </a:rPr>
              <a:t>С; опади 400 мм, опади переважно випадають зимою, літо сухе та спекотне</a:t>
            </a:r>
          </a:p>
          <a:p>
            <a:pPr algn="just">
              <a:spcBef>
                <a:spcPct val="50000"/>
              </a:spcBef>
              <a:defRPr/>
            </a:pPr>
            <a:r>
              <a:rPr lang="uk-UA" b="1" dirty="0">
                <a:latin typeface="Bookman Old Style" pitchFamily="18" charset="0"/>
              </a:rPr>
              <a:t>      2) північ – помірний пояс, морський тип клімату</a:t>
            </a:r>
          </a:p>
          <a:p>
            <a:pPr algn="just">
              <a:spcBef>
                <a:spcPct val="50000"/>
              </a:spcBef>
              <a:defRPr/>
            </a:pPr>
            <a:r>
              <a:rPr lang="uk-UA" dirty="0">
                <a:latin typeface="Bookman Old Style" pitchFamily="18" charset="0"/>
              </a:rPr>
              <a:t>Температура січня - + 0</a:t>
            </a:r>
            <a:r>
              <a:rPr lang="en-US" dirty="0">
                <a:latin typeface="Bookman Old Style" pitchFamily="18" charset="0"/>
              </a:rPr>
              <a:t>º</a:t>
            </a:r>
            <a:r>
              <a:rPr lang="uk-UA" dirty="0">
                <a:latin typeface="Bookman Old Style" pitchFamily="18" charset="0"/>
              </a:rPr>
              <a:t>С; липня - +22</a:t>
            </a:r>
            <a:r>
              <a:rPr lang="en-US" dirty="0">
                <a:latin typeface="Bookman Old Style" pitchFamily="18" charset="0"/>
              </a:rPr>
              <a:t>º</a:t>
            </a:r>
            <a:r>
              <a:rPr lang="uk-UA" dirty="0">
                <a:latin typeface="Bookman Old Style" pitchFamily="18" charset="0"/>
              </a:rPr>
              <a:t>С; опади – 1000 мм.</a:t>
            </a:r>
          </a:p>
          <a:p>
            <a:pPr algn="ctr">
              <a:spcBef>
                <a:spcPct val="50000"/>
              </a:spcBef>
              <a:defRPr/>
            </a:pPr>
            <a:r>
              <a:rPr lang="uk-UA" sz="3200" b="1" dirty="0">
                <a:solidFill>
                  <a:srgbClr val="000099"/>
                </a:solidFill>
                <a:latin typeface="Bookman Old Style" pitchFamily="18" charset="0"/>
              </a:rPr>
              <a:t>Річки</a:t>
            </a:r>
          </a:p>
          <a:p>
            <a:pPr algn="just">
              <a:spcBef>
                <a:spcPct val="50000"/>
              </a:spcBef>
              <a:defRPr/>
            </a:pPr>
            <a:r>
              <a:rPr lang="uk-UA" b="1" dirty="0">
                <a:solidFill>
                  <a:srgbClr val="000099"/>
                </a:solidFill>
                <a:latin typeface="Bookman Old Style" pitchFamily="18" charset="0"/>
              </a:rPr>
              <a:t>	</a:t>
            </a:r>
            <a:r>
              <a:rPr lang="uk-UA" dirty="0">
                <a:latin typeface="Bookman Old Style" pitchFamily="18" charset="0"/>
              </a:rPr>
              <a:t>На річках Альп побудовані гідроелектростанції, які виробляють електроенергію. Також протікають річки По, </a:t>
            </a:r>
            <a:r>
              <a:rPr lang="uk-UA" dirty="0" err="1">
                <a:latin typeface="Bookman Old Style" pitchFamily="18" charset="0"/>
              </a:rPr>
              <a:t>Тібр</a:t>
            </a:r>
            <a:r>
              <a:rPr lang="uk-UA" dirty="0">
                <a:latin typeface="Bookman Old Style" pitchFamily="18" charset="0"/>
              </a:rPr>
              <a:t> (до Риму).</a:t>
            </a:r>
          </a:p>
          <a:p>
            <a:pPr algn="ctr">
              <a:spcBef>
                <a:spcPct val="50000"/>
              </a:spcBef>
              <a:defRPr/>
            </a:pPr>
            <a:r>
              <a:rPr lang="uk-UA" sz="3200" b="1" dirty="0" err="1">
                <a:solidFill>
                  <a:srgbClr val="000099"/>
                </a:solidFill>
                <a:latin typeface="Bookman Old Style" pitchFamily="18" charset="0"/>
              </a:rPr>
              <a:t>Грунт</a:t>
            </a:r>
            <a:endParaRPr lang="uk-UA" sz="320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marL="342900" indent="-342900" algn="just"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uk-UA" dirty="0">
                <a:latin typeface="Bookman Old Style" pitchFamily="18" charset="0"/>
              </a:rPr>
              <a:t>бурі лісові, коричневі, червоноземи.</a:t>
            </a:r>
          </a:p>
          <a:p>
            <a:pPr algn="just">
              <a:spcBef>
                <a:spcPct val="50000"/>
              </a:spcBef>
              <a:defRPr/>
            </a:pPr>
            <a:endParaRPr lang="uk-UA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cs417217.vk.me/v417217343/9fa4/9nGQkRbbB9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64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857488" y="142852"/>
            <a:ext cx="3349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НАСЕЛЕННЯ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0825" y="687388"/>
            <a:ext cx="8713788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>
                <a:latin typeface="Bookman Old Style" pitchFamily="18" charset="0"/>
                <a:cs typeface="Arial" charset="0"/>
              </a:rPr>
              <a:t>І тип відтворення; 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>
                <a:latin typeface="Bookman Old Style" pitchFamily="18" charset="0"/>
                <a:cs typeface="Arial" charset="0"/>
              </a:rPr>
              <a:t>Природний приріст – 0,9 (але цей показник поступово знижується);</a:t>
            </a:r>
          </a:p>
          <a:p>
            <a:pPr marL="285750" indent="-285750" algn="just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>
                <a:latin typeface="Bookman Old Style" pitchFamily="18" charset="0"/>
                <a:cs typeface="Arial" charset="0"/>
              </a:rPr>
              <a:t>Сальдо міграції – від'ємне еміграції до Німеччини, Франції, Великої Британії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 err="1">
                <a:latin typeface="Bookman Old Style" pitchFamily="18" charset="0"/>
                <a:cs typeface="Arial" charset="0"/>
              </a:rPr>
              <a:t>Однонаціональна</a:t>
            </a:r>
            <a:r>
              <a:rPr lang="uk-UA" sz="1800" dirty="0">
                <a:latin typeface="Bookman Old Style" pitchFamily="18" charset="0"/>
                <a:cs typeface="Arial" charset="0"/>
              </a:rPr>
              <a:t> країна: 94% - італійці, 2,5 - сардинці, 1,4 - </a:t>
            </a:r>
            <a:r>
              <a:rPr lang="uk-UA" sz="1800" dirty="0" err="1">
                <a:latin typeface="Bookman Old Style" pitchFamily="18" charset="0"/>
                <a:cs typeface="Arial" charset="0"/>
              </a:rPr>
              <a:t>фріули</a:t>
            </a:r>
            <a:r>
              <a:rPr lang="uk-UA" sz="1800" dirty="0">
                <a:latin typeface="Bookman Old Style" pitchFamily="18" charset="0"/>
                <a:cs typeface="Arial" charset="0"/>
              </a:rPr>
              <a:t>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>
                <a:latin typeface="Bookman Old Style" pitchFamily="18" charset="0"/>
                <a:cs typeface="Arial" charset="0"/>
              </a:rPr>
              <a:t>Релігія – християнство (католицизм);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>
                <a:latin typeface="Bookman Old Style" pitchFamily="18" charset="0"/>
                <a:cs typeface="Arial" charset="0"/>
              </a:rPr>
              <a:t>Середня густота населення – 191,3 чол. на км. кв.;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>
                <a:latin typeface="Bookman Old Style" pitchFamily="18" charset="0"/>
                <a:cs typeface="Arial" charset="0"/>
              </a:rPr>
              <a:t>Максимальна – 340-400 чол. на км. кв.;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>
                <a:latin typeface="Bookman Old Style" pitchFamily="18" charset="0"/>
                <a:cs typeface="Arial" charset="0"/>
              </a:rPr>
              <a:t>Мінімальна – гори – менше 35 чол. на км. кв.;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>
                <a:latin typeface="Bookman Old Style" pitchFamily="18" charset="0"/>
                <a:cs typeface="Arial" charset="0"/>
              </a:rPr>
              <a:t>Рівень урбанізації – 67%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>
                <a:latin typeface="Bookman Old Style" pitchFamily="18" charset="0"/>
                <a:cs typeface="Arial" charset="0"/>
              </a:rPr>
              <a:t>Великі міста – Рим (2,8 млн.), Мілан (1,6 млн.), Неаполь (1,2 млн.), Турін (1,1 млн.);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>
                <a:latin typeface="Bookman Old Style" pitchFamily="18" charset="0"/>
              </a:rPr>
              <a:t>Тривалість життя  - 76(м), 83(ж)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>
                <a:latin typeface="Bookman Old Style" pitchFamily="18" charset="0"/>
              </a:rPr>
              <a:t>Мови - італійський, німецький, французький та ін.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v"/>
            </a:pPr>
            <a:r>
              <a:rPr lang="uk-UA" sz="1800" dirty="0">
                <a:latin typeface="Bookman Old Style" pitchFamily="18" charset="0"/>
              </a:rPr>
              <a:t>Письменність  - 98%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Герб Итал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5613" y="1684338"/>
            <a:ext cx="30892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16"/>
          <p:cNvSpPr txBox="1">
            <a:spLocks noChangeArrowheads="1"/>
          </p:cNvSpPr>
          <p:nvPr/>
        </p:nvSpPr>
        <p:spPr bwMode="auto">
          <a:xfrm>
            <a:off x="2389188" y="0"/>
            <a:ext cx="37834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Герб </a:t>
            </a:r>
            <a:r>
              <a:rPr lang="ru-RU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Італії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220" name="Text Box 17"/>
          <p:cNvSpPr txBox="1">
            <a:spLocks noChangeArrowheads="1"/>
          </p:cNvSpPr>
          <p:nvPr/>
        </p:nvSpPr>
        <p:spPr bwMode="auto">
          <a:xfrm>
            <a:off x="5927725" y="4953000"/>
            <a:ext cx="32162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1400">
                <a:latin typeface="Bookman Old Style" pitchFamily="18" charset="0"/>
              </a:rPr>
              <a:t>Сталеве зубчасте колесо - символ праці і воно відбиває першу статтю Конституційного закону, в якій сказано : "Італія - демократична республіка, заснована на праці".</a:t>
            </a:r>
            <a:endParaRPr lang="uk-UA" sz="1400" b="1">
              <a:latin typeface="Bookman Old Style" pitchFamily="18" charset="0"/>
            </a:endParaRPr>
          </a:p>
        </p:txBody>
      </p:sp>
      <p:sp>
        <p:nvSpPr>
          <p:cNvPr id="9221" name="Text Box 18"/>
          <p:cNvSpPr txBox="1">
            <a:spLocks noChangeArrowheads="1"/>
          </p:cNvSpPr>
          <p:nvPr/>
        </p:nvSpPr>
        <p:spPr bwMode="auto">
          <a:xfrm>
            <a:off x="371475" y="5257800"/>
            <a:ext cx="3048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1400" dirty="0">
                <a:latin typeface="Bookman Old Style" pitchFamily="18" charset="0"/>
              </a:rPr>
              <a:t>Гілка оливи символізує миролюбність нації, прагнення, що означає, до внутрішньої згоди в країні і інтернаціонального братерства за її межами</a:t>
            </a:r>
          </a:p>
        </p:txBody>
      </p:sp>
      <p:sp>
        <p:nvSpPr>
          <p:cNvPr id="9222" name="Rectangle 20"/>
          <p:cNvSpPr>
            <a:spLocks noChangeArrowheads="1"/>
          </p:cNvSpPr>
          <p:nvPr/>
        </p:nvSpPr>
        <p:spPr bwMode="auto">
          <a:xfrm>
            <a:off x="6084888" y="1828800"/>
            <a:ext cx="3352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1400" dirty="0">
                <a:latin typeface="Bookman Old Style" pitchFamily="18" charset="0"/>
              </a:rPr>
              <a:t>Гілка дуба говорить про силу і гідність італійського народу</a:t>
            </a:r>
            <a:r>
              <a:rPr lang="uk-UA" sz="1400" b="1" dirty="0">
                <a:latin typeface="Bookman Old Style" pitchFamily="18" charset="0"/>
              </a:rPr>
              <a:t>.</a:t>
            </a:r>
          </a:p>
        </p:txBody>
      </p:sp>
      <p:sp>
        <p:nvSpPr>
          <p:cNvPr id="9223" name="Line 24"/>
          <p:cNvSpPr>
            <a:spLocks noChangeShapeType="1"/>
          </p:cNvSpPr>
          <p:nvPr/>
        </p:nvSpPr>
        <p:spPr bwMode="auto">
          <a:xfrm flipH="1">
            <a:off x="5924550" y="2276475"/>
            <a:ext cx="1600200" cy="1066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9224" name="Line 25"/>
          <p:cNvSpPr>
            <a:spLocks noChangeShapeType="1"/>
          </p:cNvSpPr>
          <p:nvPr/>
        </p:nvSpPr>
        <p:spPr bwMode="auto">
          <a:xfrm flipV="1">
            <a:off x="2051050" y="3773488"/>
            <a:ext cx="1066800" cy="1600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9225" name="Line 26"/>
          <p:cNvSpPr>
            <a:spLocks noChangeShapeType="1"/>
          </p:cNvSpPr>
          <p:nvPr/>
        </p:nvSpPr>
        <p:spPr bwMode="auto">
          <a:xfrm flipH="1" flipV="1">
            <a:off x="5029200" y="4038600"/>
            <a:ext cx="152400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9226" name="Text Box 27"/>
          <p:cNvSpPr txBox="1">
            <a:spLocks noChangeArrowheads="1"/>
          </p:cNvSpPr>
          <p:nvPr/>
        </p:nvSpPr>
        <p:spPr bwMode="auto">
          <a:xfrm>
            <a:off x="3349625" y="5470525"/>
            <a:ext cx="2590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1400">
                <a:latin typeface="Bookman Old Style" pitchFamily="18" charset="0"/>
              </a:rPr>
              <a:t>В наші дні її присутність вказує на приналежність до збройних сил Італії </a:t>
            </a:r>
            <a:endParaRPr lang="uk-UA" sz="1400" b="1">
              <a:latin typeface="Bookman Old Style" pitchFamily="18" charset="0"/>
            </a:endParaRPr>
          </a:p>
        </p:txBody>
      </p:sp>
      <p:sp>
        <p:nvSpPr>
          <p:cNvPr id="9227" name="Line 28"/>
          <p:cNvSpPr>
            <a:spLocks noChangeShapeType="1"/>
          </p:cNvSpPr>
          <p:nvPr/>
        </p:nvSpPr>
        <p:spPr bwMode="auto">
          <a:xfrm flipV="1">
            <a:off x="4357688" y="3452813"/>
            <a:ext cx="0" cy="19208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/>
          <a:lstStyle/>
          <a:p>
            <a:endParaRPr lang="ru-RU"/>
          </a:p>
        </p:txBody>
      </p:sp>
      <p:sp>
        <p:nvSpPr>
          <p:cNvPr id="9228" name="Text Box 29"/>
          <p:cNvSpPr txBox="1">
            <a:spLocks noChangeArrowheads="1"/>
          </p:cNvSpPr>
          <p:nvPr/>
        </p:nvSpPr>
        <p:spPr bwMode="auto">
          <a:xfrm>
            <a:off x="334963" y="954088"/>
            <a:ext cx="663675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1600" b="1" u="sng" dirty="0">
                <a:solidFill>
                  <a:srgbClr val="00B050"/>
                </a:solidFill>
                <a:latin typeface="Bookman Old Style" pitchFamily="18" charset="0"/>
                <a:ea typeface="Arial Unicode MS" charset="-128"/>
                <a:cs typeface="Arial Unicode MS" charset="-128"/>
              </a:rPr>
              <a:t>Герб</a:t>
            </a:r>
            <a:r>
              <a:rPr lang="uk-UA" sz="1600" b="1" dirty="0">
                <a:solidFill>
                  <a:srgbClr val="00B050"/>
                </a:solidFill>
                <a:latin typeface="Bookman Old Style" pitchFamily="18" charset="0"/>
                <a:ea typeface="Arial Unicode MS" charset="-128"/>
                <a:cs typeface="Arial Unicode MS" charset="-128"/>
              </a:rPr>
              <a:t> Італійської республіки складається з 3-х елементів:</a:t>
            </a:r>
          </a:p>
          <a:p>
            <a:r>
              <a:rPr lang="uk-UA" sz="1600" b="1" dirty="0">
                <a:solidFill>
                  <a:srgbClr val="00B050"/>
                </a:solidFill>
                <a:latin typeface="Bookman Old Style" pitchFamily="18" charset="0"/>
                <a:ea typeface="Arial Unicode MS" charset="-128"/>
                <a:cs typeface="Arial Unicode MS" charset="-128"/>
              </a:rPr>
              <a:t>- зірки</a:t>
            </a:r>
          </a:p>
          <a:p>
            <a:r>
              <a:rPr lang="uk-UA" sz="1600" b="1" dirty="0">
                <a:solidFill>
                  <a:srgbClr val="00B050"/>
                </a:solidFill>
                <a:latin typeface="Bookman Old Style" pitchFamily="18" charset="0"/>
                <a:ea typeface="Arial Unicode MS" charset="-128"/>
                <a:cs typeface="Arial Unicode MS" charset="-128"/>
              </a:rPr>
              <a:t>- зубчастого колеса</a:t>
            </a:r>
          </a:p>
          <a:p>
            <a:r>
              <a:rPr lang="uk-UA" sz="1600" b="1" dirty="0">
                <a:solidFill>
                  <a:srgbClr val="00B050"/>
                </a:solidFill>
                <a:latin typeface="Bookman Old Style" pitchFamily="18" charset="0"/>
                <a:cs typeface="Times New Roman" charset="0"/>
              </a:rPr>
              <a:t>- віток оливи та дуба.</a:t>
            </a:r>
            <a:r>
              <a:rPr lang="uk-UA" sz="1600" dirty="0">
                <a:solidFill>
                  <a:srgbClr val="00B050"/>
                </a:solidFill>
                <a:latin typeface="Bookman Old Style" pitchFamily="18" charset="0"/>
                <a:cs typeface="Times New Roman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://assistpoint.ru/images/1339051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810000" cy="2857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6" name="Picture 6" descr="http://www.activeclub.com.ua/modules/gallery/d/4441-3/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357562"/>
            <a:ext cx="3916812" cy="31432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8" name="Picture 8" descr="http://harkov.era.com.ua/market/img/?f=172&amp;i=313494_1_1243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357562"/>
            <a:ext cx="4214842" cy="31668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30" name="Picture 10" descr="http://ladynews.com.ua/static/img/i/t/italiya_418x2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57166"/>
            <a:ext cx="4384364" cy="26432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000629" y="989013"/>
            <a:ext cx="3946522" cy="1368417"/>
          </a:xfrm>
          <a:prstGeom prst="rect">
            <a:avLst/>
          </a:prstGeom>
        </p:spPr>
        <p:txBody>
          <a:bodyPr/>
          <a:lstStyle/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Населення </a:t>
            </a:r>
            <a:br>
              <a:rPr kumimoji="0" lang="uk-UA" sz="4000" b="1" i="0" u="none" strike="noStrike" kern="120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uk-UA" sz="4000" b="1" i="0" u="none" strike="noStrike" kern="120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країни</a:t>
            </a:r>
            <a:endParaRPr kumimoji="0" lang="uk-UA" sz="4000" b="1" i="0" u="none" strike="noStrike" kern="120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3" name="Picture 5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3284538"/>
            <a:ext cx="4191001" cy="292417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Rot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333375"/>
            <a:ext cx="5549901" cy="262890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</p:pic>
      <p:pic>
        <p:nvPicPr>
          <p:cNvPr id="58370" name="Picture 2" descr="http://russiaregionpress.ru/files/2010/12/aa01a4c04fb5c6c9829b7aca6c26e6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7060" y="3000372"/>
            <a:ext cx="3661196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cs416717.vk.me/v416717788/9eec/8z1FAQTcqB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6093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928670"/>
            <a:ext cx="8786874" cy="5715040"/>
          </a:xfrm>
        </p:spPr>
        <p:txBody>
          <a:bodyPr>
            <a:normAutofit fontScale="70000" lnSpcReduction="20000"/>
          </a:bodyPr>
          <a:lstStyle/>
          <a:p>
            <a:pPr marL="457200" indent="-457200" eaLnBrk="0" hangingPunct="0">
              <a:buNone/>
            </a:pPr>
            <a:r>
              <a:rPr lang="uk-UA" sz="3200" b="1" dirty="0" smtClean="0">
                <a:latin typeface="Bookman Old Style" pitchFamily="18" charset="0"/>
              </a:rPr>
              <a:t>     1. Діти</a:t>
            </a:r>
          </a:p>
          <a:p>
            <a:pPr marL="457200" indent="-457200" eaLnBrk="0" hangingPunct="0">
              <a:buNone/>
            </a:pPr>
            <a:r>
              <a:rPr lang="uk-UA" sz="3200" dirty="0" smtClean="0">
                <a:latin typeface="Bookman Old Style" pitchFamily="18" charset="0"/>
              </a:rPr>
              <a:t>       У італійській  сім'ї  1 або 2 дитина, дітям дозволено витворяти що завгодно, ніхто їх не лає.</a:t>
            </a:r>
          </a:p>
          <a:p>
            <a:pPr eaLnBrk="0" hangingPunct="0">
              <a:buNone/>
            </a:pPr>
            <a:r>
              <a:rPr lang="uk-UA" sz="3200" b="1" dirty="0" smtClean="0">
                <a:latin typeface="Bookman Old Style" pitchFamily="18" charset="0"/>
              </a:rPr>
              <a:t>  2. Закони</a:t>
            </a:r>
          </a:p>
          <a:p>
            <a:pPr eaLnBrk="0" hangingPunct="0">
              <a:buNone/>
            </a:pPr>
            <a:r>
              <a:rPr lang="uk-UA" sz="3200" dirty="0" smtClean="0">
                <a:latin typeface="Bookman Old Style" pitchFamily="18" charset="0"/>
              </a:rPr>
              <a:t>         Щоб жити в цій країні згідно із законом, італійський громадянин зобов'язаний вивчити 800000 всяких правил і законів, ремені безпеки обов'язкові для усіх, але ніхто і ніколи їх не пристібає (у Італії дуже популярні майки з намальованими на них ременями). </a:t>
            </a:r>
          </a:p>
          <a:p>
            <a:pPr eaLnBrk="0" hangingPunct="0">
              <a:buNone/>
            </a:pPr>
            <a:r>
              <a:rPr lang="uk-UA" sz="3200" b="1" dirty="0" smtClean="0">
                <a:latin typeface="Bookman Old Style" pitchFamily="18" charset="0"/>
              </a:rPr>
              <a:t>  3. Рукостискання</a:t>
            </a:r>
          </a:p>
          <a:p>
            <a:pPr eaLnBrk="0" hangingPunct="0">
              <a:buNone/>
            </a:pPr>
            <a:r>
              <a:rPr lang="uk-UA" sz="3200" dirty="0" smtClean="0">
                <a:latin typeface="Bookman Old Style" pitchFamily="18" charset="0"/>
              </a:rPr>
              <a:t>        Рукостискання в Італії несе в собі певний символ: воно показує, що руки, що тягнуться один до одного, беззбройні.</a:t>
            </a:r>
            <a:r>
              <a:rPr lang="ru-RU" sz="3200" dirty="0" smtClean="0">
                <a:latin typeface="Bookman Old Style" pitchFamily="18" charset="0"/>
              </a:rPr>
              <a:t> </a:t>
            </a:r>
          </a:p>
          <a:p>
            <a:pPr eaLnBrk="0" hangingPunct="0">
              <a:buNone/>
            </a:pPr>
            <a:r>
              <a:rPr lang="uk-UA" sz="3200" b="1" dirty="0" smtClean="0">
                <a:latin typeface="Bookman Old Style" pitchFamily="18" charset="0"/>
              </a:rPr>
              <a:t>4.Податки </a:t>
            </a:r>
          </a:p>
          <a:p>
            <a:pPr eaLnBrk="0" hangingPunct="0">
              <a:buNone/>
            </a:pPr>
            <a:r>
              <a:rPr lang="uk-UA" sz="3200" dirty="0" smtClean="0">
                <a:latin typeface="Bookman Old Style" pitchFamily="18" charset="0"/>
              </a:rPr>
              <a:t>        Італія - це країна, в якій рівень податків, - один з найвищих у світі, а населення якої славиться тим, що не платить податків. </a:t>
            </a:r>
          </a:p>
          <a:p>
            <a:pPr eaLnBrk="0" hangingPunct="0">
              <a:buNone/>
            </a:pPr>
            <a:endParaRPr lang="ru-RU" sz="3200" dirty="0" smtClean="0">
              <a:latin typeface="Bookman Old Style" pitchFamily="18" charset="0"/>
            </a:endParaRPr>
          </a:p>
          <a:p>
            <a:pPr eaLnBrk="0" hangingPunct="0">
              <a:buNone/>
            </a:pPr>
            <a:endParaRPr lang="uk-UA" sz="3200" dirty="0" smtClean="0">
              <a:latin typeface="Bookman Old Style" pitchFamily="18" charset="0"/>
            </a:endParaRPr>
          </a:p>
          <a:p>
            <a:pPr marL="457200" indent="-457200" eaLnBrk="0" hangingPunct="0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Звичаї італійців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cs416717.vk.me/v416717788/9ee3/IdwtzIoKmG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399032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Промисловість</a:t>
            </a:r>
            <a:br>
              <a:rPr lang="uk-UA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428596" y="857232"/>
            <a:ext cx="8278814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uk-UA" sz="1800" b="1" dirty="0">
                <a:latin typeface="Bookman Old Style" pitchFamily="18" charset="0"/>
              </a:rPr>
              <a:t>ПЕК – </a:t>
            </a:r>
            <a:r>
              <a:rPr lang="uk-UA" sz="1800" dirty="0">
                <a:latin typeface="Bookman Old Style" pitchFamily="18" charset="0"/>
              </a:rPr>
              <a:t>добування газу, нафтопереробка (</a:t>
            </a:r>
            <a:r>
              <a:rPr lang="uk-UA" sz="1800" dirty="0" err="1">
                <a:latin typeface="Bookman Old Style" pitchFamily="18" charset="0"/>
              </a:rPr>
              <a:t>Мілаццо</a:t>
            </a:r>
            <a:r>
              <a:rPr lang="uk-UA" sz="1800" dirty="0">
                <a:latin typeface="Bookman Old Style" pitchFamily="18" charset="0"/>
              </a:rPr>
              <a:t>, Генуя, Венеція); ТЕС – 78%, ГЕС – 20%, АЕС – 1,5 %, </a:t>
            </a:r>
            <a:r>
              <a:rPr lang="uk-UA" sz="1800" dirty="0" err="1">
                <a:latin typeface="Bookman Old Style" pitchFamily="18" charset="0"/>
              </a:rPr>
              <a:t>ГеоЕС</a:t>
            </a:r>
            <a:r>
              <a:rPr lang="uk-UA" sz="1800" dirty="0">
                <a:latin typeface="Bookman Old Style" pitchFamily="18" charset="0"/>
              </a:rPr>
              <a:t> – 0,5%.</a:t>
            </a:r>
          </a:p>
          <a:p>
            <a:pPr algn="just" eaLnBrk="0" hangingPunct="0"/>
            <a:r>
              <a:rPr lang="uk-UA" sz="1800" b="1" dirty="0">
                <a:latin typeface="Bookman Old Style" pitchFamily="18" charset="0"/>
              </a:rPr>
              <a:t>Металургія -</a:t>
            </a:r>
            <a:r>
              <a:rPr lang="uk-UA" sz="1800" dirty="0">
                <a:latin typeface="Bookman Old Style" pitchFamily="18" charset="0"/>
              </a:rPr>
              <a:t> чавун, сталь, труби (</a:t>
            </a:r>
            <a:r>
              <a:rPr lang="uk-UA" sz="1800" dirty="0" err="1">
                <a:latin typeface="Bookman Old Style" pitchFamily="18" charset="0"/>
              </a:rPr>
              <a:t>Таранто</a:t>
            </a:r>
            <a:r>
              <a:rPr lang="uk-UA" sz="1800" dirty="0">
                <a:latin typeface="Bookman Old Style" pitchFamily="18" charset="0"/>
              </a:rPr>
              <a:t>, Неаполь, Генуя, Мілан та ін.). Більшого розвитку набула кольорова металургія: найбільш розвинена алюмінієва промисловість (пн-сх., Сардинія, Мілан), цинк (Сардинія), Магній (</a:t>
            </a:r>
            <a:r>
              <a:rPr lang="uk-UA" sz="1800" dirty="0" err="1">
                <a:latin typeface="Bookman Old Style" pitchFamily="18" charset="0"/>
              </a:rPr>
              <a:t>Больцано</a:t>
            </a:r>
            <a:r>
              <a:rPr lang="uk-UA" sz="1800" dirty="0">
                <a:latin typeface="Bookman Old Style" pitchFamily="18" charset="0"/>
              </a:rPr>
              <a:t>), олово (Тоскана). </a:t>
            </a: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b="1" dirty="0">
              <a:latin typeface="Bookman Old Style" pitchFamily="18" charset="0"/>
            </a:endParaRPr>
          </a:p>
          <a:p>
            <a:pPr algn="just" eaLnBrk="0" hangingPunct="0"/>
            <a:endParaRPr lang="uk-UA" sz="800" b="1" dirty="0">
              <a:latin typeface="Bookman Old Style" pitchFamily="18" charset="0"/>
            </a:endParaRPr>
          </a:p>
          <a:p>
            <a:pPr algn="just" eaLnBrk="0" hangingPunct="0"/>
            <a:r>
              <a:rPr lang="uk-UA" b="1" dirty="0">
                <a:latin typeface="Bookman Old Style" pitchFamily="18" charset="0"/>
              </a:rPr>
              <a:t>Машинобудування – </a:t>
            </a:r>
            <a:r>
              <a:rPr lang="uk-UA" dirty="0">
                <a:latin typeface="Bookman Old Style" pitchFamily="18" charset="0"/>
              </a:rPr>
              <a:t>суднобудування (Трієст, Генуя, Палермо, </a:t>
            </a:r>
            <a:r>
              <a:rPr lang="uk-UA" dirty="0" err="1">
                <a:latin typeface="Bookman Old Style" pitchFamily="18" charset="0"/>
              </a:rPr>
              <a:t>Монфальконе</a:t>
            </a:r>
            <a:r>
              <a:rPr lang="uk-UA" dirty="0">
                <a:latin typeface="Bookman Old Style" pitchFamily="18" charset="0"/>
              </a:rPr>
              <a:t>), літакобудування (Турін, Неаполь), верстатобудування (Ломбардія, П'ємонт), трактори (</a:t>
            </a:r>
            <a:r>
              <a:rPr lang="uk-UA" dirty="0" err="1">
                <a:latin typeface="Bookman Old Style" pitchFamily="18" charset="0"/>
              </a:rPr>
              <a:t>Паданська</a:t>
            </a:r>
            <a:r>
              <a:rPr lang="uk-UA" dirty="0">
                <a:latin typeface="Bookman Old Style" pitchFamily="18" charset="0"/>
              </a:rPr>
              <a:t> рівнина), електротехніка (Мілан, холодильники, пральні машини), електротехніка (Мілан, </a:t>
            </a:r>
            <a:r>
              <a:rPr lang="uk-UA" dirty="0" err="1">
                <a:latin typeface="Bookman Old Style" pitchFamily="18" charset="0"/>
              </a:rPr>
              <a:t>Турин</a:t>
            </a:r>
            <a:r>
              <a:rPr lang="uk-UA" dirty="0">
                <a:latin typeface="Bookman Old Style" pitchFamily="18" charset="0"/>
              </a:rPr>
              <a:t>, Рим, Неаполь)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643182"/>
            <a:ext cx="3375025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643182"/>
            <a:ext cx="33702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cs425723.vk.me/v425723699/6b61/a_Cnm5j4_-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" y="500042"/>
            <a:ext cx="9144063" cy="51435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5715016"/>
            <a:ext cx="628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Ferrari, 599, asanti, tuning, supercar</a:t>
            </a:r>
          </a:p>
          <a:p>
            <a:r>
              <a:rPr lang="it-IT" dirty="0" smtClean="0"/>
              <a:t/>
            </a:r>
            <a:br>
              <a:rPr lang="it-IT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cs409928.vk.me/v409928133/4dd5/Ht6Z2LlSQ6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14291"/>
            <a:ext cx="9144000" cy="589359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00364" y="6143644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Maserati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://www.alfaromeo-ukraine.com/slid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44000" cy="57328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4692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Промисловість</a:t>
            </a:r>
            <a:br>
              <a:rPr lang="uk-UA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</a:b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14282" y="733425"/>
            <a:ext cx="882176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uk-UA" sz="1800" b="1" dirty="0">
                <a:latin typeface="Bookman Old Style" pitchFamily="18" charset="0"/>
              </a:rPr>
              <a:t>Хімічна</a:t>
            </a:r>
            <a:r>
              <a:rPr lang="uk-UA" sz="1800" dirty="0">
                <a:latin typeface="Bookman Old Style" pitchFamily="18" charset="0"/>
              </a:rPr>
              <a:t> (в основному працює на імпортній сировині) – пластмаси, СВ, СК (Неаполь, Турін, Мілан), шини – (Турін, Мілан), ліки, парфуми (Неаполь).</a:t>
            </a: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endParaRPr lang="uk-UA" sz="1800" dirty="0">
              <a:latin typeface="Bookman Old Style" pitchFamily="18" charset="0"/>
            </a:endParaRPr>
          </a:p>
          <a:p>
            <a:pPr algn="just" eaLnBrk="0" hangingPunct="0"/>
            <a:r>
              <a:rPr lang="uk-UA" sz="1800" b="1" dirty="0">
                <a:latin typeface="Bookman Old Style" pitchFamily="18" charset="0"/>
              </a:rPr>
              <a:t>Нафтохімічна</a:t>
            </a:r>
            <a:r>
              <a:rPr lang="uk-UA" sz="1800" dirty="0">
                <a:latin typeface="Bookman Old Style" pitchFamily="18" charset="0"/>
              </a:rPr>
              <a:t> (найпотужніша в країнах Європи)</a:t>
            </a:r>
          </a:p>
          <a:p>
            <a:pPr algn="just" eaLnBrk="0" hangingPunct="0"/>
            <a:r>
              <a:rPr lang="uk-UA" sz="1800" b="1" dirty="0">
                <a:latin typeface="Bookman Old Style" pitchFamily="18" charset="0"/>
              </a:rPr>
              <a:t>Текстильна промисловість – </a:t>
            </a:r>
            <a:r>
              <a:rPr lang="uk-UA" sz="1800" dirty="0">
                <a:latin typeface="Bookman Old Style" pitchFamily="18" charset="0"/>
              </a:rPr>
              <a:t>натуральні тканини (Ломбардія, П'ємонт),  синтетичні тканини (Неаполь).</a:t>
            </a:r>
          </a:p>
          <a:p>
            <a:pPr algn="just" eaLnBrk="0" hangingPunct="0"/>
            <a:endParaRPr lang="uk-UA" sz="1800" b="1" dirty="0">
              <a:latin typeface="Bookman Old Style" pitchFamily="18" charset="0"/>
            </a:endParaRPr>
          </a:p>
          <a:p>
            <a:pPr algn="just" eaLnBrk="0" hangingPunct="0"/>
            <a:endParaRPr lang="uk-UA" sz="1800" b="1" dirty="0">
              <a:latin typeface="Bookman Old Style" pitchFamily="18" charset="0"/>
            </a:endParaRPr>
          </a:p>
          <a:p>
            <a:pPr algn="just" eaLnBrk="0" hangingPunct="0"/>
            <a:endParaRPr lang="uk-UA" sz="1800" b="1" dirty="0">
              <a:latin typeface="Bookman Old Style" pitchFamily="18" charset="0"/>
            </a:endParaRPr>
          </a:p>
          <a:p>
            <a:pPr algn="just" eaLnBrk="0" hangingPunct="0"/>
            <a:endParaRPr lang="uk-UA" sz="1800" b="1" dirty="0">
              <a:latin typeface="Bookman Old Style" pitchFamily="18" charset="0"/>
            </a:endParaRPr>
          </a:p>
        </p:txBody>
      </p:sp>
      <p:pic>
        <p:nvPicPr>
          <p:cNvPr id="69634" name="Picture 2" descr="http://cs307105.vk.me/v307105320/468d/dB8KYRSXDpE.jpg"/>
          <p:cNvPicPr>
            <a:picLocks noChangeAspect="1" noChangeArrowheads="1"/>
          </p:cNvPicPr>
          <p:nvPr/>
        </p:nvPicPr>
        <p:blipFill>
          <a:blip r:embed="rId2"/>
          <a:srcRect t="10513" r="-962" b="10047"/>
          <a:stretch>
            <a:fillRect/>
          </a:stretch>
        </p:blipFill>
        <p:spPr bwMode="auto">
          <a:xfrm>
            <a:off x="6143636" y="1428736"/>
            <a:ext cx="2573869" cy="2428892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643050"/>
            <a:ext cx="31003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643050"/>
            <a:ext cx="21145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 descr="http://lekamode.com/img/GalleryTkani/photos/kruj1_bi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714884"/>
            <a:ext cx="2857520" cy="1910831"/>
          </a:xfrm>
          <a:prstGeom prst="rect">
            <a:avLst/>
          </a:prstGeom>
          <a:noFill/>
        </p:spPr>
      </p:pic>
      <p:pic>
        <p:nvPicPr>
          <p:cNvPr id="69638" name="Picture 6" descr="http://lekamode.com/img/GalleryTkani/photos/barhat2_bi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4643446"/>
            <a:ext cx="3357586" cy="18419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s314825.vk.me/v314825343/4256/TNLFnnQ-jn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093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143932" cy="1089804"/>
          </a:xfrm>
        </p:spPr>
        <p:txBody>
          <a:bodyPr/>
          <a:lstStyle/>
          <a:p>
            <a:pPr algn="ctr"/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Промисловість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857232"/>
            <a:ext cx="8858312" cy="78581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sz="3200" b="1" dirty="0" smtClean="0">
                <a:latin typeface="Bookman Old Style" pitchFamily="18" charset="0"/>
              </a:rPr>
              <a:t>   Швейна – </a:t>
            </a:r>
            <a:r>
              <a:rPr lang="uk-UA" sz="3200" dirty="0" smtClean="0">
                <a:latin typeface="Bookman Old Style" pitchFamily="18" charset="0"/>
              </a:rPr>
              <a:t>готовий одяг (ІІ місце в світі) Турін</a:t>
            </a:r>
          </a:p>
          <a:p>
            <a:endParaRPr lang="ru-RU" dirty="0"/>
          </a:p>
        </p:txBody>
      </p:sp>
      <p:pic>
        <p:nvPicPr>
          <p:cNvPr id="70660" name="Picture 4" descr="http://cs412417.vk.me/v412417899/4098/mjUHj0t5XP0.jpg"/>
          <p:cNvPicPr>
            <a:picLocks noChangeAspect="1" noChangeArrowheads="1"/>
          </p:cNvPicPr>
          <p:nvPr/>
        </p:nvPicPr>
        <p:blipFill>
          <a:blip r:embed="rId2"/>
          <a:srcRect l="9804"/>
          <a:stretch>
            <a:fillRect/>
          </a:stretch>
        </p:blipFill>
        <p:spPr bwMode="auto">
          <a:xfrm>
            <a:off x="214282" y="1357298"/>
            <a:ext cx="2628919" cy="4857784"/>
          </a:xfrm>
          <a:prstGeom prst="rect">
            <a:avLst/>
          </a:prstGeom>
          <a:noFill/>
        </p:spPr>
      </p:pic>
      <p:pic>
        <p:nvPicPr>
          <p:cNvPr id="70662" name="Picture 6" descr="http://cs412417.vk.me/v412417899/3e79/k4mwOtb4f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643050"/>
            <a:ext cx="2952731" cy="4429096"/>
          </a:xfrm>
          <a:prstGeom prst="rect">
            <a:avLst/>
          </a:prstGeom>
          <a:noFill/>
        </p:spPr>
      </p:pic>
      <p:pic>
        <p:nvPicPr>
          <p:cNvPr id="70666" name="Picture 10" descr="http://cs412417.vk.me/v412417899/3a76/Tr0KXVsynvY.jpg"/>
          <p:cNvPicPr>
            <a:picLocks noChangeAspect="1" noChangeArrowheads="1"/>
          </p:cNvPicPr>
          <p:nvPr/>
        </p:nvPicPr>
        <p:blipFill>
          <a:blip r:embed="rId4"/>
          <a:srcRect l="15279" t="1449"/>
          <a:stretch>
            <a:fillRect/>
          </a:stretch>
        </p:blipFill>
        <p:spPr bwMode="auto">
          <a:xfrm>
            <a:off x="6215074" y="1428736"/>
            <a:ext cx="2786050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cs402929.vk.me/v402929545/7821/9mvkXx913U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190500"/>
            <a:ext cx="4257554" cy="6381772"/>
          </a:xfrm>
          <a:prstGeom prst="rect">
            <a:avLst/>
          </a:prstGeom>
          <a:noFill/>
        </p:spPr>
      </p:pic>
      <p:pic>
        <p:nvPicPr>
          <p:cNvPr id="72708" name="Picture 4" descr="http://cs310425.vk.me/v310425545/401d/n-pRuWB5cr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49" y="214290"/>
            <a:ext cx="4238655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715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uk-UA" sz="2400" b="1" dirty="0">
                <a:latin typeface="Bookman Old Style" pitchFamily="18" charset="0"/>
              </a:rPr>
              <a:t>Взуттєва </a:t>
            </a:r>
            <a:r>
              <a:rPr lang="uk-UA" sz="2400" dirty="0">
                <a:latin typeface="Bookman Old Style" pitchFamily="18" charset="0"/>
              </a:rPr>
              <a:t>(Мілан)</a:t>
            </a:r>
          </a:p>
        </p:txBody>
      </p:sp>
      <p:pic>
        <p:nvPicPr>
          <p:cNvPr id="73738" name="Picture 10" descr="http://cs402929.vk.me/v402929545/7409/OX7HO22yKh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714356"/>
            <a:ext cx="4349138" cy="5715040"/>
          </a:xfrm>
          <a:prstGeom prst="rect">
            <a:avLst/>
          </a:prstGeom>
          <a:noFill/>
        </p:spPr>
      </p:pic>
      <p:pic>
        <p:nvPicPr>
          <p:cNvPr id="73740" name="Picture 12" descr="http://cs402929.vk.me/v402929545/73c8/bjTLad5WpA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7166"/>
            <a:ext cx="4167470" cy="6242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cs425127.vk.me/v425127899/51ca/ovg4gZHbX3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2714644" cy="2714644"/>
          </a:xfrm>
          <a:prstGeom prst="rect">
            <a:avLst/>
          </a:prstGeom>
          <a:noFill/>
        </p:spPr>
      </p:pic>
      <p:pic>
        <p:nvPicPr>
          <p:cNvPr id="74756" name="Picture 4" descr="http://cs425127.vk.me/v425127899/51d1/Dz1j8ceqFA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357166"/>
            <a:ext cx="2714644" cy="2714644"/>
          </a:xfrm>
          <a:prstGeom prst="rect">
            <a:avLst/>
          </a:prstGeom>
          <a:noFill/>
        </p:spPr>
      </p:pic>
      <p:pic>
        <p:nvPicPr>
          <p:cNvPr id="74758" name="Picture 6" descr="http://cs402929.vk.me/v402929545/7adc/_1T3N2RUjp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57166"/>
            <a:ext cx="2714644" cy="2714644"/>
          </a:xfrm>
          <a:prstGeom prst="rect">
            <a:avLst/>
          </a:prstGeom>
          <a:noFill/>
        </p:spPr>
      </p:pic>
      <p:pic>
        <p:nvPicPr>
          <p:cNvPr id="74760" name="Picture 8" descr="http://cs310425.vk.me/v310425545/48dc/bBgHPrtca9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429000"/>
            <a:ext cx="2857520" cy="2857520"/>
          </a:xfrm>
          <a:prstGeom prst="rect">
            <a:avLst/>
          </a:prstGeom>
          <a:noFill/>
        </p:spPr>
      </p:pic>
      <p:pic>
        <p:nvPicPr>
          <p:cNvPr id="74762" name="Picture 10" descr="http://cs425127.vk.me/v425127899/51d8/cSFg9v2v4_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3429000"/>
            <a:ext cx="2857520" cy="2857520"/>
          </a:xfrm>
          <a:prstGeom prst="rect">
            <a:avLst/>
          </a:prstGeom>
          <a:noFill/>
        </p:spPr>
      </p:pic>
      <p:pic>
        <p:nvPicPr>
          <p:cNvPr id="74764" name="Picture 12" descr="http://cs402929.vk.me/v402929545/74e9/zNXQ7wQ0YmQ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60" y="3429000"/>
            <a:ext cx="3043218" cy="30432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cs314618.vk.me/v314618329/5c82/-pqzgMGDJ4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85728"/>
            <a:ext cx="4389802" cy="2928958"/>
          </a:xfrm>
          <a:prstGeom prst="rect">
            <a:avLst/>
          </a:prstGeom>
          <a:noFill/>
        </p:spPr>
      </p:pic>
      <p:pic>
        <p:nvPicPr>
          <p:cNvPr id="75780" name="Picture 4" descr="http://cs314618.vk.me/v314618329/5c89/Y8WBXlIC-vo.jpg"/>
          <p:cNvPicPr>
            <a:picLocks noChangeAspect="1" noChangeArrowheads="1"/>
          </p:cNvPicPr>
          <p:nvPr/>
        </p:nvPicPr>
        <p:blipFill>
          <a:blip r:embed="rId3"/>
          <a:srcRect l="4412"/>
          <a:stretch>
            <a:fillRect/>
          </a:stretch>
        </p:blipFill>
        <p:spPr bwMode="auto">
          <a:xfrm>
            <a:off x="142844" y="3429000"/>
            <a:ext cx="4643470" cy="3241204"/>
          </a:xfrm>
          <a:prstGeom prst="rect">
            <a:avLst/>
          </a:prstGeom>
          <a:noFill/>
        </p:spPr>
      </p:pic>
      <p:pic>
        <p:nvPicPr>
          <p:cNvPr id="75782" name="Picture 6" descr="http://cs314618.vk.me/v314618329/5c90/Okbkno0ViN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57166"/>
            <a:ext cx="4282733" cy="2857520"/>
          </a:xfrm>
          <a:prstGeom prst="rect">
            <a:avLst/>
          </a:prstGeom>
          <a:noFill/>
        </p:spPr>
      </p:pic>
      <p:pic>
        <p:nvPicPr>
          <p:cNvPr id="75784" name="Picture 8" descr="http://cs314618.vk.me/v314618329/5c97/Kmtl6fOrCP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3714752"/>
            <a:ext cx="4071934" cy="27168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cs314618.vk.me/v314618329/5c9e/TZ-EWTZOsw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175665" cy="2786082"/>
          </a:xfrm>
          <a:prstGeom prst="rect">
            <a:avLst/>
          </a:prstGeom>
          <a:noFill/>
        </p:spPr>
      </p:pic>
      <p:pic>
        <p:nvPicPr>
          <p:cNvPr id="76804" name="Picture 4" descr="http://cs314618.vk.me/v314618329/5ca5/nmLiad5aU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7026" y="214290"/>
            <a:ext cx="4184090" cy="6286544"/>
          </a:xfrm>
          <a:prstGeom prst="rect">
            <a:avLst/>
          </a:prstGeom>
          <a:noFill/>
        </p:spPr>
      </p:pic>
      <p:pic>
        <p:nvPicPr>
          <p:cNvPr id="76806" name="Picture 6" descr="http://cs314618.vk.me/v314618329/5cb3/0TUaC1lhsC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286124"/>
            <a:ext cx="4389802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cs424421.vk.me/v424421125/555d/uiOXNHbRzu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00042"/>
            <a:ext cx="7715302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27088" y="0"/>
            <a:ext cx="83169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Сільське господарство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85720" y="642919"/>
            <a:ext cx="8750330" cy="484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>
              <a:defRPr/>
            </a:pPr>
            <a:r>
              <a:rPr lang="uk-UA" b="1" i="1" dirty="0" smtClean="0">
                <a:latin typeface="Bookman Old Style" pitchFamily="18" charset="0"/>
              </a:rPr>
              <a:t>Тваринництво – </a:t>
            </a:r>
            <a:r>
              <a:rPr lang="uk-UA" dirty="0" smtClean="0">
                <a:latin typeface="Bookman Old Style" pitchFamily="18" charset="0"/>
              </a:rPr>
              <a:t>м’ясо-молочне скотарство, свинарство (</a:t>
            </a:r>
            <a:r>
              <a:rPr lang="uk-UA" dirty="0" err="1" smtClean="0">
                <a:latin typeface="Bookman Old Style" pitchFamily="18" charset="0"/>
              </a:rPr>
              <a:t>Паданська</a:t>
            </a:r>
            <a:r>
              <a:rPr lang="uk-UA" dirty="0" smtClean="0">
                <a:latin typeface="Bookman Old Style" pitchFamily="18" charset="0"/>
              </a:rPr>
              <a:t> рівнина), птахівництво (передмістя)</a:t>
            </a:r>
            <a:endParaRPr lang="uk-UA" b="1" i="1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endParaRPr lang="uk-UA" dirty="0" smtClean="0">
              <a:latin typeface="Bookman Old Style" pitchFamily="18" charset="0"/>
            </a:endParaRPr>
          </a:p>
          <a:p>
            <a:pPr algn="just">
              <a:defRPr/>
            </a:pPr>
            <a:r>
              <a:rPr lang="uk-UA" b="1" i="1" dirty="0" smtClean="0">
                <a:latin typeface="Bookman Old Style" pitchFamily="18" charset="0"/>
                <a:cs typeface="Times New Roman" charset="0"/>
              </a:rPr>
              <a:t>Рослинництво – </a:t>
            </a:r>
            <a:r>
              <a:rPr lang="uk-UA" dirty="0" smtClean="0">
                <a:latin typeface="Bookman Old Style" pitchFamily="18" charset="0"/>
                <a:cs typeface="Times New Roman" charset="0"/>
              </a:rPr>
              <a:t>зернові культури, овочі, цукрові буряки (</a:t>
            </a:r>
            <a:r>
              <a:rPr lang="uk-UA" dirty="0" err="1" smtClean="0">
                <a:latin typeface="Bookman Old Style" pitchFamily="18" charset="0"/>
                <a:cs typeface="Times New Roman" charset="0"/>
              </a:rPr>
              <a:t>Паданська</a:t>
            </a:r>
            <a:r>
              <a:rPr lang="uk-UA" dirty="0" smtClean="0">
                <a:latin typeface="Bookman Old Style" pitchFamily="18" charset="0"/>
                <a:cs typeface="Times New Roman" charset="0"/>
              </a:rPr>
              <a:t> рівнина), виноград (Тоскана, </a:t>
            </a:r>
            <a:r>
              <a:rPr lang="uk-UA" dirty="0" err="1" smtClean="0">
                <a:latin typeface="Bookman Old Style" pitchFamily="18" charset="0"/>
                <a:cs typeface="Times New Roman" charset="0"/>
              </a:rPr>
              <a:t>Лаціо</a:t>
            </a:r>
            <a:r>
              <a:rPr lang="uk-UA" dirty="0" smtClean="0">
                <a:latin typeface="Bookman Old Style" pitchFamily="18" charset="0"/>
                <a:cs typeface="Times New Roman" charset="0"/>
              </a:rPr>
              <a:t>), оливи, цитрусові, тютюн (Сицилія, південь)</a:t>
            </a:r>
            <a:endParaRPr lang="uk-UA" b="1" i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  <a:p>
            <a:pPr algn="just">
              <a:defRPr/>
            </a:pPr>
            <a:endParaRPr lang="uk-UA" b="1" dirty="0" smtClean="0">
              <a:latin typeface="Bookman Old Style" pitchFamily="18" charset="0"/>
              <a:cs typeface="Times New Roman" charset="0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357298"/>
            <a:ext cx="21812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4"/>
          <a:srcRect b="12231"/>
          <a:stretch>
            <a:fillRect/>
          </a:stretch>
        </p:blipFill>
        <p:spPr bwMode="auto">
          <a:xfrm>
            <a:off x="6072198" y="1428736"/>
            <a:ext cx="2911475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275" y="4670425"/>
            <a:ext cx="22574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75" y="4646613"/>
            <a:ext cx="22479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76813" y="4646613"/>
            <a:ext cx="21240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59625" y="4518025"/>
            <a:ext cx="18764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76363" y="0"/>
            <a:ext cx="673893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uk-UA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Туризм в Італії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4282" y="769938"/>
            <a:ext cx="88439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Bookman Old Style" pitchFamily="18" charset="0"/>
              </a:rPr>
              <a:t>Чималу частину доходу в казну Італії приносить туризм, великими центрами туризму є:</a:t>
            </a:r>
            <a:endParaRPr lang="uk-UA" b="1" dirty="0">
              <a:latin typeface="Bookman Old Style" pitchFamily="18" charset="0"/>
            </a:endParaRPr>
          </a:p>
        </p:txBody>
      </p:sp>
      <p:pic>
        <p:nvPicPr>
          <p:cNvPr id="4" name="Picture 8" descr="Церковь Санта Мария д'Арачели в Риме (туры в Рим)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338" y="1828800"/>
            <a:ext cx="2971800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Баптистерий Святого Иоанна Крестителя во Флоренции (туры в Италию)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36925" y="1828800"/>
            <a:ext cx="28194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 descr="Турин | 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2225" y="1801813"/>
            <a:ext cx="26860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222375" y="3962400"/>
            <a:ext cx="658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/>
              <a:t>Рим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006850" y="3968750"/>
            <a:ext cx="1425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dirty="0"/>
              <a:t>Флоренція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6372225" y="4005263"/>
            <a:ext cx="268605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b="1" dirty="0">
                <a:latin typeface="Bookman Old Style" pitchFamily="18" charset="0"/>
              </a:rPr>
              <a:t>Турін</a:t>
            </a:r>
          </a:p>
          <a:p>
            <a:pPr algn="ctr" eaLnBrk="0" hangingPunct="0"/>
            <a:r>
              <a:rPr lang="uk-UA" dirty="0">
                <a:latin typeface="Bookman Old Style" pitchFamily="18" charset="0"/>
              </a:rPr>
              <a:t> </a:t>
            </a:r>
          </a:p>
          <a:p>
            <a:pPr algn="ctr" eaLnBrk="0" hangingPunct="0"/>
            <a:r>
              <a:rPr lang="uk-UA" sz="1800" dirty="0">
                <a:latin typeface="Bookman Old Style" pitchFamily="18" charset="0"/>
              </a:rPr>
              <a:t>знаменитий гірськолижними курортами, в 2006 році в нім проходили XX Олімпійські ігри </a:t>
            </a: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1173163" y="4437063"/>
            <a:ext cx="48387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800" b="1" dirty="0">
                <a:latin typeface="Bookman Old Style" pitchFamily="18" charset="0"/>
              </a:rPr>
              <a:t>Найбільшою популярністю у туристів користуються міста</a:t>
            </a:r>
            <a:r>
              <a:rPr lang="uk-UA" sz="1800" dirty="0">
                <a:latin typeface="Bookman Old Style" pitchFamily="18" charset="0"/>
              </a:rPr>
              <a:t>: Рим, Ватикан, Флоренція, Венеція, Турін. Перші чотири міста знамениті своїми культурними цінностями епохи Відродження. </a:t>
            </a:r>
            <a:endParaRPr lang="uk-UA" sz="1800" b="1" dirty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981200" y="0"/>
            <a:ext cx="457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Транспорт</a:t>
            </a:r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4152900" y="1052513"/>
            <a:ext cx="48006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uk-UA" b="1" dirty="0">
                <a:latin typeface="Bookman Old Style" pitchFamily="18" charset="0"/>
              </a:rPr>
              <a:t>Кількість аеропортів </a:t>
            </a:r>
            <a:r>
              <a:rPr lang="uk-UA" dirty="0">
                <a:latin typeface="Bookman Old Style" pitchFamily="18" charset="0"/>
              </a:rPr>
              <a:t>: 134</a:t>
            </a:r>
          </a:p>
          <a:p>
            <a:pPr eaLnBrk="0" hangingPunct="0"/>
            <a:r>
              <a:rPr lang="uk-UA" b="1" dirty="0">
                <a:latin typeface="Bookman Old Style" pitchFamily="18" charset="0"/>
              </a:rPr>
              <a:t>Довжина доріг </a:t>
            </a:r>
            <a:r>
              <a:rPr lang="uk-UA" dirty="0">
                <a:latin typeface="Bookman Old Style" pitchFamily="18" charset="0"/>
              </a:rPr>
              <a:t>: 479,688 км.</a:t>
            </a:r>
          </a:p>
          <a:p>
            <a:pPr eaLnBrk="0" hangingPunct="0"/>
            <a:r>
              <a:rPr lang="uk-UA" b="1" dirty="0">
                <a:latin typeface="Bookman Old Style" pitchFamily="18" charset="0"/>
              </a:rPr>
              <a:t>Кількість торгових судів </a:t>
            </a:r>
            <a:r>
              <a:rPr lang="uk-UA" dirty="0">
                <a:latin typeface="Bookman Old Style" pitchFamily="18" charset="0"/>
              </a:rPr>
              <a:t>: 565</a:t>
            </a:r>
          </a:p>
          <a:p>
            <a:pPr eaLnBrk="0" hangingPunct="0"/>
            <a:r>
              <a:rPr lang="uk-UA" b="1" dirty="0">
                <a:latin typeface="Bookman Old Style" pitchFamily="18" charset="0"/>
              </a:rPr>
              <a:t>Порти</a:t>
            </a:r>
            <a:r>
              <a:rPr lang="uk-UA" dirty="0">
                <a:latin typeface="Bookman Old Style" pitchFamily="18" charset="0"/>
              </a:rPr>
              <a:t> : </a:t>
            </a:r>
            <a:r>
              <a:rPr lang="uk-UA" dirty="0" err="1">
                <a:latin typeface="Bookman Old Style" pitchFamily="18" charset="0"/>
              </a:rPr>
              <a:t>Аугуста</a:t>
            </a:r>
            <a:r>
              <a:rPr lang="uk-UA" dirty="0">
                <a:latin typeface="Bookman Old Style" pitchFamily="18" charset="0"/>
              </a:rPr>
              <a:t>, Генуя, </a:t>
            </a:r>
            <a:r>
              <a:rPr lang="uk-UA" dirty="0" err="1">
                <a:latin typeface="Bookman Old Style" pitchFamily="18" charset="0"/>
              </a:rPr>
              <a:t>Ліворно</a:t>
            </a:r>
            <a:r>
              <a:rPr lang="uk-UA" dirty="0">
                <a:latin typeface="Bookman Old Style" pitchFamily="18" charset="0"/>
              </a:rPr>
              <a:t>, </a:t>
            </a:r>
            <a:r>
              <a:rPr lang="uk-UA" dirty="0" err="1">
                <a:latin typeface="Bookman Old Style" pitchFamily="18" charset="0"/>
              </a:rPr>
              <a:t>Равена</a:t>
            </a:r>
            <a:r>
              <a:rPr lang="uk-UA" dirty="0">
                <a:latin typeface="Bookman Old Style" pitchFamily="18" charset="0"/>
              </a:rPr>
              <a:t>, </a:t>
            </a:r>
            <a:r>
              <a:rPr lang="uk-UA" dirty="0" err="1">
                <a:latin typeface="Bookman Old Style" pitchFamily="18" charset="0"/>
              </a:rPr>
              <a:t>Таранто</a:t>
            </a:r>
            <a:r>
              <a:rPr lang="uk-UA" dirty="0">
                <a:latin typeface="Bookman Old Style" pitchFamily="18" charset="0"/>
              </a:rPr>
              <a:t>, Трієст, Венеція</a:t>
            </a:r>
          </a:p>
        </p:txBody>
      </p:sp>
      <p:pic>
        <p:nvPicPr>
          <p:cNvPr id="1026" name="Picture 2" descr="http://www.fotka.by/img--i-83992-w-6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3643649" cy="5214973"/>
          </a:xfrm>
          <a:prstGeom prst="rect">
            <a:avLst/>
          </a:prstGeom>
          <a:noFill/>
        </p:spPr>
      </p:pic>
      <p:pic>
        <p:nvPicPr>
          <p:cNvPr id="1028" name="Picture 4" descr="http://4put.ru/pictures/max/576/17701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143248"/>
            <a:ext cx="4086857" cy="34003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267494"/>
            <a:ext cx="4286248" cy="1018366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Регіони Італії</a:t>
            </a:r>
            <a:br>
              <a:rPr lang="uk-UA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8" y="1000108"/>
            <a:ext cx="4000528" cy="571504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b="1" dirty="0" smtClean="0">
                <a:latin typeface="Bookman Old Style" pitchFamily="18" charset="0"/>
              </a:rPr>
              <a:t> 20 областей</a:t>
            </a:r>
            <a:r>
              <a:rPr lang="uk-UA" dirty="0" smtClean="0">
                <a:latin typeface="Bookman Old Style" pitchFamily="18" charset="0"/>
              </a:rPr>
              <a:t>: </a:t>
            </a:r>
            <a:r>
              <a:rPr lang="uk-UA" dirty="0" err="1" smtClean="0">
                <a:latin typeface="Bookman Old Style" pitchFamily="18" charset="0"/>
              </a:rPr>
              <a:t>Абруцо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Базиліката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Калабрія</a:t>
            </a:r>
            <a:r>
              <a:rPr lang="uk-UA" dirty="0" smtClean="0">
                <a:latin typeface="Bookman Old Style" pitchFamily="18" charset="0"/>
              </a:rPr>
              <a:t>, Кампанія, </a:t>
            </a:r>
            <a:r>
              <a:rPr lang="uk-UA" dirty="0" err="1" smtClean="0">
                <a:latin typeface="Bookman Old Style" pitchFamily="18" charset="0"/>
              </a:rPr>
              <a:t>Емілія-Романья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Фріулі-Венеція-Джулія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Лацио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Лигурия</a:t>
            </a:r>
            <a:r>
              <a:rPr lang="uk-UA" dirty="0" smtClean="0">
                <a:latin typeface="Bookman Old Style" pitchFamily="18" charset="0"/>
              </a:rPr>
              <a:t>, Ломбардія, </a:t>
            </a:r>
            <a:r>
              <a:rPr lang="uk-UA" dirty="0" err="1" smtClean="0">
                <a:latin typeface="Bookman Old Style" pitchFamily="18" charset="0"/>
              </a:rPr>
              <a:t>Марке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Молізе</a:t>
            </a:r>
            <a:r>
              <a:rPr lang="uk-UA" dirty="0" smtClean="0">
                <a:latin typeface="Bookman Old Style" pitchFamily="18" charset="0"/>
              </a:rPr>
              <a:t>, П'ємонт, Апулія, Сардинія, Сицилія, Тоскана, </a:t>
            </a:r>
            <a:r>
              <a:rPr lang="uk-UA" dirty="0" err="1" smtClean="0">
                <a:latin typeface="Bookman Old Style" pitchFamily="18" charset="0"/>
              </a:rPr>
              <a:t>Трентино-Альто-Адідже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Умбрія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Вале</a:t>
            </a:r>
            <a:r>
              <a:rPr lang="uk-UA" dirty="0" smtClean="0">
                <a:latin typeface="Bookman Old Style" pitchFamily="18" charset="0"/>
              </a:rPr>
              <a:t> </a:t>
            </a:r>
            <a:r>
              <a:rPr lang="uk-UA" dirty="0" err="1" smtClean="0">
                <a:latin typeface="Bookman Old Style" pitchFamily="18" charset="0"/>
              </a:rPr>
              <a:t>Даоста</a:t>
            </a:r>
            <a:r>
              <a:rPr lang="uk-UA" dirty="0" smtClean="0">
                <a:latin typeface="Bookman Old Style" pitchFamily="18" charset="0"/>
              </a:rPr>
              <a:t>, </a:t>
            </a:r>
            <a:r>
              <a:rPr lang="uk-UA" dirty="0" err="1" smtClean="0">
                <a:latin typeface="Bookman Old Style" pitchFamily="18" charset="0"/>
              </a:rPr>
              <a:t>Венето</a:t>
            </a:r>
            <a:r>
              <a:rPr lang="uk-UA" dirty="0" smtClean="0">
                <a:latin typeface="Bookman Old Style" pitchFamily="18" charset="0"/>
              </a:rPr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482" name="Picture 2" descr="http://mamaboom.com.ua/images/stories/Puteshestvie_po_miry/Italia/map%20itali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900113" y="0"/>
            <a:ext cx="7775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Іноземні партнери і експорт</a:t>
            </a:r>
          </a:p>
        </p:txBody>
      </p:sp>
      <p:pic>
        <p:nvPicPr>
          <p:cNvPr id="3" name="Picture 7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4572000" cy="2525713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572000" y="966788"/>
            <a:ext cx="44196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uk-UA" b="1" dirty="0">
                <a:latin typeface="Bookman Old Style" pitchFamily="18" charset="0"/>
              </a:rPr>
              <a:t>Країна експортує</a:t>
            </a:r>
            <a:r>
              <a:rPr lang="uk-UA" dirty="0">
                <a:latin typeface="Bookman Old Style" pitchFamily="18" charset="0"/>
              </a:rPr>
              <a:t>: автомобілі, мотоцикли, промислове устаткування, озброєння, хімікати, холодильники, пральні і конторські машини, текстильні і швацькі вироби, взуття, овочі, фрукти, цитрусові, провина</a:t>
            </a:r>
          </a:p>
        </p:txBody>
      </p:sp>
      <p:pic>
        <p:nvPicPr>
          <p:cNvPr id="76802" name="Picture 2" descr="http://ewrasia.ru/news-images/advertfoto5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429000"/>
            <a:ext cx="6134100" cy="3200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900113" y="0"/>
            <a:ext cx="7775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Іноземні партнери і імпорт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57158" y="642919"/>
            <a:ext cx="83185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uk-UA" b="1" dirty="0">
                <a:latin typeface="Bookman Old Style" pitchFamily="18" charset="0"/>
              </a:rPr>
              <a:t>Країна імпортує</a:t>
            </a:r>
            <a:r>
              <a:rPr lang="uk-UA" dirty="0">
                <a:latin typeface="Bookman Old Style" pitchFamily="18" charset="0"/>
              </a:rPr>
              <a:t>: енергоносії, мінеральна сировина (залізна, мідна, поліметалеві, алюмінієві, марганцеві руди, кам'яне вугілля, нафта, газ), складні машини, хімікати, ліс, бавовник, вовна, продовольчі товари</a:t>
            </a:r>
          </a:p>
        </p:txBody>
      </p:sp>
      <p:pic>
        <p:nvPicPr>
          <p:cNvPr id="4" name="Picture 8"/>
          <p:cNvPicPr>
            <a:picLocks noRot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2095" y="2214554"/>
            <a:ext cx="6845894" cy="3783021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1142984"/>
            <a:ext cx="8858312" cy="3143272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Дякую</a:t>
            </a:r>
            <a:r>
              <a:rPr lang="ru-RU" sz="9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за </a:t>
            </a:r>
            <a:r>
              <a:rPr lang="ru-RU" sz="96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увагу</a:t>
            </a:r>
            <a:r>
              <a:rPr lang="ru-RU" sz="9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!</a:t>
            </a:r>
            <a:endParaRPr lang="ru-RU" sz="9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cs314825.vk.me/v314825343/4245/GWa0LbBSzZ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cs402929.vk.me/v402929545/75f3/GK4qW6VCF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576767" cy="6858000"/>
          </a:xfrm>
          <a:prstGeom prst="rect">
            <a:avLst/>
          </a:prstGeom>
          <a:noFill/>
        </p:spPr>
      </p:pic>
      <p:pic>
        <p:nvPicPr>
          <p:cNvPr id="24580" name="Picture 4" descr="http://cs402929.vk.me/v402929545/7586/WfpMGZ5Pu7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715140" y="1071546"/>
            <a:ext cx="242886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Bookman Old Style" pitchFamily="18" charset="0"/>
              </a:rPr>
              <a:t>ЕГП</a:t>
            </a:r>
            <a:r>
              <a:rPr lang="uk-UA" dirty="0">
                <a:latin typeface="Bookman Old Style" pitchFamily="18" charset="0"/>
              </a:rPr>
              <a:t>: Держава на півдні Європи.</a:t>
            </a:r>
          </a:p>
          <a:p>
            <a:pPr algn="ctr"/>
            <a:r>
              <a:rPr lang="uk-UA" dirty="0">
                <a:latin typeface="Bookman Old Style" pitchFamily="18" charset="0"/>
              </a:rPr>
              <a:t> </a:t>
            </a:r>
            <a:r>
              <a:rPr lang="uk-UA" b="1" dirty="0">
                <a:latin typeface="Bookman Old Style" pitchFamily="18" charset="0"/>
              </a:rPr>
              <a:t>Сусіди</a:t>
            </a:r>
            <a:r>
              <a:rPr lang="uk-UA" dirty="0">
                <a:latin typeface="Bookman Old Style" pitchFamily="18" charset="0"/>
              </a:rPr>
              <a:t>: Швейцарія, Австрія, Словенія, Франція. </a:t>
            </a:r>
          </a:p>
          <a:p>
            <a:pPr algn="ctr"/>
            <a:r>
              <a:rPr lang="uk-UA" dirty="0">
                <a:latin typeface="Bookman Old Style" pitchFamily="18" charset="0"/>
              </a:rPr>
              <a:t>Італії так само належать острови Ельба, Сицилія і Сардинія. </a:t>
            </a:r>
            <a:endParaRPr lang="uk-UA" sz="1800" dirty="0">
              <a:latin typeface="Bookman Old Style" pitchFamily="18" charset="0"/>
            </a:endParaRPr>
          </a:p>
          <a:p>
            <a:pPr algn="ctr"/>
            <a:endParaRPr lang="uk-UA" sz="1800" dirty="0">
              <a:latin typeface="Bookman Old Style" pitchFamily="18" charset="0"/>
            </a:endParaRPr>
          </a:p>
        </p:txBody>
      </p:sp>
      <p:pic>
        <p:nvPicPr>
          <p:cNvPr id="25604" name="Picture 4" descr="http://poedem.kz/assets/images/info/italy/ma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8547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252</TotalTime>
  <Words>1021</Words>
  <Application>Microsoft Office PowerPoint</Application>
  <PresentationFormat>Экран (4:3)</PresentationFormat>
  <Paragraphs>138</Paragraphs>
  <Slides>62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Яркая</vt:lpstr>
      <vt:lpstr>Італія</vt:lpstr>
      <vt:lpstr>  Республіка Італія </vt:lpstr>
      <vt:lpstr>Слайд 3</vt:lpstr>
      <vt:lpstr>Слайд 4</vt:lpstr>
      <vt:lpstr>Слайд 5</vt:lpstr>
      <vt:lpstr>Регіони Італії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Звичаї італійців </vt:lpstr>
      <vt:lpstr>Слайд 44</vt:lpstr>
      <vt:lpstr>Промисловість </vt:lpstr>
      <vt:lpstr>Слайд 46</vt:lpstr>
      <vt:lpstr>Слайд 47</vt:lpstr>
      <vt:lpstr>Слайд 48</vt:lpstr>
      <vt:lpstr>Промисловість </vt:lpstr>
      <vt:lpstr>Промисловість 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Італія</dc:title>
  <dc:creator>user</dc:creator>
  <cp:lastModifiedBy>user</cp:lastModifiedBy>
  <cp:revision>26</cp:revision>
  <dcterms:created xsi:type="dcterms:W3CDTF">2013-12-02T09:49:42Z</dcterms:created>
  <dcterms:modified xsi:type="dcterms:W3CDTF">2013-12-17T19:36:09Z</dcterms:modified>
</cp:coreProperties>
</file>