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C7FA-DA76-4D2A-9FD1-7CC1DAC50980}" type="datetimeFigureOut">
              <a:rPr lang="uk-UA" smtClean="0"/>
              <a:t>04.04.2013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B508-F328-4ED7-8120-AAAAB328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3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Аргентина</a:t>
            </a:r>
          </a:p>
        </p:txBody>
      </p:sp>
      <p:pic>
        <p:nvPicPr>
          <p:cNvPr id="1026" name="Picture 2" descr="C:\Users\Computer\Desktop\Argentina_(orthographic_projection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624633" cy="16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637468" cy="1362075"/>
          </a:xfrm>
        </p:spPr>
        <p:txBody>
          <a:bodyPr/>
          <a:lstStyle/>
          <a:p>
            <a:r>
              <a:rPr lang="uk-UA" dirty="0"/>
              <a:t>Етнічний склад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5688632" cy="1520413"/>
          </a:xfrm>
        </p:spPr>
        <p:txBody>
          <a:bodyPr>
            <a:noAutofit/>
          </a:bodyPr>
          <a:lstStyle/>
          <a:p>
            <a:r>
              <a:rPr lang="uk-UA" sz="1400" dirty="0">
                <a:solidFill>
                  <a:schemeClr val="tx1"/>
                </a:solidFill>
              </a:rPr>
              <a:t>Основне населення — аргентинці — нащадки іспанських колонізаторів 16—18 ст. Подальший приріст населення ішов значною мірою за рахунок імміграції з Іспанії, Італії, Франції, Польщі, Західної України та ін. Корінне населення — індіанці — майже повністю винищене колонізаторами. В Аргентині налічується 20—30 тис. індіанців (</a:t>
            </a:r>
            <a:r>
              <a:rPr lang="uk-UA" sz="1400" dirty="0" err="1">
                <a:solidFill>
                  <a:schemeClr val="tx1"/>
                </a:solidFill>
              </a:rPr>
              <a:t>гуарані</a:t>
            </a:r>
            <a:r>
              <a:rPr lang="uk-UA" sz="1400" dirty="0">
                <a:solidFill>
                  <a:schemeClr val="tx1"/>
                </a:solidFill>
              </a:rPr>
              <a:t>, кечуа, </a:t>
            </a:r>
            <a:r>
              <a:rPr lang="uk-UA" sz="1400" dirty="0" err="1">
                <a:solidFill>
                  <a:schemeClr val="tx1"/>
                </a:solidFill>
              </a:rPr>
              <a:t>араукани</a:t>
            </a:r>
            <a:r>
              <a:rPr lang="uk-UA" sz="1400" dirty="0">
                <a:solidFill>
                  <a:schemeClr val="tx1"/>
                </a:solidFill>
              </a:rPr>
              <a:t>) та близько 400 тис. </a:t>
            </a:r>
            <a:r>
              <a:rPr lang="uk-UA" sz="1400" dirty="0" smtClean="0">
                <a:solidFill>
                  <a:schemeClr val="tx1"/>
                </a:solidFill>
              </a:rPr>
              <a:t>метисів.</a:t>
            </a:r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44" y="1114464"/>
            <a:ext cx="2204269" cy="319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548675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accent1"/>
                </a:solidFill>
              </a:rPr>
              <a:t>Релігія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453" y="434454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Католицька церква в Аргентині має особливе юридичне положення і підтримку держави.</a:t>
            </a:r>
          </a:p>
          <a:p>
            <a:r>
              <a:rPr lang="uk-UA" sz="1400" dirty="0"/>
              <a:t>76,5% аргентинців вважають себе католиками, 9% сповідують </a:t>
            </a:r>
            <a:r>
              <a:rPr lang="uk-UA" sz="1400" dirty="0" err="1"/>
              <a:t>євангелізм</a:t>
            </a:r>
            <a:r>
              <a:rPr lang="uk-UA" sz="1400" dirty="0"/>
              <a:t>, 11,3% вважають себе агностиками або атеїстами, 1,2% є свідками </a:t>
            </a:r>
            <a:r>
              <a:rPr lang="uk-UA" sz="1400" dirty="0" err="1"/>
              <a:t>Єгови</a:t>
            </a:r>
            <a:r>
              <a:rPr lang="uk-UA" sz="1400" dirty="0"/>
              <a:t>, 0,9% мормонами, 1,2% сповідують інші </a:t>
            </a:r>
            <a:r>
              <a:rPr lang="uk-UA" sz="1400" dirty="0" smtClean="0"/>
              <a:t>релігії.</a:t>
            </a:r>
            <a:endParaRPr lang="uk-UA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344546"/>
            <a:ext cx="3333725" cy="187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7" y="6214872"/>
            <a:ext cx="4357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Кафедральний собор у Ла-Платі</a:t>
            </a:r>
          </a:p>
        </p:txBody>
      </p:sp>
    </p:spTree>
    <p:extLst>
      <p:ext uri="{BB962C8B-B14F-4D97-AF65-F5344CB8AC3E}">
        <p14:creationId xmlns:p14="http://schemas.microsoft.com/office/powerpoint/2010/main" val="27751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637468" cy="1362075"/>
          </a:xfrm>
        </p:spPr>
        <p:txBody>
          <a:bodyPr/>
          <a:lstStyle/>
          <a:p>
            <a:r>
              <a:rPr lang="uk-UA" dirty="0"/>
              <a:t>Туризм та відпочинок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6637467" cy="1520413"/>
          </a:xfrm>
        </p:spPr>
        <p:txBody>
          <a:bodyPr>
            <a:noAutofit/>
          </a:bodyPr>
          <a:lstStyle/>
          <a:p>
            <a:r>
              <a:rPr lang="uk-UA" sz="1000" dirty="0"/>
              <a:t>У </a:t>
            </a:r>
            <a:r>
              <a:rPr lang="uk-UA" sz="1000" dirty="0">
                <a:solidFill>
                  <a:schemeClr val="tx1"/>
                </a:solidFill>
              </a:rPr>
              <a:t>2006 на туристичну галузь Аргентини припадало 7,41% ВВП. Згідно з даними Всесвітньої туристичної організації у 2010 році країну відвідало 5,17 млн. іноземних туристів, що принесли 3,3 мільйони доларів до державної </a:t>
            </a:r>
            <a:r>
              <a:rPr lang="uk-UA" sz="1000" dirty="0" smtClean="0">
                <a:solidFill>
                  <a:schemeClr val="tx1"/>
                </a:solidFill>
              </a:rPr>
              <a:t>казни. </a:t>
            </a:r>
            <a:r>
              <a:rPr lang="uk-UA" sz="1000" dirty="0">
                <a:solidFill>
                  <a:schemeClr val="tx1"/>
                </a:solidFill>
              </a:rPr>
              <a:t>Аргентиною є другою за туристичною популярністю країною у Південній Америці (після Бразилії).</a:t>
            </a:r>
          </a:p>
          <a:p>
            <a:r>
              <a:rPr lang="uk-UA" sz="1000" dirty="0">
                <a:solidFill>
                  <a:schemeClr val="tx1"/>
                </a:solidFill>
              </a:rPr>
              <a:t>Найпопулярнішою туристичною атракцією Аргентини є місто Буенос-Айрес. У 2007 році його відвідали 5 250 000 туристів. Іншими туристичними центрами є водоспад </a:t>
            </a:r>
            <a:r>
              <a:rPr lang="uk-UA" sz="1000" dirty="0" err="1">
                <a:solidFill>
                  <a:schemeClr val="tx1"/>
                </a:solidFill>
              </a:rPr>
              <a:t>Ігуасу</a:t>
            </a:r>
            <a:r>
              <a:rPr lang="uk-UA" sz="1000" dirty="0">
                <a:solidFill>
                  <a:schemeClr val="tx1"/>
                </a:solidFill>
              </a:rPr>
              <a:t> та інші об'єкти, внесені до Списку об'єктів Світової спадщини ЮНЕСКО: Національний парк </a:t>
            </a:r>
            <a:r>
              <a:rPr lang="uk-UA" sz="1000" dirty="0" err="1">
                <a:solidFill>
                  <a:schemeClr val="tx1"/>
                </a:solidFill>
              </a:rPr>
              <a:t>Лос-Гласьярес</a:t>
            </a:r>
            <a:r>
              <a:rPr lang="uk-UA" sz="1000" dirty="0">
                <a:solidFill>
                  <a:schemeClr val="tx1"/>
                </a:solidFill>
              </a:rPr>
              <a:t> (зокрема льодовик </a:t>
            </a:r>
            <a:r>
              <a:rPr lang="uk-UA" sz="1000" dirty="0" err="1">
                <a:solidFill>
                  <a:schemeClr val="tx1"/>
                </a:solidFill>
              </a:rPr>
              <a:t>Періто-Морено</a:t>
            </a:r>
            <a:r>
              <a:rPr lang="uk-UA" sz="1000" dirty="0" smtClean="0">
                <a:solidFill>
                  <a:schemeClr val="tx1"/>
                </a:solidFill>
              </a:rPr>
              <a:t>), </a:t>
            </a:r>
            <a:r>
              <a:rPr lang="uk-UA" sz="1000" dirty="0">
                <a:solidFill>
                  <a:schemeClr val="tx1"/>
                </a:solidFill>
              </a:rPr>
              <a:t>національний парк </a:t>
            </a:r>
            <a:r>
              <a:rPr lang="uk-UA" sz="1000" dirty="0" err="1" smtClean="0">
                <a:solidFill>
                  <a:schemeClr val="tx1"/>
                </a:solidFill>
              </a:rPr>
              <a:t>Талампая</a:t>
            </a:r>
            <a:r>
              <a:rPr lang="uk-UA" sz="1000" dirty="0" smtClean="0">
                <a:solidFill>
                  <a:schemeClr val="tx1"/>
                </a:solidFill>
              </a:rPr>
              <a:t>. Аргентина </a:t>
            </a:r>
            <a:r>
              <a:rPr lang="uk-UA" sz="1000" dirty="0">
                <a:solidFill>
                  <a:schemeClr val="tx1"/>
                </a:solidFill>
              </a:rPr>
              <a:t>має багато гірськолижних курортів, найвизначнішими з яких є </a:t>
            </a:r>
            <a:r>
              <a:rPr lang="uk-UA" sz="1000" dirty="0" err="1">
                <a:solidFill>
                  <a:schemeClr val="tx1"/>
                </a:solidFill>
              </a:rPr>
              <a:t>Барілоче</a:t>
            </a:r>
            <a:r>
              <a:rPr lang="uk-UA" sz="1000" dirty="0">
                <a:solidFill>
                  <a:schemeClr val="tx1"/>
                </a:solidFill>
              </a:rPr>
              <a:t> та </a:t>
            </a:r>
            <a:r>
              <a:rPr lang="uk-UA" sz="1000" dirty="0" err="1">
                <a:solidFill>
                  <a:schemeClr val="tx1"/>
                </a:solidFill>
              </a:rPr>
              <a:t>Лас-Леньяс</a:t>
            </a:r>
            <a:r>
              <a:rPr lang="uk-UA" sz="1000" dirty="0">
                <a:solidFill>
                  <a:schemeClr val="tx1"/>
                </a:solidFill>
              </a:rPr>
              <a:t>.</a:t>
            </a:r>
          </a:p>
          <a:p>
            <a:r>
              <a:rPr lang="uk-UA" sz="1000" dirty="0">
                <a:solidFill>
                  <a:schemeClr val="tx1"/>
                </a:solidFill>
              </a:rPr>
              <a:t>На атлантичному узбережжі Аргентини знаходяться відомі морські курорти, зокрема </a:t>
            </a:r>
            <a:r>
              <a:rPr lang="uk-UA" sz="1000" dirty="0" err="1">
                <a:solidFill>
                  <a:schemeClr val="tx1"/>
                </a:solidFill>
              </a:rPr>
              <a:t>Мар-дель-Плата</a:t>
            </a:r>
            <a:endParaRPr lang="uk-UA" sz="1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411154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924358" cy="292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3"/>
            <a:ext cx="2520280" cy="27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517" y="1853790"/>
            <a:ext cx="6637468" cy="1362075"/>
          </a:xfrm>
        </p:spPr>
        <p:txBody>
          <a:bodyPr/>
          <a:lstStyle/>
          <a:p>
            <a:pPr algn="ctr"/>
            <a:r>
              <a:rPr lang="uk-UA" dirty="0"/>
              <a:t>Аргентинська кухня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517" y="3212976"/>
            <a:ext cx="6637467" cy="152041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Аргентинська кухня відзначається значним впливом європейської кухні. Вона поєднує риси італійської та іспанської, індіанських страв, африканської та креольської кухні.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21946"/>
            <a:ext cx="2378225" cy="215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35" y="2212364"/>
            <a:ext cx="237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Локро</a:t>
            </a:r>
            <a:r>
              <a:rPr lang="ru-RU" sz="1400" dirty="0"/>
              <a:t> — </a:t>
            </a:r>
            <a:r>
              <a:rPr lang="ru-RU" sz="1400" dirty="0" err="1"/>
              <a:t>страва</a:t>
            </a:r>
            <a:r>
              <a:rPr lang="ru-RU" sz="1400" dirty="0"/>
              <a:t> з </a:t>
            </a:r>
            <a:r>
              <a:rPr lang="ru-RU" sz="1400" dirty="0" err="1"/>
              <a:t>маїсу</a:t>
            </a:r>
            <a:r>
              <a:rPr lang="ru-RU" sz="1400" dirty="0"/>
              <a:t>, </a:t>
            </a:r>
            <a:r>
              <a:rPr lang="ru-RU" sz="1400" dirty="0" err="1"/>
              <a:t>гарбуза</a:t>
            </a:r>
            <a:r>
              <a:rPr lang="ru-RU" sz="1400" dirty="0"/>
              <a:t>, </a:t>
            </a:r>
            <a:r>
              <a:rPr lang="ru-RU" sz="1400" dirty="0" err="1"/>
              <a:t>квасолі</a:t>
            </a:r>
            <a:endParaRPr lang="uk-UA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62" y="-21946"/>
            <a:ext cx="2880320" cy="215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2227051"/>
            <a:ext cx="2233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Відбивна </a:t>
            </a:r>
            <a:r>
              <a:rPr lang="uk-UA" sz="1400" dirty="0" err="1"/>
              <a:t>по-міланськи</a:t>
            </a:r>
            <a:endParaRPr lang="uk-UA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585864" cy="21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34059" y="2163622"/>
            <a:ext cx="2230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err="1"/>
              <a:t>Спагетті</a:t>
            </a:r>
            <a:r>
              <a:rPr lang="uk-UA" sz="1400" dirty="0"/>
              <a:t> з соусом </a:t>
            </a:r>
            <a:r>
              <a:rPr lang="uk-UA" sz="1400" dirty="0" err="1"/>
              <a:t>туко</a:t>
            </a:r>
            <a:endParaRPr lang="uk-UA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" y="5097148"/>
            <a:ext cx="2513856" cy="17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13" y="5097148"/>
            <a:ext cx="2657872" cy="17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59" y="5097149"/>
            <a:ext cx="2380370" cy="17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7639" y="4727816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Файна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0944" y="4727816"/>
            <a:ext cx="2367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Домашня паста </a:t>
            </a:r>
            <a:r>
              <a:rPr lang="uk-UA" sz="1400" dirty="0" err="1"/>
              <a:t>фрола</a:t>
            </a:r>
            <a:endParaRPr lang="uk-UA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0703" y="466626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err="1"/>
              <a:t>Чуррос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5833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132856"/>
            <a:ext cx="2088232" cy="1362075"/>
          </a:xfrm>
        </p:spPr>
        <p:txBody>
          <a:bodyPr/>
          <a:lstStyle/>
          <a:p>
            <a:r>
              <a:rPr lang="uk-UA" dirty="0"/>
              <a:t>Спорт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627" y="3645024"/>
            <a:ext cx="6637467" cy="2448272"/>
          </a:xfrm>
        </p:spPr>
        <p:txBody>
          <a:bodyPr>
            <a:normAutofit lnSpcReduction="10000"/>
          </a:bodyPr>
          <a:lstStyle/>
          <a:p>
            <a:r>
              <a:rPr lang="ru-RU" sz="1400" dirty="0" err="1">
                <a:solidFill>
                  <a:schemeClr val="tx1"/>
                </a:solidFill>
              </a:rPr>
              <a:t>Найпопулярнішим</a:t>
            </a:r>
            <a:r>
              <a:rPr lang="ru-RU" sz="1400" dirty="0">
                <a:solidFill>
                  <a:schemeClr val="tx1"/>
                </a:solidFill>
              </a:rPr>
              <a:t> видом спорту в </a:t>
            </a:r>
            <a:r>
              <a:rPr lang="ru-RU" sz="1400" dirty="0" err="1">
                <a:solidFill>
                  <a:schemeClr val="tx1"/>
                </a:solidFill>
              </a:rPr>
              <a:t>Аргентині</a:t>
            </a:r>
            <a:r>
              <a:rPr lang="ru-RU" sz="1400" dirty="0">
                <a:solidFill>
                  <a:schemeClr val="tx1"/>
                </a:solidFill>
              </a:rPr>
              <a:t> є футбол. </a:t>
            </a:r>
            <a:r>
              <a:rPr lang="ru-RU" sz="1400" dirty="0" err="1">
                <a:solidFill>
                  <a:schemeClr val="tx1"/>
                </a:solidFill>
              </a:rPr>
              <a:t>Збірна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Аргентини</a:t>
            </a:r>
            <a:r>
              <a:rPr lang="ru-RU" sz="1400" dirty="0">
                <a:solidFill>
                  <a:schemeClr val="tx1"/>
                </a:solidFill>
              </a:rPr>
              <a:t> з футболу </a:t>
            </a:r>
            <a:r>
              <a:rPr lang="ru-RU" sz="1400" dirty="0" err="1">
                <a:solidFill>
                  <a:schemeClr val="tx1"/>
                </a:solidFill>
              </a:rPr>
              <a:t>здобула</a:t>
            </a:r>
            <a:r>
              <a:rPr lang="ru-RU" sz="1400" dirty="0">
                <a:solidFill>
                  <a:schemeClr val="tx1"/>
                </a:solidFill>
              </a:rPr>
              <a:t> 25 великих </a:t>
            </a:r>
            <a:r>
              <a:rPr lang="ru-RU" sz="1400" dirty="0" err="1">
                <a:solidFill>
                  <a:schemeClr val="tx1"/>
                </a:solidFill>
              </a:rPr>
              <a:t>міжнародних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титулів</a:t>
            </a:r>
            <a:r>
              <a:rPr lang="ru-RU" sz="1400" dirty="0">
                <a:solidFill>
                  <a:schemeClr val="tx1"/>
                </a:solidFill>
              </a:rPr>
              <a:t>. Легендою </a:t>
            </a:r>
            <a:r>
              <a:rPr lang="ru-RU" sz="1400" dirty="0" err="1">
                <a:solidFill>
                  <a:schemeClr val="tx1"/>
                </a:solidFill>
              </a:rPr>
              <a:t>світового</a:t>
            </a:r>
            <a:r>
              <a:rPr lang="ru-RU" sz="1400" dirty="0">
                <a:solidFill>
                  <a:schemeClr val="tx1"/>
                </a:solidFill>
              </a:rPr>
              <a:t> футболу є </a:t>
            </a:r>
            <a:r>
              <a:rPr lang="ru-RU" sz="1400" dirty="0" err="1">
                <a:solidFill>
                  <a:schemeClr val="tx1"/>
                </a:solidFill>
              </a:rPr>
              <a:t>аргентинець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Дієго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Марадона і </a:t>
            </a:r>
            <a:r>
              <a:rPr lang="ru-RU" sz="1400" dirty="0" err="1" smtClean="0">
                <a:solidFill>
                  <a:schemeClr val="tx1"/>
                </a:solidFill>
              </a:rPr>
              <a:t>сучасним</a:t>
            </a:r>
            <a:r>
              <a:rPr lang="ru-RU" sz="1400" dirty="0" smtClean="0">
                <a:solidFill>
                  <a:schemeClr val="tx1"/>
                </a:solidFill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</a:rPr>
              <a:t>новим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</a:t>
            </a:r>
            <a:r>
              <a:rPr lang="ru-RU" sz="1400" dirty="0" err="1" smtClean="0">
                <a:solidFill>
                  <a:schemeClr val="tx1"/>
                </a:solidFill>
              </a:rPr>
              <a:t>арадоною</a:t>
            </a:r>
            <a:r>
              <a:rPr lang="ru-RU" sz="1400" dirty="0" smtClean="0">
                <a:solidFill>
                  <a:schemeClr val="tx1"/>
                </a:solidFill>
              </a:rPr>
              <a:t>» є </a:t>
            </a:r>
            <a:r>
              <a:rPr lang="uk-UA" sz="1400" dirty="0" err="1" smtClean="0">
                <a:solidFill>
                  <a:schemeClr val="tx1"/>
                </a:solidFill>
              </a:rPr>
              <a:t>Ліонель</a:t>
            </a:r>
            <a:r>
              <a:rPr lang="uk-UA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</a:rPr>
              <a:t>Мессі</a:t>
            </a:r>
            <a:r>
              <a:rPr lang="uk-UA" sz="1400" dirty="0" smtClean="0">
                <a:solidFill>
                  <a:schemeClr val="tx1"/>
                </a:solidFill>
              </a:rPr>
              <a:t>.</a:t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Баскетбол є другим за </a:t>
            </a:r>
            <a:r>
              <a:rPr lang="ru-RU" sz="1400" dirty="0" err="1">
                <a:solidFill>
                  <a:schemeClr val="tx1"/>
                </a:solidFill>
              </a:rPr>
              <a:t>популярністю</a:t>
            </a:r>
            <a:r>
              <a:rPr lang="ru-RU" sz="1400" dirty="0">
                <a:solidFill>
                  <a:schemeClr val="tx1"/>
                </a:solidFill>
              </a:rPr>
              <a:t> видом спорту, низка </a:t>
            </a:r>
            <a:r>
              <a:rPr lang="ru-RU" sz="1400" dirty="0" err="1">
                <a:solidFill>
                  <a:schemeClr val="tx1"/>
                </a:solidFill>
              </a:rPr>
              <a:t>баскетболістів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грають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Національній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баскетбольній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Асоціації</a:t>
            </a:r>
            <a:r>
              <a:rPr lang="ru-RU" sz="1400" dirty="0">
                <a:solidFill>
                  <a:schemeClr val="tx1"/>
                </a:solidFill>
              </a:rPr>
              <a:t> США та </a:t>
            </a:r>
            <a:r>
              <a:rPr lang="ru-RU" sz="1400" dirty="0" err="1">
                <a:solidFill>
                  <a:schemeClr val="tx1"/>
                </a:solidFill>
              </a:rPr>
              <a:t>Європейських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лігах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Серед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інших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видів</a:t>
            </a:r>
            <a:r>
              <a:rPr lang="ru-RU" sz="1400" dirty="0">
                <a:solidFill>
                  <a:schemeClr val="tx1"/>
                </a:solidFill>
              </a:rPr>
              <a:t> спорту,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культивуються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Аргентині</a:t>
            </a:r>
            <a:r>
              <a:rPr lang="ru-RU" sz="1400" dirty="0">
                <a:solidFill>
                  <a:schemeClr val="tx1"/>
                </a:solidFill>
              </a:rPr>
              <a:t> — </a:t>
            </a:r>
            <a:r>
              <a:rPr lang="ru-RU" sz="1400" dirty="0" err="1">
                <a:solidFill>
                  <a:schemeClr val="tx1"/>
                </a:solidFill>
              </a:rPr>
              <a:t>хокей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траві</a:t>
            </a:r>
            <a:r>
              <a:rPr lang="ru-RU" sz="1400" dirty="0">
                <a:solidFill>
                  <a:schemeClr val="tx1"/>
                </a:solidFill>
              </a:rPr>
              <a:t> (особливо </a:t>
            </a:r>
            <a:r>
              <a:rPr lang="ru-RU" sz="1400" dirty="0" err="1">
                <a:solidFill>
                  <a:schemeClr val="tx1"/>
                </a:solidFill>
              </a:rPr>
              <a:t>серед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жінок</a:t>
            </a:r>
            <a:r>
              <a:rPr lang="ru-RU" sz="1400" dirty="0">
                <a:solidFill>
                  <a:schemeClr val="tx1"/>
                </a:solidFill>
              </a:rPr>
              <a:t>), </a:t>
            </a:r>
            <a:r>
              <a:rPr lang="ru-RU" sz="1400" dirty="0" err="1">
                <a:solidFill>
                  <a:schemeClr val="tx1"/>
                </a:solidFill>
              </a:rPr>
              <a:t>теніс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автоперегони</a:t>
            </a:r>
            <a:r>
              <a:rPr lang="ru-RU" sz="1400" dirty="0">
                <a:solidFill>
                  <a:schemeClr val="tx1"/>
                </a:solidFill>
              </a:rPr>
              <a:t>, бокс, волейбол, поло і гольф. </a:t>
            </a:r>
            <a:r>
              <a:rPr lang="ru-RU" sz="1400" dirty="0" err="1">
                <a:solidFill>
                  <a:schemeClr val="tx1"/>
                </a:solidFill>
              </a:rPr>
              <a:t>Автоперегони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займають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важливе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місце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симпатіях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аргентинців</a:t>
            </a:r>
            <a:r>
              <a:rPr lang="ru-RU" sz="1400" dirty="0">
                <a:solidFill>
                  <a:schemeClr val="tx1"/>
                </a:solidFill>
              </a:rPr>
              <a:t>, в першу </a:t>
            </a:r>
            <a:r>
              <a:rPr lang="ru-RU" sz="1400" dirty="0" err="1">
                <a:solidFill>
                  <a:schemeClr val="tx1"/>
                </a:solidFill>
              </a:rPr>
              <a:t>чергу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завдяки</a:t>
            </a:r>
            <a:r>
              <a:rPr lang="ru-RU" sz="1400" dirty="0">
                <a:solidFill>
                  <a:schemeClr val="tx1"/>
                </a:solidFill>
              </a:rPr>
              <a:t> Хуану </a:t>
            </a:r>
            <a:r>
              <a:rPr lang="ru-RU" sz="1400" dirty="0" err="1">
                <a:solidFill>
                  <a:schemeClr val="tx1"/>
                </a:solidFill>
              </a:rPr>
              <a:t>Мануель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Фанхіо</a:t>
            </a:r>
            <a:r>
              <a:rPr lang="ru-RU" sz="1400" dirty="0">
                <a:solidFill>
                  <a:schemeClr val="tx1"/>
                </a:solidFill>
              </a:rPr>
              <a:t> — </a:t>
            </a:r>
            <a:r>
              <a:rPr lang="ru-RU" sz="1400" dirty="0" err="1">
                <a:solidFill>
                  <a:schemeClr val="tx1"/>
                </a:solidFill>
              </a:rPr>
              <a:t>видатного</a:t>
            </a:r>
            <a:r>
              <a:rPr lang="ru-RU" sz="1400" dirty="0">
                <a:solidFill>
                  <a:schemeClr val="tx1"/>
                </a:solidFill>
              </a:rPr>
              <a:t> спортсмена в </a:t>
            </a:r>
            <a:r>
              <a:rPr lang="ru-RU" sz="1400" dirty="0" err="1">
                <a:solidFill>
                  <a:schemeClr val="tx1"/>
                </a:solidFill>
              </a:rPr>
              <a:t>цьому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виді</a:t>
            </a:r>
            <a:r>
              <a:rPr lang="ru-RU" sz="1400" dirty="0">
                <a:solidFill>
                  <a:schemeClr val="tx1"/>
                </a:solidFill>
              </a:rPr>
              <a:t> спорту, </a:t>
            </a:r>
            <a:r>
              <a:rPr lang="ru-RU" sz="1400" dirty="0" err="1">
                <a:solidFill>
                  <a:schemeClr val="tx1"/>
                </a:solidFill>
              </a:rPr>
              <a:t>який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здобував</a:t>
            </a:r>
            <a:r>
              <a:rPr lang="ru-RU" sz="1400" dirty="0">
                <a:solidFill>
                  <a:schemeClr val="tx1"/>
                </a:solidFill>
              </a:rPr>
              <a:t> у 1950-х роках, </a:t>
            </a:r>
            <a:r>
              <a:rPr lang="ru-RU" sz="1400" dirty="0" err="1">
                <a:solidFill>
                  <a:schemeClr val="tx1"/>
                </a:solidFill>
              </a:rPr>
              <a:t>п'ять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світових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титулів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err="1">
                <a:solidFill>
                  <a:schemeClr val="tx1"/>
                </a:solidFill>
              </a:rPr>
              <a:t>Формулі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1.</a:t>
            </a:r>
            <a:endParaRPr lang="uk-UA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48" y="0"/>
            <a:ext cx="232962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779"/>
            <a:ext cx="2232247" cy="313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35271"/>
            <a:ext cx="2381250" cy="27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6637468" cy="1362075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</a:t>
            </a:r>
            <a:r>
              <a:rPr lang="uk-UA" sz="6000" dirty="0"/>
              <a:t>з</a:t>
            </a:r>
            <a:r>
              <a:rPr lang="uk-UA" sz="6000" dirty="0" smtClean="0"/>
              <a:t>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5133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637468" cy="1362075"/>
          </a:xfrm>
        </p:spPr>
        <p:txBody>
          <a:bodyPr/>
          <a:lstStyle/>
          <a:p>
            <a:r>
              <a:rPr lang="uk-UA" dirty="0"/>
              <a:t>Походження назви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429000"/>
            <a:ext cx="6637467" cy="1520413"/>
          </a:xfrm>
        </p:spPr>
        <p:txBody>
          <a:bodyPr>
            <a:noAutofit/>
          </a:bodyPr>
          <a:lstStyle/>
          <a:p>
            <a:r>
              <a:rPr lang="uk-UA" sz="1600" dirty="0"/>
              <a:t>Назва Аргентина походить від лат. «</a:t>
            </a:r>
            <a:r>
              <a:rPr lang="en-US" sz="1600" dirty="0"/>
              <a:t>argentum» (</a:t>
            </a:r>
            <a:r>
              <a:rPr lang="uk-UA" sz="1600" dirty="0"/>
              <a:t>срібло). У часи колонізації сучасної території Аргентини ходили чутки (за деякими версіями для привернення більшої кількості переселенців), що ці землі дуже багаті на срібло, завдяки чому найбільша річка регіону отримала назву </a:t>
            </a:r>
            <a:r>
              <a:rPr lang="uk-UA" sz="1600" dirty="0" err="1"/>
              <a:t>Ріо-де-ла-Плата</a:t>
            </a:r>
            <a:r>
              <a:rPr lang="uk-UA" sz="1600" dirty="0"/>
              <a:t> (в перекладі — Срібна річка). Земля вниз за течією річки стала відома як Аргентина, тобто Срібна, хоча значних покладів срібла там так і не знайшли.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670378" cy="18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6637468" cy="1362075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564904"/>
            <a:ext cx="6637467" cy="3222709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1600" dirty="0">
                <a:solidFill>
                  <a:schemeClr val="tx1"/>
                </a:solidFill>
              </a:rPr>
              <a:t>Державний устрій </a:t>
            </a:r>
            <a:r>
              <a:rPr lang="uk-UA" sz="1600" dirty="0" err="1">
                <a:solidFill>
                  <a:schemeClr val="tx1"/>
                </a:solidFill>
              </a:rPr>
              <a:t>-федеративна</a:t>
            </a:r>
            <a:r>
              <a:rPr lang="uk-UA" sz="1600" dirty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республіка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Аргентина </a:t>
            </a:r>
            <a:r>
              <a:rPr lang="ru-RU" sz="1600" dirty="0" err="1">
                <a:solidFill>
                  <a:schemeClr val="tx1"/>
                </a:solidFill>
              </a:rPr>
              <a:t>складається</a:t>
            </a:r>
            <a:r>
              <a:rPr lang="ru-RU" sz="1600" dirty="0">
                <a:solidFill>
                  <a:schemeClr val="tx1"/>
                </a:solidFill>
              </a:rPr>
              <a:t> з 23 </a:t>
            </a:r>
            <a:r>
              <a:rPr lang="ru-RU" sz="1600" dirty="0" err="1">
                <a:solidFill>
                  <a:schemeClr val="tx1"/>
                </a:solidFill>
              </a:rPr>
              <a:t>провінцій</a:t>
            </a:r>
            <a:r>
              <a:rPr lang="ru-RU" sz="1600" dirty="0">
                <a:solidFill>
                  <a:schemeClr val="tx1"/>
                </a:solidFill>
              </a:rPr>
              <a:t> і федерального округу </a:t>
            </a:r>
            <a:r>
              <a:rPr lang="ru-RU" sz="1600" dirty="0" err="1">
                <a:solidFill>
                  <a:schemeClr val="tx1"/>
                </a:solidFill>
              </a:rPr>
              <a:t>Буенос</a:t>
            </a:r>
            <a:r>
              <a:rPr lang="ru-RU" sz="1600" dirty="0">
                <a:solidFill>
                  <a:schemeClr val="tx1"/>
                </a:solidFill>
              </a:rPr>
              <a:t>-Айрес</a:t>
            </a:r>
            <a:endParaRPr lang="uk-UA" sz="16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Президент  -</a:t>
            </a: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dirty="0" err="1">
                <a:solidFill>
                  <a:schemeClr val="tx1"/>
                </a:solidFill>
              </a:rPr>
              <a:t>Крістіна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Фернандес</a:t>
            </a:r>
            <a:r>
              <a:rPr lang="ru-RU" sz="1600" dirty="0">
                <a:solidFill>
                  <a:schemeClr val="tx1"/>
                </a:solidFill>
              </a:rPr>
              <a:t> де </a:t>
            </a:r>
            <a:r>
              <a:rPr lang="ru-RU" sz="1600" dirty="0" err="1" smtClean="0">
                <a:solidFill>
                  <a:schemeClr val="tx1"/>
                </a:solidFill>
              </a:rPr>
              <a:t>Кіршнер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9 </a:t>
            </a:r>
            <a:r>
              <a:rPr lang="ru-RU" sz="1600" dirty="0" err="1">
                <a:solidFill>
                  <a:schemeClr val="tx1"/>
                </a:solidFill>
              </a:rPr>
              <a:t>липня</a:t>
            </a:r>
            <a:r>
              <a:rPr lang="ru-RU" sz="1600" dirty="0">
                <a:solidFill>
                  <a:schemeClr val="tx1"/>
                </a:solidFill>
              </a:rPr>
              <a:t> — день </a:t>
            </a:r>
            <a:r>
              <a:rPr lang="ru-RU" sz="1600" dirty="0" err="1">
                <a:solidFill>
                  <a:schemeClr val="tx1"/>
                </a:solidFill>
              </a:rPr>
              <a:t>незалежності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Столиця </a:t>
            </a:r>
            <a:r>
              <a:rPr lang="uk-UA" sz="1600" dirty="0">
                <a:solidFill>
                  <a:schemeClr val="tx1"/>
                </a:solidFill>
              </a:rPr>
              <a:t>- </a:t>
            </a:r>
            <a:r>
              <a:rPr lang="uk-UA" sz="1600" dirty="0" smtClean="0">
                <a:solidFill>
                  <a:schemeClr val="tx1"/>
                </a:solidFill>
              </a:rPr>
              <a:t>Буенос-Айрес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tx1"/>
                </a:solidFill>
              </a:rPr>
              <a:t>Офіційна мова – іспанська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Площа</a:t>
            </a:r>
            <a:r>
              <a:rPr lang="ru-RU" sz="1600" dirty="0" smtClean="0">
                <a:solidFill>
                  <a:schemeClr val="tx1"/>
                </a:solidFill>
              </a:rPr>
              <a:t>- 2 </a:t>
            </a:r>
            <a:r>
              <a:rPr lang="ru-RU" sz="1600" dirty="0">
                <a:solidFill>
                  <a:schemeClr val="tx1"/>
                </a:solidFill>
              </a:rPr>
              <a:t>780 092 </a:t>
            </a:r>
            <a:r>
              <a:rPr lang="ru-RU" sz="1600" dirty="0" smtClean="0">
                <a:solidFill>
                  <a:schemeClr val="tx1"/>
                </a:solidFill>
              </a:rPr>
              <a:t>км²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Аргентини</a:t>
            </a:r>
            <a:r>
              <a:rPr lang="ru-RU" sz="1600" dirty="0">
                <a:solidFill>
                  <a:schemeClr val="tx1"/>
                </a:solidFill>
              </a:rPr>
              <a:t> становить 40 091 359 </a:t>
            </a:r>
            <a:r>
              <a:rPr lang="ru-RU" sz="1600" dirty="0" err="1" smtClean="0">
                <a:solidFill>
                  <a:schemeClr val="tx1"/>
                </a:solidFill>
              </a:rPr>
              <a:t>осіб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Грошова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одиниця</a:t>
            </a:r>
            <a:r>
              <a:rPr lang="ru-RU" sz="1600" dirty="0">
                <a:solidFill>
                  <a:schemeClr val="tx1"/>
                </a:solidFill>
              </a:rPr>
              <a:t> — </a:t>
            </a:r>
            <a:r>
              <a:rPr lang="ru-RU" sz="1600" dirty="0" err="1">
                <a:solidFill>
                  <a:schemeClr val="tx1"/>
                </a:solidFill>
              </a:rPr>
              <a:t>аргентинський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песо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9" y="5175852"/>
            <a:ext cx="287385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528392" cy="22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210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637468" cy="1362075"/>
          </a:xfrm>
        </p:spPr>
        <p:txBody>
          <a:bodyPr/>
          <a:lstStyle/>
          <a:p>
            <a:r>
              <a:rPr lang="uk-UA" dirty="0" smtClean="0"/>
              <a:t>Герб        Прапор     Гімн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192" y="4267200"/>
            <a:ext cx="1595920" cy="1520413"/>
          </a:xfrm>
        </p:spPr>
        <p:txBody>
          <a:bodyPr>
            <a:normAutofit lnSpcReduction="10000"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Слова </a:t>
            </a:r>
            <a:r>
              <a:rPr lang="ru-RU" sz="1100" dirty="0" err="1">
                <a:solidFill>
                  <a:schemeClr val="tx1"/>
                </a:solidFill>
              </a:rPr>
              <a:t>аргентинського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національного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гімну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були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написані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Вісенте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Лопесом-і </a:t>
            </a:r>
            <a:r>
              <a:rPr lang="ru-RU" sz="1100" dirty="0" err="1" smtClean="0">
                <a:solidFill>
                  <a:schemeClr val="tx1"/>
                </a:solidFill>
              </a:rPr>
              <a:t>Планесом</a:t>
            </a:r>
            <a:r>
              <a:rPr lang="ru-RU" sz="1100" dirty="0">
                <a:solidFill>
                  <a:schemeClr val="tx1"/>
                </a:solidFill>
              </a:rPr>
              <a:t>,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err="1" smtClean="0">
                <a:solidFill>
                  <a:schemeClr val="tx1"/>
                </a:solidFill>
              </a:rPr>
              <a:t>музика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— </a:t>
            </a:r>
            <a:r>
              <a:rPr lang="ru-RU" sz="1100" dirty="0" err="1" smtClean="0">
                <a:solidFill>
                  <a:schemeClr val="tx1"/>
                </a:solidFill>
              </a:rPr>
              <a:t>Бласом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err="1" smtClean="0">
                <a:solidFill>
                  <a:schemeClr val="tx1"/>
                </a:solidFill>
              </a:rPr>
              <a:t>Парерою</a:t>
            </a:r>
            <a:endParaRPr lang="uk-UA" sz="11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0177"/>
            <a:ext cx="2232248" cy="15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0586"/>
            <a:ext cx="1881187" cy="190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55813"/>
            <a:ext cx="1390650" cy="19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3908" y="4293096"/>
            <a:ext cx="21602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 smtClean="0"/>
              <a:t>Сучасний</a:t>
            </a:r>
            <a:r>
              <a:rPr lang="ru-RU" sz="1050" dirty="0" smtClean="0"/>
              <a:t> </a:t>
            </a:r>
            <a:r>
              <a:rPr lang="ru-RU" sz="1050" dirty="0"/>
              <a:t>прапор </a:t>
            </a:r>
            <a:r>
              <a:rPr lang="ru-RU" sz="1050" dirty="0" err="1"/>
              <a:t>Аргентини</a:t>
            </a:r>
            <a:r>
              <a:rPr lang="ru-RU" sz="1050" dirty="0"/>
              <a:t> став </a:t>
            </a:r>
            <a:r>
              <a:rPr lang="ru-RU" sz="1050" dirty="0" err="1"/>
              <a:t>державним</a:t>
            </a:r>
            <a:r>
              <a:rPr lang="ru-RU" sz="1050" dirty="0"/>
              <a:t> в 1812 </a:t>
            </a:r>
            <a:r>
              <a:rPr lang="ru-RU" sz="1050" dirty="0" err="1"/>
              <a:t>році</a:t>
            </a:r>
            <a:r>
              <a:rPr lang="ru-RU" sz="1050" dirty="0"/>
              <a:t>. </a:t>
            </a:r>
            <a:r>
              <a:rPr lang="ru-RU" sz="1050" dirty="0" err="1"/>
              <a:t>Він</a:t>
            </a:r>
            <a:r>
              <a:rPr lang="ru-RU" sz="1050" dirty="0"/>
              <a:t> </a:t>
            </a:r>
            <a:r>
              <a:rPr lang="ru-RU" sz="1050" dirty="0" err="1"/>
              <a:t>складається</a:t>
            </a:r>
            <a:r>
              <a:rPr lang="ru-RU" sz="1050" dirty="0"/>
              <a:t> з </a:t>
            </a:r>
            <a:r>
              <a:rPr lang="ru-RU" sz="1050" dirty="0" err="1"/>
              <a:t>трьох</a:t>
            </a:r>
            <a:r>
              <a:rPr lang="ru-RU" sz="1050" dirty="0"/>
              <a:t> </a:t>
            </a:r>
            <a:r>
              <a:rPr lang="ru-RU" sz="1050" dirty="0" err="1"/>
              <a:t>рівних</a:t>
            </a:r>
            <a:r>
              <a:rPr lang="ru-RU" sz="1050" dirty="0"/>
              <a:t> </a:t>
            </a:r>
            <a:r>
              <a:rPr lang="ru-RU" sz="1050" dirty="0" err="1" smtClean="0"/>
              <a:t>смуг</a:t>
            </a:r>
            <a:r>
              <a:rPr lang="ru-RU" sz="1050" dirty="0" smtClean="0"/>
              <a:t> </a:t>
            </a:r>
            <a:r>
              <a:rPr lang="ru-RU" sz="1050" dirty="0"/>
              <a:t>— </a:t>
            </a:r>
            <a:r>
              <a:rPr lang="ru-RU" sz="1050" dirty="0" err="1"/>
              <a:t>крайні</a:t>
            </a:r>
            <a:r>
              <a:rPr lang="ru-RU" sz="1050" dirty="0"/>
              <a:t> </a:t>
            </a:r>
            <a:r>
              <a:rPr lang="ru-RU" sz="1050" dirty="0" err="1"/>
              <a:t>пофарбовані</a:t>
            </a:r>
            <a:r>
              <a:rPr lang="ru-RU" sz="1050" dirty="0"/>
              <a:t> у </a:t>
            </a:r>
            <a:r>
              <a:rPr lang="ru-RU" sz="1050" dirty="0" err="1"/>
              <a:t>світло-блакитний</a:t>
            </a:r>
            <a:r>
              <a:rPr lang="ru-RU" sz="1050" dirty="0"/>
              <a:t>, центральна — в </a:t>
            </a:r>
            <a:r>
              <a:rPr lang="ru-RU" sz="1050" dirty="0" err="1"/>
              <a:t>білий</a:t>
            </a:r>
            <a:r>
              <a:rPr lang="ru-RU" sz="1050" dirty="0"/>
              <a:t> </a:t>
            </a:r>
            <a:r>
              <a:rPr lang="ru-RU" sz="1050" dirty="0" err="1"/>
              <a:t>колір</a:t>
            </a:r>
            <a:r>
              <a:rPr lang="ru-RU" sz="1050" dirty="0"/>
              <a:t>. В 1818 </a:t>
            </a:r>
            <a:r>
              <a:rPr lang="ru-RU" sz="1050" dirty="0" err="1"/>
              <a:t>році</a:t>
            </a:r>
            <a:r>
              <a:rPr lang="ru-RU" sz="1050" dirty="0"/>
              <a:t> в центр прапора </a:t>
            </a:r>
            <a:r>
              <a:rPr lang="ru-RU" sz="1050" dirty="0" err="1"/>
              <a:t>було</a:t>
            </a:r>
            <a:r>
              <a:rPr lang="ru-RU" sz="1050" dirty="0"/>
              <a:t> </a:t>
            </a:r>
            <a:r>
              <a:rPr lang="ru-RU" sz="1050" dirty="0" err="1"/>
              <a:t>поміщено</a:t>
            </a:r>
            <a:r>
              <a:rPr lang="ru-RU" sz="1050" dirty="0"/>
              <a:t> </a:t>
            </a:r>
            <a:r>
              <a:rPr lang="ru-RU" sz="1050" dirty="0" err="1"/>
              <a:t>жовте</a:t>
            </a:r>
            <a:r>
              <a:rPr lang="ru-RU" sz="1050" dirty="0"/>
              <a:t> «</a:t>
            </a:r>
            <a:r>
              <a:rPr lang="ru-RU" sz="1050" dirty="0" err="1"/>
              <a:t>травневе</a:t>
            </a:r>
            <a:r>
              <a:rPr lang="ru-RU" sz="1050" dirty="0"/>
              <a:t> </a:t>
            </a:r>
            <a:r>
              <a:rPr lang="ru-RU" sz="1050" dirty="0" err="1"/>
              <a:t>сонце</a:t>
            </a:r>
            <a:r>
              <a:rPr lang="ru-RU" sz="1050" dirty="0"/>
              <a:t>»</a:t>
            </a:r>
            <a:endParaRPr lang="uk-UA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368120"/>
            <a:ext cx="1728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Герб </a:t>
            </a:r>
            <a:r>
              <a:rPr lang="ru-RU" sz="1400" dirty="0" err="1"/>
              <a:t>Аргентини</a:t>
            </a:r>
            <a:r>
              <a:rPr lang="ru-RU" sz="1400" dirty="0"/>
              <a:t> — </a:t>
            </a:r>
            <a:r>
              <a:rPr lang="ru-RU" sz="1400" dirty="0" err="1"/>
              <a:t>офіційно</a:t>
            </a:r>
            <a:r>
              <a:rPr lang="ru-RU" sz="1400" dirty="0"/>
              <a:t> </a:t>
            </a:r>
            <a:r>
              <a:rPr lang="ru-RU" sz="1400" dirty="0" err="1"/>
              <a:t>прийнятий</a:t>
            </a:r>
            <a:r>
              <a:rPr lang="ru-RU" sz="1400" dirty="0"/>
              <a:t> 12 </a:t>
            </a:r>
            <a:r>
              <a:rPr lang="ru-RU" sz="1400" dirty="0" err="1"/>
              <a:t>березня</a:t>
            </a:r>
            <a:r>
              <a:rPr lang="ru-RU" sz="1400" dirty="0"/>
              <a:t> 1813 </a:t>
            </a:r>
            <a:r>
              <a:rPr lang="ru-RU" sz="1400" dirty="0" err="1"/>
              <a:t>Загальними</a:t>
            </a:r>
            <a:r>
              <a:rPr lang="ru-RU" sz="1400" dirty="0"/>
              <a:t> </a:t>
            </a:r>
            <a:r>
              <a:rPr lang="ru-RU" sz="1400" dirty="0" err="1"/>
              <a:t>установчими</a:t>
            </a:r>
            <a:r>
              <a:rPr lang="ru-RU" sz="1400" dirty="0"/>
              <a:t> </a:t>
            </a:r>
            <a:r>
              <a:rPr lang="ru-RU" sz="1400" dirty="0" err="1"/>
              <a:t>зборами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981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Географічне положення</a:t>
            </a:r>
            <a:endParaRPr lang="uk-UA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20888"/>
            <a:ext cx="2790388" cy="3756051"/>
          </a:xfrm>
        </p:spPr>
      </p:pic>
      <p:sp>
        <p:nvSpPr>
          <p:cNvPr id="6" name="TextBox 5"/>
          <p:cNvSpPr txBox="1"/>
          <p:nvPr/>
        </p:nvSpPr>
        <p:spPr>
          <a:xfrm>
            <a:off x="755576" y="2708920"/>
            <a:ext cx="40324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Аргентина </a:t>
            </a:r>
            <a:r>
              <a:rPr lang="ru-RU" sz="1200" dirty="0" err="1"/>
              <a:t>займає</a:t>
            </a:r>
            <a:r>
              <a:rPr lang="ru-RU" sz="1200" dirty="0"/>
              <a:t> </a:t>
            </a:r>
            <a:r>
              <a:rPr lang="ru-RU" sz="1200" dirty="0" err="1"/>
              <a:t>фактично</a:t>
            </a:r>
            <a:r>
              <a:rPr lang="ru-RU" sz="1200" dirty="0"/>
              <a:t> всю </a:t>
            </a:r>
            <a:r>
              <a:rPr lang="ru-RU" sz="1200" dirty="0" err="1"/>
              <a:t>південно-східну</a:t>
            </a:r>
            <a:r>
              <a:rPr lang="ru-RU" sz="1200" dirty="0"/>
              <a:t> </a:t>
            </a:r>
            <a:r>
              <a:rPr lang="ru-RU" sz="1200" dirty="0" err="1"/>
              <a:t>частину</a:t>
            </a:r>
            <a:r>
              <a:rPr lang="ru-RU" sz="1200" dirty="0"/>
              <a:t> </a:t>
            </a:r>
            <a:r>
              <a:rPr lang="ru-RU" sz="1200" dirty="0" err="1" smtClean="0"/>
              <a:t>Південної</a:t>
            </a:r>
            <a:r>
              <a:rPr lang="ru-RU" sz="1200" dirty="0"/>
              <a:t>  </a:t>
            </a:r>
            <a:r>
              <a:rPr lang="ru-RU" sz="1200" dirty="0" smtClean="0"/>
              <a:t>Америки</a:t>
            </a:r>
            <a:r>
              <a:rPr lang="ru-RU" sz="1200" dirty="0"/>
              <a:t>. 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Межує</a:t>
            </a:r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dirty="0" err="1"/>
              <a:t>півдні</a:t>
            </a:r>
            <a:r>
              <a:rPr lang="ru-RU" sz="1200" dirty="0"/>
              <a:t> і </a:t>
            </a:r>
            <a:r>
              <a:rPr lang="ru-RU" sz="1200" dirty="0" err="1"/>
              <a:t>заході</a:t>
            </a:r>
            <a:r>
              <a:rPr lang="ru-RU" sz="1200" dirty="0"/>
              <a:t> з </a:t>
            </a:r>
            <a:r>
              <a:rPr lang="ru-RU" sz="1200" dirty="0" err="1"/>
              <a:t>Чилі</a:t>
            </a:r>
            <a:r>
              <a:rPr lang="ru-RU" sz="1200" dirty="0"/>
              <a:t>, на </a:t>
            </a:r>
            <a:r>
              <a:rPr lang="ru-RU" sz="1200" dirty="0" err="1"/>
              <a:t>північному</a:t>
            </a:r>
            <a:r>
              <a:rPr lang="ru-RU" sz="1200" dirty="0"/>
              <a:t> </a:t>
            </a:r>
            <a:r>
              <a:rPr lang="ru-RU" sz="1200" dirty="0" err="1"/>
              <a:t>заході</a:t>
            </a:r>
            <a:r>
              <a:rPr lang="ru-RU" sz="1200" dirty="0"/>
              <a:t> з </a:t>
            </a:r>
            <a:r>
              <a:rPr lang="ru-RU" sz="1200" dirty="0" err="1"/>
              <a:t>Болівією</a:t>
            </a:r>
            <a:r>
              <a:rPr lang="ru-RU" sz="1200" dirty="0"/>
              <a:t>, на </a:t>
            </a:r>
            <a:r>
              <a:rPr lang="ru-RU" sz="1200" dirty="0" err="1"/>
              <a:t>сході</a:t>
            </a:r>
            <a:r>
              <a:rPr lang="ru-RU" sz="1200" dirty="0"/>
              <a:t> з </a:t>
            </a:r>
            <a:r>
              <a:rPr lang="ru-RU" sz="1200" dirty="0" err="1"/>
              <a:t>Парагваєм</a:t>
            </a:r>
            <a:r>
              <a:rPr lang="ru-RU" sz="1200" dirty="0"/>
              <a:t>, </a:t>
            </a:r>
            <a:r>
              <a:rPr lang="ru-RU" sz="1200" dirty="0" err="1"/>
              <a:t>Бразилією</a:t>
            </a:r>
            <a:r>
              <a:rPr lang="ru-RU" sz="1200" dirty="0"/>
              <a:t>, </a:t>
            </a:r>
            <a:r>
              <a:rPr lang="ru-RU" sz="1200" dirty="0" err="1"/>
              <a:t>Уругваєм</a:t>
            </a:r>
            <a:r>
              <a:rPr lang="ru-RU" sz="1200" dirty="0"/>
              <a:t> і </a:t>
            </a:r>
            <a:r>
              <a:rPr lang="ru-RU" sz="1200" dirty="0" err="1"/>
              <a:t>омивається</a:t>
            </a:r>
            <a:r>
              <a:rPr lang="ru-RU" sz="1200" dirty="0"/>
              <a:t> </a:t>
            </a:r>
            <a:r>
              <a:rPr lang="ru-RU" sz="1200" dirty="0" err="1"/>
              <a:t>Атлантичним</a:t>
            </a:r>
            <a:r>
              <a:rPr lang="ru-RU" sz="1200" dirty="0"/>
              <a:t> океаном.</a:t>
            </a:r>
          </a:p>
          <a:p>
            <a:r>
              <a:rPr lang="ru-RU" sz="1200" dirty="0" smtClean="0"/>
              <a:t> </a:t>
            </a:r>
            <a:r>
              <a:rPr lang="ru-RU" sz="1200" dirty="0" err="1"/>
              <a:t>Протяжність</a:t>
            </a:r>
            <a:r>
              <a:rPr lang="ru-RU" sz="1200" dirty="0"/>
              <a:t> </a:t>
            </a:r>
            <a:r>
              <a:rPr lang="ru-RU" sz="1200" dirty="0" err="1"/>
              <a:t>Аргентини</a:t>
            </a:r>
            <a:r>
              <a:rPr lang="ru-RU" sz="1200" dirty="0"/>
              <a:t> з </a:t>
            </a:r>
            <a:r>
              <a:rPr lang="ru-RU" sz="1200" dirty="0" err="1"/>
              <a:t>півночі</a:t>
            </a:r>
            <a:r>
              <a:rPr lang="ru-RU" sz="1200" dirty="0"/>
              <a:t> на </a:t>
            </a:r>
            <a:r>
              <a:rPr lang="ru-RU" sz="1200" dirty="0" err="1"/>
              <a:t>південь</a:t>
            </a:r>
            <a:r>
              <a:rPr lang="ru-RU" sz="1200" dirty="0"/>
              <a:t> становить </a:t>
            </a:r>
            <a:r>
              <a:rPr lang="ru-RU" sz="1200" dirty="0" err="1"/>
              <a:t>близько</a:t>
            </a:r>
            <a:r>
              <a:rPr lang="ru-RU" sz="1200" dirty="0"/>
              <a:t> 3800 км і </a:t>
            </a:r>
            <a:r>
              <a:rPr lang="ru-RU" sz="1200" dirty="0" err="1"/>
              <a:t>близько</a:t>
            </a:r>
            <a:r>
              <a:rPr lang="ru-RU" sz="1200" dirty="0"/>
              <a:t> 1400 км </a:t>
            </a:r>
            <a:r>
              <a:rPr lang="ru-RU" sz="1200" dirty="0" err="1"/>
              <a:t>із</a:t>
            </a:r>
            <a:r>
              <a:rPr lang="ru-RU" sz="1200" dirty="0"/>
              <a:t> заходу на </a:t>
            </a:r>
            <a:r>
              <a:rPr lang="ru-RU" sz="1200" dirty="0" err="1"/>
              <a:t>схід</a:t>
            </a:r>
            <a:r>
              <a:rPr lang="ru-RU" sz="1200" dirty="0" smtClean="0"/>
              <a:t>. </a:t>
            </a:r>
          </a:p>
          <a:p>
            <a:r>
              <a:rPr lang="uk-UA" sz="1200" dirty="0"/>
              <a:t>Усього на території країни виділяють 4 великих природних області: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200" dirty="0"/>
              <a:t>Гірська область Анд;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200" dirty="0"/>
              <a:t>Північні рівнини, Гран-Чако і межиріччя Парани та Уругваю;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200" dirty="0"/>
              <a:t>Пампа — великі і практично безлісі рівнини на південь від Гран-Чако, на схід від Анд і на північ від ріки </a:t>
            </a:r>
            <a:r>
              <a:rPr lang="uk-UA" sz="1200" dirty="0" err="1"/>
              <a:t>Ріо-Колорадо</a:t>
            </a:r>
            <a:r>
              <a:rPr lang="uk-UA" sz="1200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200" dirty="0"/>
              <a:t>Патагонія — відкриті вітрам степи на </a:t>
            </a:r>
            <a:r>
              <a:rPr lang="uk-UA" sz="1400" dirty="0"/>
              <a:t>південь від </a:t>
            </a:r>
            <a:r>
              <a:rPr lang="uk-UA" sz="1400" dirty="0" err="1"/>
              <a:t>Ріо-Колорадо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600" dirty="0"/>
              <a:t>На промислове виробництво припадає 17,5% ВВП Аргентини і 13% робочих </a:t>
            </a:r>
            <a:r>
              <a:rPr lang="uk-UA" sz="1600" dirty="0" smtClean="0"/>
              <a:t>місць. </a:t>
            </a:r>
            <a:r>
              <a:rPr lang="uk-UA" sz="1600" dirty="0"/>
              <a:t>На будівництво припадає </a:t>
            </a:r>
            <a:r>
              <a:rPr lang="uk-UA" sz="1600" dirty="0" smtClean="0"/>
              <a:t>6,7% </a:t>
            </a:r>
            <a:r>
              <a:rPr lang="uk-UA" sz="1600" dirty="0"/>
              <a:t>ВВП і 9,5% робочих </a:t>
            </a:r>
            <a:r>
              <a:rPr lang="uk-UA" sz="1600" dirty="0" smtClean="0"/>
              <a:t>місць. </a:t>
            </a:r>
            <a:r>
              <a:rPr lang="uk-UA" sz="1600" dirty="0"/>
              <a:t>Найбільшу вагу мають галузі, пов'язані з обробкою продукції сільського господарства — виробництво олії, м'яса, молока, кави, шоколаду, вина. Іншими важливими галузями є машинобудування, хімічна і металургійна промисловість</a:t>
            </a:r>
            <a:r>
              <a:rPr lang="uk-UA" sz="1600" dirty="0" smtClean="0"/>
              <a:t>.</a:t>
            </a:r>
          </a:p>
          <a:p>
            <a:r>
              <a:rPr lang="uk-UA" sz="1600" dirty="0"/>
              <a:t>Машинобудування займає провідне місце за вартістю продукції в важкій промисловості. Найрозвиненіше транспортне машинобудування (свої заводи в Аргентині мають </a:t>
            </a:r>
            <a:r>
              <a:rPr lang="en-US" sz="1600" dirty="0"/>
              <a:t>Ford, Chrysler, Toyota, Peugeot </a:t>
            </a:r>
            <a:r>
              <a:rPr lang="uk-UA" sz="1600" dirty="0"/>
              <a:t>та ін.), с/г машинобудування, виготовлення обладнання для харчової промисловості, електротехніка (заводи </a:t>
            </a:r>
            <a:r>
              <a:rPr lang="en-US" sz="1600" dirty="0"/>
              <a:t>IBM, Siemens). </a:t>
            </a:r>
            <a:r>
              <a:rPr lang="uk-UA" sz="1600" dirty="0"/>
              <a:t>В транспортному машинобудуванні лідирує автомобілебудування (Буенос-Айрес, Кордова), розвинуте </a:t>
            </a:r>
            <a:r>
              <a:rPr lang="uk-UA" sz="1600" dirty="0" err="1" smtClean="0"/>
              <a:t>суднобудівництво</a:t>
            </a:r>
            <a:r>
              <a:rPr lang="uk-UA" sz="1600" dirty="0" smtClean="0"/>
              <a:t> </a:t>
            </a:r>
            <a:r>
              <a:rPr lang="uk-UA" sz="1600" dirty="0"/>
              <a:t>та </a:t>
            </a:r>
            <a:r>
              <a:rPr lang="uk-UA" sz="1600" dirty="0" smtClean="0"/>
              <a:t>судноремонт </a:t>
            </a:r>
            <a:r>
              <a:rPr lang="uk-UA" sz="1600" dirty="0"/>
              <a:t>(Буенос-Айрес, </a:t>
            </a:r>
            <a:r>
              <a:rPr lang="uk-UA" sz="1600" dirty="0" err="1"/>
              <a:t>Енсенада</a:t>
            </a:r>
            <a:r>
              <a:rPr lang="uk-UA" sz="1600" dirty="0"/>
              <a:t>), авіабудування та виготовлення гвинтокрилів (Кордова).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45" y="0"/>
            <a:ext cx="3384798" cy="22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Добувна промисловість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600" dirty="0"/>
              <a:t>Аргентина має значні поклади нафти, головним чином у затоці Сан-Хорхе. Продукція нафтохімічної промисловості становить 20% експорту країни. Також добуваються мідь (3% експорту), золото, срібло, цинк, марганець, уран і сірка. Експорт аргентинських мінералів на 2006 рік склав 2,65 млрд. </a:t>
            </a:r>
            <a:r>
              <a:rPr lang="uk-UA" sz="1600" dirty="0" smtClean="0"/>
              <a:t>доларів. </a:t>
            </a:r>
            <a:r>
              <a:rPr lang="ru-RU" sz="1600" dirty="0"/>
              <a:t>В </a:t>
            </a:r>
            <a:r>
              <a:rPr lang="ru-RU" sz="1600" dirty="0" err="1"/>
              <a:t>Аргентині</a:t>
            </a:r>
            <a:r>
              <a:rPr lang="ru-RU" sz="1600" dirty="0"/>
              <a:t> </a:t>
            </a:r>
            <a:r>
              <a:rPr lang="ru-RU" sz="1600" dirty="0" err="1"/>
              <a:t>видобувається</a:t>
            </a:r>
            <a:r>
              <a:rPr lang="ru-RU" sz="1600" dirty="0"/>
              <a:t> </a:t>
            </a:r>
            <a:r>
              <a:rPr lang="ru-RU" sz="1600" dirty="0" err="1"/>
              <a:t>нафта</a:t>
            </a:r>
            <a:r>
              <a:rPr lang="ru-RU" sz="1600" dirty="0"/>
              <a:t> і газ, </a:t>
            </a:r>
            <a:r>
              <a:rPr lang="ru-RU" sz="1600" dirty="0" err="1"/>
              <a:t>енергетичне</a:t>
            </a:r>
            <a:r>
              <a:rPr lang="ru-RU" sz="1600" dirty="0"/>
              <a:t> та </a:t>
            </a:r>
            <a:r>
              <a:rPr lang="ru-RU" sz="1600" dirty="0" err="1"/>
              <a:t>коксівне</a:t>
            </a:r>
            <a:r>
              <a:rPr lang="ru-RU" sz="1600" dirty="0"/>
              <a:t> </a:t>
            </a:r>
            <a:r>
              <a:rPr lang="ru-RU" sz="1600" dirty="0" err="1" smtClean="0"/>
              <a:t>вугілля</a:t>
            </a:r>
            <a:r>
              <a:rPr lang="ru-RU" sz="1600" dirty="0"/>
              <a:t>. </a:t>
            </a:r>
            <a:r>
              <a:rPr lang="ru-RU" sz="1600" dirty="0" err="1"/>
              <a:t>Основна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родовищ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розробляються</a:t>
            </a:r>
            <a:r>
              <a:rPr lang="ru-RU" sz="1600" dirty="0"/>
              <a:t>, </a:t>
            </a:r>
            <a:r>
              <a:rPr lang="ru-RU" sz="1600" dirty="0" err="1"/>
              <a:t>зосереджена</a:t>
            </a:r>
            <a:r>
              <a:rPr lang="ru-RU" sz="1600" dirty="0"/>
              <a:t> в </a:t>
            </a:r>
            <a:r>
              <a:rPr lang="ru-RU" sz="1600" dirty="0" err="1"/>
              <a:t>гірських</a:t>
            </a:r>
            <a:r>
              <a:rPr lang="ru-RU" sz="1600" dirty="0"/>
              <a:t> районах </a:t>
            </a:r>
            <a:r>
              <a:rPr lang="ru-RU" sz="1600" dirty="0" err="1"/>
              <a:t>країни</a:t>
            </a:r>
            <a:r>
              <a:rPr lang="ru-RU" sz="1600" dirty="0"/>
              <a:t>.</a:t>
            </a:r>
            <a:endParaRPr lang="uk-UA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91387"/>
            <a:ext cx="2513856" cy="186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10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132856"/>
            <a:ext cx="6637467" cy="1520413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Згідно з даними 2005 року, Аргентина щороку виробляє близько 101 176 </a:t>
            </a:r>
            <a:r>
              <a:rPr lang="uk-UA" dirty="0" err="1">
                <a:solidFill>
                  <a:schemeClr val="tx1"/>
                </a:solidFill>
              </a:rPr>
              <a:t>гігават</a:t>
            </a:r>
            <a:r>
              <a:rPr lang="uk-UA" dirty="0">
                <a:solidFill>
                  <a:schemeClr val="tx1"/>
                </a:solidFill>
              </a:rPr>
              <a:t> на годину електричної енергії, </a:t>
            </a:r>
            <a:r>
              <a:rPr lang="uk-UA" dirty="0" smtClean="0">
                <a:solidFill>
                  <a:schemeClr val="tx1"/>
                </a:solidFill>
              </a:rPr>
              <a:t>зокрема:</a:t>
            </a:r>
            <a:endParaRPr lang="uk-UA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гідроелектростанції дають 34 </a:t>
            </a:r>
            <a:r>
              <a:rPr lang="uk-UA" dirty="0" smtClean="0">
                <a:solidFill>
                  <a:schemeClr val="tx1"/>
                </a:solidFill>
              </a:rPr>
              <a:t>041 </a:t>
            </a:r>
            <a:r>
              <a:rPr lang="uk-UA" dirty="0" err="1">
                <a:solidFill>
                  <a:schemeClr val="tx1"/>
                </a:solidFill>
              </a:rPr>
              <a:t>гігават</a:t>
            </a:r>
            <a:r>
              <a:rPr lang="uk-UA" dirty="0">
                <a:solidFill>
                  <a:schemeClr val="tx1"/>
                </a:solidFill>
              </a:rPr>
              <a:t> на </a:t>
            </a:r>
            <a:r>
              <a:rPr lang="uk-UA" dirty="0" smtClean="0">
                <a:solidFill>
                  <a:schemeClr val="tx1"/>
                </a:solidFill>
              </a:rPr>
              <a:t>годину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термальні електростанції дають 56 385 </a:t>
            </a:r>
            <a:r>
              <a:rPr lang="uk-UA" dirty="0" err="1" smtClean="0">
                <a:solidFill>
                  <a:schemeClr val="tx1"/>
                </a:solidFill>
              </a:rPr>
              <a:t>гігават</a:t>
            </a:r>
            <a:r>
              <a:rPr lang="uk-UA" dirty="0" smtClean="0">
                <a:solidFill>
                  <a:schemeClr val="tx1"/>
                </a:solidFill>
              </a:rPr>
              <a:t> на годину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атомні </a:t>
            </a:r>
            <a:r>
              <a:rPr lang="uk-UA" dirty="0">
                <a:solidFill>
                  <a:schemeClr val="tx1"/>
                </a:solidFill>
              </a:rPr>
              <a:t>електростанції дають 6 </a:t>
            </a:r>
            <a:r>
              <a:rPr lang="uk-UA" dirty="0" smtClean="0">
                <a:solidFill>
                  <a:schemeClr val="tx1"/>
                </a:solidFill>
              </a:rPr>
              <a:t>873 </a:t>
            </a:r>
            <a:r>
              <a:rPr lang="uk-UA" dirty="0" err="1">
                <a:solidFill>
                  <a:schemeClr val="tx1"/>
                </a:solidFill>
              </a:rPr>
              <a:t>гігават</a:t>
            </a:r>
            <a:r>
              <a:rPr lang="uk-UA" dirty="0">
                <a:solidFill>
                  <a:schemeClr val="tx1"/>
                </a:solidFill>
              </a:rPr>
              <a:t> на годину</a:t>
            </a:r>
          </a:p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645024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5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Транспорт:</a:t>
            </a:r>
            <a:endParaRPr lang="uk-UA" sz="54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196752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Енергетика: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568354"/>
            <a:ext cx="727280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/>
              <a:t>Основний</a:t>
            </a:r>
            <a:r>
              <a:rPr lang="ru-RU" sz="1700" dirty="0"/>
              <a:t> транспорт — </a:t>
            </a:r>
            <a:r>
              <a:rPr lang="ru-RU" sz="1700" dirty="0" err="1"/>
              <a:t>автомобільний</a:t>
            </a:r>
            <a:r>
              <a:rPr lang="ru-RU" sz="1700" dirty="0"/>
              <a:t>, </a:t>
            </a:r>
            <a:r>
              <a:rPr lang="ru-RU" sz="1700" dirty="0" err="1"/>
              <a:t>морський</a:t>
            </a:r>
            <a:r>
              <a:rPr lang="ru-RU" sz="1700" dirty="0"/>
              <a:t>, </a:t>
            </a:r>
            <a:r>
              <a:rPr lang="ru-RU" sz="1700" dirty="0" err="1"/>
              <a:t>залізничний</a:t>
            </a:r>
            <a:r>
              <a:rPr lang="ru-RU" sz="1700" dirty="0"/>
              <a:t>. Аргентина </a:t>
            </a:r>
            <a:r>
              <a:rPr lang="ru-RU" sz="1700" dirty="0" err="1"/>
              <a:t>має</a:t>
            </a:r>
            <a:r>
              <a:rPr lang="ru-RU" sz="1700" dirty="0"/>
              <a:t> </a:t>
            </a:r>
            <a:r>
              <a:rPr lang="ru-RU" sz="1700" dirty="0" err="1"/>
              <a:t>більше</a:t>
            </a:r>
            <a:r>
              <a:rPr lang="ru-RU" sz="1700" dirty="0"/>
              <a:t> 600 </a:t>
            </a:r>
            <a:r>
              <a:rPr lang="ru-RU" sz="1700" dirty="0" err="1"/>
              <a:t>тисяч</a:t>
            </a:r>
            <a:r>
              <a:rPr lang="ru-RU" sz="1700" dirty="0"/>
              <a:t> км </a:t>
            </a:r>
            <a:r>
              <a:rPr lang="ru-RU" sz="1700" dirty="0" err="1"/>
              <a:t>асфальтованих</a:t>
            </a:r>
            <a:r>
              <a:rPr lang="ru-RU" sz="1700" dirty="0"/>
              <a:t> </a:t>
            </a:r>
            <a:r>
              <a:rPr lang="ru-RU" sz="1700" dirty="0" err="1"/>
              <a:t>шляхів</a:t>
            </a:r>
            <a:r>
              <a:rPr lang="ru-RU" sz="1700" dirty="0"/>
              <a:t> у межах </a:t>
            </a:r>
            <a:r>
              <a:rPr lang="ru-RU" sz="1700" dirty="0" err="1"/>
              <a:t>міст</a:t>
            </a:r>
            <a:r>
              <a:rPr lang="ru-RU" sz="1700" dirty="0"/>
              <a:t> і 37 </a:t>
            </a:r>
            <a:r>
              <a:rPr lang="ru-RU" sz="1700" dirty="0" err="1"/>
              <a:t>тисяч</a:t>
            </a:r>
            <a:r>
              <a:rPr lang="ru-RU" sz="1700" dirty="0"/>
              <a:t> </a:t>
            </a:r>
            <a:r>
              <a:rPr lang="ru-RU" sz="1700" dirty="0" smtClean="0"/>
              <a:t>км. </a:t>
            </a:r>
            <a:r>
              <a:rPr lang="ru-RU" sz="1700" dirty="0"/>
              <a:t>поза </a:t>
            </a:r>
            <a:r>
              <a:rPr lang="ru-RU" sz="1700" dirty="0" err="1"/>
              <a:t>їх</a:t>
            </a:r>
            <a:r>
              <a:rPr lang="ru-RU" sz="1700" dirty="0"/>
              <a:t> межами. У </a:t>
            </a:r>
            <a:r>
              <a:rPr lang="ru-RU" sz="1700" dirty="0" err="1"/>
              <a:t>країні</a:t>
            </a:r>
            <a:r>
              <a:rPr lang="ru-RU" sz="1700" dirty="0"/>
              <a:t> </a:t>
            </a:r>
            <a:r>
              <a:rPr lang="ru-RU" sz="1700" dirty="0" err="1"/>
              <a:t>налічується</a:t>
            </a:r>
            <a:r>
              <a:rPr lang="ru-RU" sz="1700" dirty="0"/>
              <a:t> </a:t>
            </a:r>
            <a:r>
              <a:rPr lang="ru-RU" sz="1700" dirty="0" err="1"/>
              <a:t>більше</a:t>
            </a:r>
            <a:r>
              <a:rPr lang="ru-RU" sz="1700" dirty="0"/>
              <a:t> 8 млн. </a:t>
            </a:r>
            <a:r>
              <a:rPr lang="ru-RU" sz="1700" dirty="0" err="1" smtClean="0"/>
              <a:t>автомобілів</a:t>
            </a:r>
            <a:r>
              <a:rPr lang="ru-RU" sz="1700" dirty="0"/>
              <a:t>. </a:t>
            </a:r>
            <a:r>
              <a:rPr lang="ru-RU" sz="1700" dirty="0" err="1"/>
              <a:t>Істотну</a:t>
            </a:r>
            <a:r>
              <a:rPr lang="ru-RU" sz="1700" dirty="0"/>
              <a:t> роль </a:t>
            </a:r>
            <a:r>
              <a:rPr lang="ru-RU" sz="1700" dirty="0" err="1"/>
              <a:t>відіграє</a:t>
            </a:r>
            <a:r>
              <a:rPr lang="ru-RU" sz="1700" dirty="0"/>
              <a:t> </a:t>
            </a:r>
            <a:r>
              <a:rPr lang="ru-RU" sz="1700" dirty="0" err="1"/>
              <a:t>водний</a:t>
            </a:r>
            <a:r>
              <a:rPr lang="ru-RU" sz="1700" dirty="0"/>
              <a:t> транспорт — </a:t>
            </a:r>
            <a:r>
              <a:rPr lang="ru-RU" sz="1700" dirty="0" err="1"/>
              <a:t>більша</a:t>
            </a:r>
            <a:r>
              <a:rPr lang="ru-RU" sz="1700" dirty="0"/>
              <a:t> </a:t>
            </a:r>
            <a:r>
              <a:rPr lang="ru-RU" sz="1700" dirty="0" err="1"/>
              <a:t>частина</a:t>
            </a:r>
            <a:r>
              <a:rPr lang="ru-RU" sz="1700" dirty="0"/>
              <a:t> </a:t>
            </a:r>
            <a:r>
              <a:rPr lang="ru-RU" sz="1700" dirty="0" err="1"/>
              <a:t>імпорту</a:t>
            </a:r>
            <a:r>
              <a:rPr lang="ru-RU" sz="1700" dirty="0"/>
              <a:t> </a:t>
            </a:r>
            <a:r>
              <a:rPr lang="ru-RU" sz="1700" dirty="0" err="1"/>
              <a:t>потрапляє</a:t>
            </a:r>
            <a:r>
              <a:rPr lang="ru-RU" sz="1700" dirty="0"/>
              <a:t> в Аргентину </a:t>
            </a:r>
            <a:r>
              <a:rPr lang="ru-RU" sz="1700" dirty="0" err="1"/>
              <a:t>водним</a:t>
            </a:r>
            <a:r>
              <a:rPr lang="ru-RU" sz="1700" dirty="0"/>
              <a:t> шляхом. У </a:t>
            </a:r>
            <a:r>
              <a:rPr lang="ru-RU" sz="1700" dirty="0" err="1"/>
              <a:t>країні</a:t>
            </a:r>
            <a:r>
              <a:rPr lang="ru-RU" sz="1700" dirty="0"/>
              <a:t> </a:t>
            </a:r>
            <a:r>
              <a:rPr lang="ru-RU" sz="1700" dirty="0" err="1"/>
              <a:t>функціонують</a:t>
            </a:r>
            <a:r>
              <a:rPr lang="ru-RU" sz="1700" dirty="0"/>
              <a:t> 7 великих і 30 </a:t>
            </a:r>
            <a:r>
              <a:rPr lang="ru-RU" sz="1700" dirty="0" err="1"/>
              <a:t>дрібних</a:t>
            </a:r>
            <a:r>
              <a:rPr lang="ru-RU" sz="1700" dirty="0"/>
              <a:t> </a:t>
            </a:r>
            <a:r>
              <a:rPr lang="ru-RU" sz="1700" dirty="0" err="1"/>
              <a:t>портів</a:t>
            </a:r>
            <a:r>
              <a:rPr lang="ru-RU" sz="1700" dirty="0"/>
              <a:t>.</a:t>
            </a:r>
            <a:endParaRPr lang="uk-UA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42" y="3582"/>
            <a:ext cx="2118172" cy="20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6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87084"/>
            <a:ext cx="6637468" cy="1362075"/>
          </a:xfrm>
        </p:spPr>
        <p:txBody>
          <a:bodyPr/>
          <a:lstStyle/>
          <a:p>
            <a:r>
              <a:rPr lang="uk-UA" dirty="0"/>
              <a:t>Сільське господарство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8091" y="2434473"/>
            <a:ext cx="2232248" cy="152041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Рослинництво</a:t>
            </a:r>
          </a:p>
        </p:txBody>
      </p:sp>
      <p:sp>
        <p:nvSpPr>
          <p:cNvPr id="4" name="Стрелка вниз 3"/>
          <p:cNvSpPr/>
          <p:nvPr/>
        </p:nvSpPr>
        <p:spPr>
          <a:xfrm rot="1240157">
            <a:off x="2759395" y="1399632"/>
            <a:ext cx="678525" cy="974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 rot="20142885">
            <a:off x="5584598" y="1384603"/>
            <a:ext cx="720080" cy="974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48284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Тваринництво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861912"/>
            <a:ext cx="32752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Зернові культури</a:t>
            </a:r>
            <a:r>
              <a:rPr lang="uk-UA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пшениця16-е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/>
              <a:t>кукурудза</a:t>
            </a:r>
            <a:r>
              <a:rPr lang="ru-RU" sz="1400" dirty="0"/>
              <a:t> </a:t>
            </a:r>
            <a:r>
              <a:rPr lang="ru-RU" sz="1400" dirty="0" smtClean="0"/>
              <a:t>8-е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/>
              <a:t>ячмінь</a:t>
            </a:r>
            <a:r>
              <a:rPr lang="ru-RU" sz="1400" dirty="0"/>
              <a:t> </a:t>
            </a:r>
            <a:r>
              <a:rPr lang="ru-RU" sz="1400" dirty="0" smtClean="0"/>
              <a:t>20-е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Технічні культури</a:t>
            </a:r>
            <a:r>
              <a:rPr lang="uk-UA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err="1" smtClean="0"/>
              <a:t>соняшник</a:t>
            </a:r>
            <a:r>
              <a:rPr lang="ru-RU" sz="1400" dirty="0" smtClean="0"/>
              <a:t> 3-є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 соя 2-е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 сорго </a:t>
            </a:r>
            <a:r>
              <a:rPr lang="ru-RU" sz="1400" dirty="0" smtClean="0"/>
              <a:t>5-е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 бавовни13-е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чай 8-е </a:t>
            </a:r>
            <a:r>
              <a:rPr lang="ru-RU" sz="1400" dirty="0" err="1"/>
              <a:t>місце</a:t>
            </a:r>
            <a:r>
              <a:rPr lang="ru-RU" sz="1400" dirty="0"/>
              <a:t> у </a:t>
            </a:r>
            <a:r>
              <a:rPr lang="ru-RU" sz="1400" dirty="0" err="1" smtClean="0"/>
              <a:t>світі</a:t>
            </a:r>
            <a:endParaRPr lang="uk-UA" dirty="0"/>
          </a:p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Садівництво</a:t>
            </a:r>
            <a:r>
              <a:rPr lang="uk-UA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 smtClean="0"/>
              <a:t>лимони</a:t>
            </a:r>
            <a:r>
              <a:rPr lang="ru-RU" sz="1600" dirty="0" smtClean="0"/>
              <a:t> </a:t>
            </a:r>
            <a:r>
              <a:rPr lang="ru-RU" sz="1600" dirty="0"/>
              <a:t>3-є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err="1" smtClean="0"/>
              <a:t>світі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винограду  </a:t>
            </a:r>
            <a:r>
              <a:rPr lang="ru-RU" sz="1600" dirty="0"/>
              <a:t>2-е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smtClean="0"/>
              <a:t>П.А.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слива </a:t>
            </a:r>
            <a:r>
              <a:rPr lang="ru-RU" sz="1600" dirty="0"/>
              <a:t>14-е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err="1" smtClean="0"/>
              <a:t>світі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 smtClean="0"/>
              <a:t>яблуко</a:t>
            </a:r>
            <a:r>
              <a:rPr lang="ru-RU" sz="1600" dirty="0" smtClean="0"/>
              <a:t> </a:t>
            </a:r>
            <a:r>
              <a:rPr lang="ru-RU" sz="1600" dirty="0"/>
              <a:t>- 11-е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endParaRPr lang="uk-U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90" y="5419571"/>
            <a:ext cx="2140132" cy="144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50" y="1204975"/>
            <a:ext cx="2070750" cy="13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9786" y="2861912"/>
            <a:ext cx="3277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Провідною </a:t>
            </a:r>
            <a:r>
              <a:rPr lang="uk-UA" sz="1400" dirty="0"/>
              <a:t>галуззю є вирощування великої рогатої худоби, переважає м'ясна спеціалізація</a:t>
            </a:r>
            <a:r>
              <a:rPr lang="uk-UA" sz="1400" dirty="0" smtClean="0"/>
              <a:t>.</a:t>
            </a:r>
            <a:r>
              <a:rPr lang="ru-RU" sz="1400" dirty="0"/>
              <a:t> Друга </a:t>
            </a:r>
            <a:r>
              <a:rPr lang="ru-RU" sz="1400" dirty="0" err="1"/>
              <a:t>галузь</a:t>
            </a:r>
            <a:r>
              <a:rPr lang="ru-RU" sz="1400" dirty="0"/>
              <a:t>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вівчарство</a:t>
            </a:r>
            <a:r>
              <a:rPr lang="ru-RU" sz="1400" dirty="0"/>
              <a:t>,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м'ясо-вовняний</a:t>
            </a:r>
            <a:r>
              <a:rPr lang="ru-RU" sz="1400" dirty="0"/>
              <a:t> </a:t>
            </a:r>
            <a:r>
              <a:rPr lang="ru-RU" sz="1400" dirty="0" err="1"/>
              <a:t>напрямок</a:t>
            </a:r>
            <a:r>
              <a:rPr lang="ru-RU" sz="1400" dirty="0"/>
              <a:t> </a:t>
            </a:r>
            <a:r>
              <a:rPr lang="ru-RU" sz="1400" dirty="0" err="1" smtClean="0"/>
              <a:t>спеціалізації</a:t>
            </a:r>
            <a:r>
              <a:rPr lang="ru-RU" sz="1400" dirty="0" smtClean="0"/>
              <a:t>.</a:t>
            </a:r>
            <a:r>
              <a:rPr lang="uk-UA" sz="1400" dirty="0" smtClean="0"/>
              <a:t> </a:t>
            </a:r>
            <a:r>
              <a:rPr lang="ru-RU" sz="1400" dirty="0" err="1"/>
              <a:t>Місцеве</a:t>
            </a:r>
            <a:r>
              <a:rPr lang="ru-RU" sz="1400" dirty="0"/>
              <a:t> </a:t>
            </a:r>
            <a:r>
              <a:rPr lang="ru-RU" sz="1400" dirty="0" err="1"/>
              <a:t>значення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птахівництво</a:t>
            </a:r>
            <a:r>
              <a:rPr lang="ru-RU" sz="1400" dirty="0"/>
              <a:t> і </a:t>
            </a:r>
            <a:r>
              <a:rPr lang="ru-RU" sz="1400" dirty="0" err="1"/>
              <a:t>свинарство</a:t>
            </a:r>
            <a:r>
              <a:rPr lang="ru-RU" sz="1400" dirty="0"/>
              <a:t>, </a:t>
            </a:r>
            <a:r>
              <a:rPr lang="ru-RU" sz="1400" dirty="0" err="1"/>
              <a:t>розвивається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конярство</a:t>
            </a:r>
            <a:r>
              <a:rPr lang="ru-RU" sz="1400" dirty="0"/>
              <a:t>, на </a:t>
            </a:r>
            <a:r>
              <a:rPr lang="ru-RU" sz="1400" dirty="0" err="1"/>
              <a:t>узбережжі</a:t>
            </a:r>
            <a:r>
              <a:rPr lang="ru-RU" sz="1400" dirty="0"/>
              <a:t> </a:t>
            </a:r>
            <a:r>
              <a:rPr lang="ru-RU" sz="1400" dirty="0" err="1"/>
              <a:t>відносно</a:t>
            </a:r>
            <a:r>
              <a:rPr lang="ru-RU" sz="1400" dirty="0"/>
              <a:t> добре </a:t>
            </a:r>
            <a:r>
              <a:rPr lang="ru-RU" sz="1400" dirty="0" err="1"/>
              <a:t>розвивається</a:t>
            </a:r>
            <a:r>
              <a:rPr lang="ru-RU" sz="1400" dirty="0"/>
              <a:t> </a:t>
            </a:r>
            <a:r>
              <a:rPr lang="ru-RU" sz="1400" dirty="0" err="1" smtClean="0"/>
              <a:t>риболовля</a:t>
            </a:r>
            <a:r>
              <a:rPr lang="ru-RU" sz="1400" dirty="0" smtClean="0"/>
              <a:t>.</a:t>
            </a:r>
            <a:endParaRPr lang="uk-UA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19571"/>
            <a:ext cx="2349460" cy="14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213</TotalTime>
  <Words>1060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Аргентина</vt:lpstr>
      <vt:lpstr>Походження назви</vt:lpstr>
      <vt:lpstr>Загальні відомості</vt:lpstr>
      <vt:lpstr>Герб        Прапор     Гімн</vt:lpstr>
      <vt:lpstr>Географічне положення</vt:lpstr>
      <vt:lpstr>Промисловість:</vt:lpstr>
      <vt:lpstr>Добувна промисловість</vt:lpstr>
      <vt:lpstr>Презентация PowerPoint</vt:lpstr>
      <vt:lpstr>Сільське господарство</vt:lpstr>
      <vt:lpstr>Етнічний склад</vt:lpstr>
      <vt:lpstr>Туризм та відпочинок</vt:lpstr>
      <vt:lpstr>Аргентинська кухня </vt:lpstr>
      <vt:lpstr>Спорт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Аргентина</dc:title>
  <dc:creator>Computer</dc:creator>
  <cp:lastModifiedBy>Computer</cp:lastModifiedBy>
  <cp:revision>21</cp:revision>
  <dcterms:created xsi:type="dcterms:W3CDTF">2013-04-03T19:01:18Z</dcterms:created>
  <dcterms:modified xsi:type="dcterms:W3CDTF">2013-04-04T05:25:00Z</dcterms:modified>
</cp:coreProperties>
</file>