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706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9" r:id="rId4"/>
    <p:sldId id="257" r:id="rId5"/>
    <p:sldId id="268" r:id="rId6"/>
    <p:sldId id="270" r:id="rId7"/>
    <p:sldId id="271" r:id="rId8"/>
    <p:sldId id="273" r:id="rId9"/>
    <p:sldId id="272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7A"/>
    <a:srgbClr val="FDF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60" d="100"/>
          <a:sy n="60" d="100"/>
        </p:scale>
        <p:origin x="996" y="192"/>
      </p:cViewPr>
      <p:guideLst>
        <p:guide orient="horz" pos="2160"/>
        <p:guide pos="3840"/>
      </p:guideLst>
    </p:cSldViewPr>
  </p:slideViewPr>
  <p:outlineViewPr>
    <p:cViewPr>
      <p:scale>
        <a:sx n="1" d="1"/>
        <a:sy n="1" d="1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0C062-C57F-4773-AD0D-F38255E3D28B}" type="doc">
      <dgm:prSet loTypeId="urn:microsoft.com/office/officeart/2005/8/layout/arrow2#1" loCatId="process" qsTypeId="urn:microsoft.com/office/officeart/2005/8/quickstyle/3d1" qsCatId="3D" csTypeId="urn:microsoft.com/office/officeart/2005/8/colors/accent2_4" csCatId="accent2" phldr="1"/>
      <dgm:spPr/>
    </dgm:pt>
    <dgm:pt modelId="{96C57C87-EB3B-4EC2-9A41-07DDB6E1CD5F}">
      <dgm:prSet phldrT="[Text]" custT="1"/>
      <dgm:spPr/>
      <dgm:t>
        <a:bodyPr/>
        <a:lstStyle/>
        <a:p>
          <a:r>
            <a:rPr lang="uk-UA" sz="1900" i="1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Видобування</a:t>
          </a:r>
          <a:r>
            <a:rPr lang="uk-UA" sz="1900" i="1" baseline="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руди </a:t>
          </a:r>
          <a:endParaRPr lang="en-US" sz="1900" i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5D1DC240-AF47-483E-BDD5-25D164AF9AD2}" type="parTrans" cxnId="{925307BB-5B35-431F-9DA1-13475E6C4B77}">
      <dgm:prSet/>
      <dgm:spPr/>
      <dgm:t>
        <a:bodyPr/>
        <a:lstStyle/>
        <a:p>
          <a:endParaRPr lang="ru-RU"/>
        </a:p>
      </dgm:t>
    </dgm:pt>
    <dgm:pt modelId="{22F632CD-20B4-4C6C-851D-A0DA6FD61C5D}" type="sibTrans" cxnId="{925307BB-5B35-431F-9DA1-13475E6C4B77}">
      <dgm:prSet/>
      <dgm:spPr/>
      <dgm:t>
        <a:bodyPr/>
        <a:lstStyle/>
        <a:p>
          <a:endParaRPr lang="ru-RU"/>
        </a:p>
      </dgm:t>
    </dgm:pt>
    <dgm:pt modelId="{47E7A2FA-4BD5-4DEC-9F96-BCA4BBA47DCF}">
      <dgm:prSet phldrT="[Text]" custT="1"/>
      <dgm:spPr/>
      <dgm:t>
        <a:bodyPr/>
        <a:lstStyle/>
        <a:p>
          <a:r>
            <a:rPr lang="uk-UA" sz="2000" i="1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Переплавка</a:t>
          </a:r>
          <a:r>
            <a:rPr lang="uk-UA" sz="2000" i="1" baseline="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руди в метал</a:t>
          </a:r>
          <a:endParaRPr lang="en-US" sz="2000" i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B3FB3DE-869F-44EA-939A-EB85E6D38D01}" type="parTrans" cxnId="{34AAA809-0B3A-4EEC-AF99-BC937D6DC898}">
      <dgm:prSet/>
      <dgm:spPr/>
      <dgm:t>
        <a:bodyPr/>
        <a:lstStyle/>
        <a:p>
          <a:endParaRPr lang="ru-RU"/>
        </a:p>
      </dgm:t>
    </dgm:pt>
    <dgm:pt modelId="{996E13EC-AFA1-4AAC-A0C4-087C617FF2D9}" type="sibTrans" cxnId="{34AAA809-0B3A-4EEC-AF99-BC937D6DC898}">
      <dgm:prSet/>
      <dgm:spPr/>
      <dgm:t>
        <a:bodyPr/>
        <a:lstStyle/>
        <a:p>
          <a:endParaRPr lang="ru-RU"/>
        </a:p>
      </dgm:t>
    </dgm:pt>
    <dgm:pt modelId="{A12E24BB-B2D1-46CB-A03A-16612625C6D9}">
      <dgm:prSet phldrT="[Text]" custT="1"/>
      <dgm:spPr/>
      <dgm:t>
        <a:bodyPr/>
        <a:lstStyle/>
        <a:p>
          <a:r>
            <a:rPr lang="uk-UA" sz="2800" i="1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Реалізування</a:t>
          </a:r>
          <a:r>
            <a:rPr lang="uk-UA" sz="2800" i="1" baseline="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металу</a:t>
          </a:r>
          <a:endParaRPr lang="en-US" sz="2800" i="1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7B556FFC-7709-44C1-B4BC-586D0EBBD1C9}" type="parTrans" cxnId="{94D561A6-8F1D-4D66-A563-4B89F9A5BBB1}">
      <dgm:prSet/>
      <dgm:spPr/>
      <dgm:t>
        <a:bodyPr/>
        <a:lstStyle/>
        <a:p>
          <a:endParaRPr lang="ru-RU"/>
        </a:p>
      </dgm:t>
    </dgm:pt>
    <dgm:pt modelId="{9A6810F2-A473-4C4E-91CC-7ED8BF0F5902}" type="sibTrans" cxnId="{94D561A6-8F1D-4D66-A563-4B89F9A5BBB1}">
      <dgm:prSet/>
      <dgm:spPr/>
      <dgm:t>
        <a:bodyPr/>
        <a:lstStyle/>
        <a:p>
          <a:endParaRPr lang="ru-RU"/>
        </a:p>
      </dgm:t>
    </dgm:pt>
    <dgm:pt modelId="{7702F23C-8B74-4E81-878F-FC4D4E811F20}" type="pres">
      <dgm:prSet presAssocID="{C6B0C062-C57F-4773-AD0D-F38255E3D28B}" presName="arrowDiagram" presStyleCnt="0">
        <dgm:presLayoutVars>
          <dgm:chMax val="5"/>
        </dgm:presLayoutVars>
      </dgm:prSet>
      <dgm:spPr/>
    </dgm:pt>
    <dgm:pt modelId="{8D8196B2-8690-410B-88DD-58E36C1508F0}" type="pres">
      <dgm:prSet presAssocID="{C6B0C062-C57F-4773-AD0D-F38255E3D28B}" presName="arrow" presStyleLbl="bgShp" presStyleIdx="0" presStyleCnt="1" custLinFactNeighborX="298" custLinFactNeighborY="-714"/>
      <dgm:spPr/>
    </dgm:pt>
    <dgm:pt modelId="{925DF700-175B-486E-8CDB-3F5523B469B9}" type="pres">
      <dgm:prSet presAssocID="{C6B0C062-C57F-4773-AD0D-F38255E3D28B}" presName="arrowDiagram3" presStyleCnt="0"/>
      <dgm:spPr/>
    </dgm:pt>
    <dgm:pt modelId="{77EE22B3-CA06-42EE-A4F0-16D4F2D463EA}" type="pres">
      <dgm:prSet presAssocID="{96C57C87-EB3B-4EC2-9A41-07DDB6E1CD5F}" presName="textBox3a" presStyleLbl="revTx" presStyleIdx="0" presStyleCnt="3" custScaleX="140561" custScaleY="122734" custLinFactNeighborX="-4625" custLinFactNeighborY="15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448E3-A923-4562-82EE-2D6547A66745}" type="pres">
      <dgm:prSet presAssocID="{96C57C87-EB3B-4EC2-9A41-07DDB6E1CD5F}" presName="bullet3a" presStyleLbl="node1" presStyleIdx="0" presStyleCnt="3"/>
      <dgm:spPr/>
    </dgm:pt>
    <dgm:pt modelId="{927F647F-96BC-4E61-884C-3053C7634AF5}" type="pres">
      <dgm:prSet presAssocID="{47E7A2FA-4BD5-4DEC-9F96-BCA4BBA47DCF}" presName="textBox3b" presStyleLbl="revTx" presStyleIdx="1" presStyleCnt="3" custScaleX="123718" custLinFactNeighborX="-16931" custLinFactNeighborY="8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1A7F7-D190-40A1-8F89-9DF82761F331}" type="pres">
      <dgm:prSet presAssocID="{47E7A2FA-4BD5-4DEC-9F96-BCA4BBA47DCF}" presName="bullet3b" presStyleLbl="node1" presStyleIdx="1" presStyleCnt="3"/>
      <dgm:spPr/>
    </dgm:pt>
    <dgm:pt modelId="{912F4A56-954F-4116-820A-78B7D54C1BDB}" type="pres">
      <dgm:prSet presAssocID="{A12E24BB-B2D1-46CB-A03A-16612625C6D9}" presName="textBox3c" presStyleLbl="revTx" presStyleIdx="2" presStyleCnt="3" custScaleX="199149" custLinFactNeighborX="13611" custLinFactNeighborY="-8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71A12-A6B6-4197-A0E8-04E68C73C293}" type="pres">
      <dgm:prSet presAssocID="{A12E24BB-B2D1-46CB-A03A-16612625C6D9}" presName="bullet3c" presStyleLbl="node1" presStyleIdx="2" presStyleCnt="3"/>
      <dgm:spPr/>
    </dgm:pt>
  </dgm:ptLst>
  <dgm:cxnLst>
    <dgm:cxn modelId="{DF608174-C0D6-4C61-809C-83BDD5F5EE5C}" type="presOf" srcId="{A12E24BB-B2D1-46CB-A03A-16612625C6D9}" destId="{912F4A56-954F-4116-820A-78B7D54C1BDB}" srcOrd="0" destOrd="0" presId="urn:microsoft.com/office/officeart/2005/8/layout/arrow2#1"/>
    <dgm:cxn modelId="{F72958E5-04B3-4FCA-89E9-D847BC0E004D}" type="presOf" srcId="{47E7A2FA-4BD5-4DEC-9F96-BCA4BBA47DCF}" destId="{927F647F-96BC-4E61-884C-3053C7634AF5}" srcOrd="0" destOrd="0" presId="urn:microsoft.com/office/officeart/2005/8/layout/arrow2#1"/>
    <dgm:cxn modelId="{925307BB-5B35-431F-9DA1-13475E6C4B77}" srcId="{C6B0C062-C57F-4773-AD0D-F38255E3D28B}" destId="{96C57C87-EB3B-4EC2-9A41-07DDB6E1CD5F}" srcOrd="0" destOrd="0" parTransId="{5D1DC240-AF47-483E-BDD5-25D164AF9AD2}" sibTransId="{22F632CD-20B4-4C6C-851D-A0DA6FD61C5D}"/>
    <dgm:cxn modelId="{09D818D4-DC36-458F-BAFC-9CA110970CE1}" type="presOf" srcId="{C6B0C062-C57F-4773-AD0D-F38255E3D28B}" destId="{7702F23C-8B74-4E81-878F-FC4D4E811F20}" srcOrd="0" destOrd="0" presId="urn:microsoft.com/office/officeart/2005/8/layout/arrow2#1"/>
    <dgm:cxn modelId="{94D561A6-8F1D-4D66-A563-4B89F9A5BBB1}" srcId="{C6B0C062-C57F-4773-AD0D-F38255E3D28B}" destId="{A12E24BB-B2D1-46CB-A03A-16612625C6D9}" srcOrd="2" destOrd="0" parTransId="{7B556FFC-7709-44C1-B4BC-586D0EBBD1C9}" sibTransId="{9A6810F2-A473-4C4E-91CC-7ED8BF0F5902}"/>
    <dgm:cxn modelId="{34AAA809-0B3A-4EEC-AF99-BC937D6DC898}" srcId="{C6B0C062-C57F-4773-AD0D-F38255E3D28B}" destId="{47E7A2FA-4BD5-4DEC-9F96-BCA4BBA47DCF}" srcOrd="1" destOrd="0" parTransId="{8B3FB3DE-869F-44EA-939A-EB85E6D38D01}" sibTransId="{996E13EC-AFA1-4AAC-A0C4-087C617FF2D9}"/>
    <dgm:cxn modelId="{2AEBA553-7D6F-4E82-A731-973F6C4DDA3D}" type="presOf" srcId="{96C57C87-EB3B-4EC2-9A41-07DDB6E1CD5F}" destId="{77EE22B3-CA06-42EE-A4F0-16D4F2D463EA}" srcOrd="0" destOrd="0" presId="urn:microsoft.com/office/officeart/2005/8/layout/arrow2#1"/>
    <dgm:cxn modelId="{1CAD6577-1F02-414F-A840-82C81E289594}" type="presParOf" srcId="{7702F23C-8B74-4E81-878F-FC4D4E811F20}" destId="{8D8196B2-8690-410B-88DD-58E36C1508F0}" srcOrd="0" destOrd="0" presId="urn:microsoft.com/office/officeart/2005/8/layout/arrow2#1"/>
    <dgm:cxn modelId="{E747CB3B-DFA7-4CAF-B449-7E5F47EB7B98}" type="presParOf" srcId="{7702F23C-8B74-4E81-878F-FC4D4E811F20}" destId="{925DF700-175B-486E-8CDB-3F5523B469B9}" srcOrd="1" destOrd="0" presId="urn:microsoft.com/office/officeart/2005/8/layout/arrow2#1"/>
    <dgm:cxn modelId="{A8FC42EA-1BDC-4FBA-80B9-1CB072643C89}" type="presParOf" srcId="{925DF700-175B-486E-8CDB-3F5523B469B9}" destId="{77EE22B3-CA06-42EE-A4F0-16D4F2D463EA}" srcOrd="0" destOrd="0" presId="urn:microsoft.com/office/officeart/2005/8/layout/arrow2#1"/>
    <dgm:cxn modelId="{09BD4610-98E5-4F77-A220-EE5C50E24D67}" type="presParOf" srcId="{925DF700-175B-486E-8CDB-3F5523B469B9}" destId="{FD9448E3-A923-4562-82EE-2D6547A66745}" srcOrd="1" destOrd="0" presId="urn:microsoft.com/office/officeart/2005/8/layout/arrow2#1"/>
    <dgm:cxn modelId="{7DE64C7F-88A6-4461-AC9F-11256F689D25}" type="presParOf" srcId="{925DF700-175B-486E-8CDB-3F5523B469B9}" destId="{927F647F-96BC-4E61-884C-3053C7634AF5}" srcOrd="2" destOrd="0" presId="urn:microsoft.com/office/officeart/2005/8/layout/arrow2#1"/>
    <dgm:cxn modelId="{39211DA0-3D56-473A-8149-AFBFB16169BD}" type="presParOf" srcId="{925DF700-175B-486E-8CDB-3F5523B469B9}" destId="{FE51A7F7-D190-40A1-8F89-9DF82761F331}" srcOrd="3" destOrd="0" presId="urn:microsoft.com/office/officeart/2005/8/layout/arrow2#1"/>
    <dgm:cxn modelId="{FB3F0E74-2B63-4840-83E7-AA32215F9CCD}" type="presParOf" srcId="{925DF700-175B-486E-8CDB-3F5523B469B9}" destId="{912F4A56-954F-4116-820A-78B7D54C1BDB}" srcOrd="4" destOrd="0" presId="urn:microsoft.com/office/officeart/2005/8/layout/arrow2#1"/>
    <dgm:cxn modelId="{C059F0F3-C1EE-49CE-BDF4-E09C7C5E730E}" type="presParOf" srcId="{925DF700-175B-486E-8CDB-3F5523B469B9}" destId="{87971A12-A6B6-4197-A0E8-04E68C73C293}" srcOrd="5" destOrd="0" presId="urn:microsoft.com/office/officeart/2005/8/layout/arrow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196B2-8690-410B-88DD-58E36C1508F0}">
      <dsp:nvSpPr>
        <dsp:cNvPr id="0" name=""/>
        <dsp:cNvSpPr/>
      </dsp:nvSpPr>
      <dsp:spPr>
        <a:xfrm>
          <a:off x="0" y="0"/>
          <a:ext cx="6348413" cy="3881437"/>
        </a:xfrm>
        <a:prstGeom prst="swooshArrow">
          <a:avLst/>
        </a:prstGeom>
        <a:gradFill rotWithShape="0">
          <a:gsLst>
            <a:gs pos="0">
              <a:schemeClr val="accent2">
                <a:tint val="55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5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7EE22B3-CA06-42EE-A4F0-16D4F2D463EA}">
      <dsp:nvSpPr>
        <dsp:cNvPr id="0" name=""/>
        <dsp:cNvSpPr/>
      </dsp:nvSpPr>
      <dsp:spPr>
        <a:xfrm>
          <a:off x="722044" y="2636567"/>
          <a:ext cx="2230848" cy="1238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i="1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Видобування</a:t>
          </a:r>
          <a:r>
            <a:rPr lang="uk-UA" sz="1900" i="1" kern="1200" baseline="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руди </a:t>
          </a:r>
          <a:endParaRPr lang="en-US" sz="1900" i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722044" y="2636567"/>
        <a:ext cx="2230848" cy="1238599"/>
      </dsp:txXfrm>
    </dsp:sp>
    <dsp:sp modelId="{FD9448E3-A923-4562-82EE-2D6547A66745}">
      <dsp:nvSpPr>
        <dsp:cNvPr id="0" name=""/>
        <dsp:cNvSpPr/>
      </dsp:nvSpPr>
      <dsp:spPr>
        <a:xfrm>
          <a:off x="1053836" y="2529315"/>
          <a:ext cx="126968" cy="126968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7F647F-96BC-4E61-884C-3053C7634AF5}">
      <dsp:nvSpPr>
        <dsp:cNvPr id="0" name=""/>
        <dsp:cNvSpPr/>
      </dsp:nvSpPr>
      <dsp:spPr>
        <a:xfrm>
          <a:off x="2306219" y="1700459"/>
          <a:ext cx="1963532" cy="1009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i="1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Переплавка</a:t>
          </a:r>
          <a:r>
            <a:rPr lang="uk-UA" sz="2000" i="1" kern="1200" baseline="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руди в метал</a:t>
          </a:r>
          <a:endParaRPr lang="en-US" sz="2000" i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2306219" y="1700459"/>
        <a:ext cx="1963532" cy="1009173"/>
      </dsp:txXfrm>
    </dsp:sp>
    <dsp:sp modelId="{FE51A7F7-D190-40A1-8F89-9DF82761F331}">
      <dsp:nvSpPr>
        <dsp:cNvPr id="0" name=""/>
        <dsp:cNvSpPr/>
      </dsp:nvSpPr>
      <dsp:spPr>
        <a:xfrm>
          <a:off x="2659985" y="1512486"/>
          <a:ext cx="206323" cy="20632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394115"/>
                <a:satOff val="5189"/>
                <a:lumOff val="31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394115"/>
                <a:satOff val="5189"/>
                <a:lumOff val="31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394115"/>
                <a:satOff val="5189"/>
                <a:lumOff val="31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2F4A56-954F-4116-820A-78B7D54C1BDB}">
      <dsp:nvSpPr>
        <dsp:cNvPr id="0" name=""/>
        <dsp:cNvSpPr/>
      </dsp:nvSpPr>
      <dsp:spPr>
        <a:xfrm>
          <a:off x="3890394" y="980379"/>
          <a:ext cx="3160700" cy="1009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dirty="0" err="1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Реалізування</a:t>
          </a:r>
          <a:r>
            <a:rPr lang="uk-UA" sz="2800" i="1" kern="1200" baseline="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 металу</a:t>
          </a:r>
          <a:endParaRPr lang="en-US" sz="2800" i="1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890394" y="980379"/>
        <a:ext cx="3160700" cy="1009173"/>
      </dsp:txXfrm>
    </dsp:sp>
    <dsp:sp modelId="{87971A12-A6B6-4197-A0E8-04E68C73C293}">
      <dsp:nvSpPr>
        <dsp:cNvPr id="0" name=""/>
        <dsp:cNvSpPr/>
      </dsp:nvSpPr>
      <dsp:spPr>
        <a:xfrm>
          <a:off x="4558160" y="869763"/>
          <a:ext cx="238065" cy="238065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-394115"/>
                <a:satOff val="5189"/>
                <a:lumOff val="31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394115"/>
                <a:satOff val="5189"/>
                <a:lumOff val="31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394115"/>
                <a:satOff val="5189"/>
                <a:lumOff val="31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#1" minVer="12.0">
  <dgm:title val=""/>
  <dgm:desc val=""/>
  <dgm:catLst>
    <dgm:cat type="process" pri="9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</dgm:varLst>
    <dgm:alg type="composite">
      <dgm:param type="vertAlign" val="none"/>
      <dgm:param type="horzAlign" val="none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/>
          </dgm:shape>
          <dgm:presOf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1" refType="w" fact="0.43525"/>
                <dgm:constr type="t" for="ch" forName="textBox1" refType="h" fact="0.41625"/>
                <dgm:constr type="w" for="ch" forName="textBox1" refType="w" fact="0.4"/>
                <dgm:constr type="h" for="ch" forName="textBox1" refType="h" fact="0.4"/>
                <dgm:constr type="ctrX" for="ch" forName="bullet1" refType="l" refFor="ch" refForName="textBox1"/>
                <dgm:constr type="ctrY" for="ch" forName="bullet1" refType="t" refFor="ch" refForName="textBox1"/>
                <dgm:constr type="w" for="ch" forName="bullet1" refType="w" fact="0.0325"/>
                <dgm:constr type="h" for="ch" forName="bullet1" refType="w" refFor="ch" refForName="bullet1"/>
                <dgm:constr type="primFontSz" for="ch" ptType="node" val="36"/>
                <dgm:constr type="primFontSz" for="ch" ptType="node" op="equ"/>
              </dgm:constrLst>
              <dgm:forEach name="Name5" axis="ch" ptType="node" cnt="1"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2a" refType="w" fact="0.2735"/>
                <dgm:constr type="t" for="ch" forName="textBox2a" refType="h" fact="0.5565"/>
                <dgm:constr type="w" for="ch" forName="textBox2a" refType="w" fact="0.325"/>
                <dgm:constr type="h" for="ch" forName="textBox2a" refType="h" fact="0.4"/>
                <dgm:constr type="ctrX" for="ch" forName="bullet2a" refType="l" refFor="ch" refForName="textBox2a"/>
                <dgm:constr type="ctrY" for="ch" forName="bullet2a" refType="t" refFor="ch" refForName="textBox2a"/>
                <dgm:constr type="w" for="ch" forName="bullet2a" refType="w" fact="0.025"/>
                <dgm:constr type="h" for="ch" forName="bullet2a" refType="w" refFor="ch" refForName="bullet2a"/>
                <dgm:constr type="l" for="ch" forName="textBox2b" refType="w" fact="0.6145"/>
                <dgm:constr type="t" for="ch" forName="textBox2b" refType="h" fact="0.3085"/>
                <dgm:constr type="w" for="ch" forName="textBox2b" refType="w" fact="0.325"/>
                <dgm:constr type="h" for="ch" forName="textBox2b" refType="h" fact="0.4"/>
                <dgm:constr type="ctrX" for="ch" forName="bullet2b" refType="l" refFor="ch" refForName="textBox2b"/>
                <dgm:constr type="ctrY" for="ch" forName="bullet2b" refType="t" refFor="ch" refForName="textBox2b"/>
                <dgm:constr type="w" for="ch" forName="bullet2b" refType="w" fact="0.035"/>
                <dgm:constr type="h" for="ch" forName="bullet2b" refType="w" refFor="ch" refForName="bullet2b"/>
                <dgm:constr type="primFontSz" for="ch" ptType="node" val="36"/>
                <dgm:constr type="primFontSz" for="ch" ptType="node" op="equ"/>
              </dgm:constrLst>
              <dgm:forEach name="Name7" axis="ch" ptType="node" cnt="1">
                <dgm:layoutNode name="textBox2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8" axis="ch" ptType="node" st="2" cnt="1">
                <dgm:layoutNode name="textBox2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9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3a" refType="w" fact="0.176"/>
                <dgm:constr type="t" for="ch" forName="textBox3a" refType="h" fact="0.668"/>
                <dgm:constr type="w" for="ch" forName="textBox3a" refType="w" fact="0.25"/>
                <dgm:constr type="h" for="ch" forName="textBox3a" refType="h" fact="0.26"/>
                <dgm:constr type="ctrX" for="ch" forName="bullet3a" refType="l" refFor="ch" refForName="textBox3a"/>
                <dgm:constr type="ctrY" for="ch" forName="bullet3a" refType="t" refFor="ch" refForName="textBox3a"/>
                <dgm:constr type="w" for="ch" forName="bullet3a" refType="w" fact="0.02"/>
                <dgm:constr type="h" for="ch" forName="bullet3a" refType="w" refFor="ch" refForName="bullet3a"/>
                <dgm:constr type="l" for="ch" forName="textBox3b" refType="w" fact="0.43525"/>
                <dgm:constr type="t" for="ch" forName="textBox3b" refType="h" fact="0.41625"/>
                <dgm:constr type="w" for="ch" forName="textBox3b" refType="w" fact="0.25"/>
                <dgm:constr type="h" for="ch" forName="textBox3b" refType="h" fact="0.26"/>
                <dgm:constr type="ctrX" for="ch" forName="bullet3b" refType="l" refFor="ch" refForName="textBox3b"/>
                <dgm:constr type="ctrY" for="ch" forName="bullet3b" refType="t" refFor="ch" refForName="textBox3b"/>
                <dgm:constr type="w" for="ch" forName="bullet3b" refType="w" fact="0.0325"/>
                <dgm:constr type="h" for="ch" forName="bullet3b" refType="w" refFor="ch" refForName="bullet3b"/>
                <dgm:constr type="l" for="ch" forName="textBox3c" refType="w" fact="0.73675"/>
                <dgm:constr type="t" for="ch" forName="textBox3c" refType="h" fact="0.25475"/>
                <dgm:constr type="w" for="ch" forName="textBox3c" refType="w" fact="0.25"/>
                <dgm:constr type="h" for="ch" forName="textBox3c" refType="h" fact="0.26"/>
                <dgm:constr type="ctrX" for="ch" forName="bullet3c" refType="l" refFor="ch" refForName="textBox3c"/>
                <dgm:constr type="ctrY" for="ch" forName="bullet3c" refType="t" refFor="ch" refForName="textBox3c"/>
                <dgm:constr type="w" for="ch" forName="bullet3c" refType="w" fact="0.0375"/>
                <dgm:constr type="h" for="ch" forName="bullet3c" refType="w" refFor="ch" refForName="bullet3c"/>
                <dgm:constr type="primFontSz" for="ch" ptType="node" val="36"/>
                <dgm:constr type="primFontSz" for="ch" ptType="node" op="equ"/>
              </dgm:constrLst>
              <dgm:forEach name="Name10" axis="ch" ptType="node" cnt="1">
                <dgm:layoutNode name="textBox3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1" axis="ch" ptType="node" st="2" cnt="1">
                <dgm:layoutNode name="textBox3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2" axis="ch" ptType="node" st="3" cnt="1">
                <dgm:layoutNode name="textBox3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13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4a" refType="w" fact="0.139"/>
                <dgm:constr type="t" for="ch" forName="textBox4a" refType="h" fact="0.72"/>
                <dgm:constr type="w" for="ch" forName="textBox4a" refType="w" fact="0.175"/>
                <dgm:constr type="h" for="ch" forName="textBox4a" refType="h" fact="0.26"/>
                <dgm:constr type="ctrX" for="ch" forName="bullet4a" refType="l" refFor="ch" refForName="textBox4a"/>
                <dgm:constr type="ctrY" for="ch" forName="bullet4a" refType="t" refFor="ch" refForName="textBox4a"/>
                <dgm:constr type="w" for="ch" forName="bullet4a" refType="w" fact="0.02"/>
                <dgm:constr type="h" for="ch" forName="bullet4a" refType="w" refFor="ch" refForName="bullet4a"/>
                <dgm:constr type="l" for="ch" forName="textBox4b" refType="w" fact="0.33075"/>
                <dgm:constr type="t" for="ch" forName="textBox4b" refType="h" fact="0.49775"/>
                <dgm:constr type="w" for="ch" forName="textBox4b" refType="w" fact="0.175"/>
                <dgm:constr type="h" for="ch" forName="textBox4b" refType="h" fact="0.26"/>
                <dgm:constr type="ctrX" for="ch" forName="bullet4b" refType="l" refFor="ch" refForName="textBox4b"/>
                <dgm:constr type="ctrY" for="ch" forName="bullet4b" refType="t" refFor="ch" refForName="textBox4b"/>
                <dgm:constr type="w" for="ch" forName="bullet4b" refType="w" fact="0.0275"/>
                <dgm:constr type="h" for="ch" forName="bullet4b" refType="w" refFor="ch" refForName="bullet4b"/>
                <dgm:constr type="l" for="ch" forName="textBox4c" refType="w" fact="0.55925"/>
                <dgm:constr type="t" for="ch" forName="textBox4c" refType="h" fact="0.33325"/>
                <dgm:constr type="w" for="ch" forName="textBox4c" refType="w" fact="0.175"/>
                <dgm:constr type="h" for="ch" forName="textBox4c" refType="h" fact="0.26"/>
                <dgm:constr type="ctrX" for="ch" forName="bullet4c" refType="l" refFor="ch" refForName="textBox4c"/>
                <dgm:constr type="ctrY" for="ch" forName="bullet4c" refType="t" refFor="ch" refForName="textBox4c"/>
                <dgm:constr type="w" for="ch" forName="bullet4c" refType="w" fact="0.0325"/>
                <dgm:constr type="h" for="ch" forName="bullet4c" refType="w" refFor="ch" refForName="bullet4c"/>
                <dgm:constr type="l" for="ch" forName="textBox4d" refType="w" fact="0.79675"/>
                <dgm:constr type="t" for="ch" forName="textBox4d" refType="h" fact="0.23575"/>
                <dgm:constr type="w" for="ch" forName="textBox4d" refType="w" fact="0.175"/>
                <dgm:constr type="h" for="ch" forName="textBox4d" refType="h" fact="0.26"/>
                <dgm:constr type="ctrX" for="ch" forName="bullet4d" refType="l" refFor="ch" refForName="textBox4d"/>
                <dgm:constr type="ctrY" for="ch" forName="bullet4d" refType="t" refFor="ch" refForName="textBox4d"/>
                <dgm:constr type="w" for="ch" forName="bullet4d" refType="w" fact="0.0375"/>
                <dgm:constr type="h" for="ch" forName="bullet4d" refType="w" refFor="ch" refForName="bullet4d"/>
                <dgm:constr type="primFontSz" for="ch" ptType="node" val="36"/>
                <dgm:constr type="primFontSz" for="ch" ptType="node" op="equ"/>
              </dgm:constrLst>
              <dgm:forEach name="Name14" axis="ch" ptType="node" cnt="1">
                <dgm:layoutNode name="textBox4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5" axis="ch" ptType="node" st="2" cnt="1">
                <dgm:layoutNode name="textBox4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6" axis="ch" ptType="node" st="3" cnt="1">
                <dgm:layoutNode name="textBox4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7" axis="ch" ptType="node" st="4" cnt="1">
                <dgm:layoutNode name="textBox4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else name="Name18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5a" refType="w" fact="0.139"/>
                <dgm:constr type="t" for="ch" forName="textBox5a" refType="h" fact="0.72"/>
                <dgm:constr type="w" for="ch" forName="textBox5a" refType="w" fact="0.125"/>
                <dgm:constr type="h" for="ch" forName="textBox5a" refType="h" fact="0.26"/>
                <dgm:constr type="ctrX" for="ch" forName="bullet5a" refType="l" refFor="ch" refForName="textBox5a"/>
                <dgm:constr type="ctrY" for="ch" forName="bullet5a" refType="t" refFor="ch" refForName="textBox5a"/>
                <dgm:constr type="w" for="ch" forName="bullet5a" refType="w" fact="0.02"/>
                <dgm:constr type="h" for="ch" forName="bullet5a" refType="w" refFor="ch" refForName="bullet5a"/>
                <dgm:constr type="l" for="ch" forName="textBox5b" refType="w" fact="0.2735"/>
                <dgm:constr type="t" for="ch" forName="textBox5b" refType="h" fact="0.5565"/>
                <dgm:constr type="w" for="ch" forName="textBox5b" refType="w" fact="0.125"/>
                <dgm:constr type="h" for="ch" forName="textBox5b" refType="h" fact="0.26"/>
                <dgm:constr type="ctrX" for="ch" forName="bullet5b" refType="l" refFor="ch" refForName="textBox5b"/>
                <dgm:constr type="ctrY" for="ch" forName="bullet5b" refType="t" refFor="ch" refForName="textBox5b"/>
                <dgm:constr type="w" for="ch" forName="bullet5b" refType="w" fact="0.025"/>
                <dgm:constr type="h" for="ch" forName="bullet5b" refType="w" refFor="ch" refForName="bullet5b"/>
                <dgm:constr type="l" for="ch" forName="textBox5c" refType="w" fact="0.43525"/>
                <dgm:constr type="t" for="ch" forName="textBox5c" refType="h" fact="0.41625"/>
                <dgm:constr type="w" for="ch" forName="textBox5c" refType="w" fact="0.125"/>
                <dgm:constr type="h" for="ch" forName="textBox5c" refType="h" fact="0.26"/>
                <dgm:constr type="ctrX" for="ch" forName="bullet5c" refType="l" refFor="ch" refForName="textBox5c"/>
                <dgm:constr type="ctrY" for="ch" forName="bullet5c" refType="t" refFor="ch" refForName="textBox5c"/>
                <dgm:constr type="w" for="ch" forName="bullet5c" refType="w" fact="0.0325"/>
                <dgm:constr type="h" for="ch" forName="bullet5c" refType="w" refFor="ch" refForName="bullet5c"/>
                <dgm:constr type="l" for="ch" forName="textBox5d" refType="w" fact="0.6145"/>
                <dgm:constr type="t" for="ch" forName="textBox5d" refType="h" fact="0.3085"/>
                <dgm:constr type="w" for="ch" forName="textBox5d" refType="w" fact="0.125"/>
                <dgm:constr type="h" for="ch" forName="textBox5d" refType="h" fact="0.26"/>
                <dgm:constr type="ctrX" for="ch" forName="bullet5d" refType="l" refFor="ch" refForName="textBox5d"/>
                <dgm:constr type="ctrY" for="ch" forName="bullet5d" refType="t" refFor="ch" refForName="textBox5d"/>
                <dgm:constr type="w" for="ch" forName="bullet5d" refType="w" fact="0.035"/>
                <dgm:constr type="h" for="ch" forName="bullet5d" refType="w" refFor="ch" refForName="bullet5d"/>
                <dgm:constr type="l" for="ch" forName="textBox5e" refType="w" fact="0.79675"/>
                <dgm:constr type="t" for="ch" forName="textBox5e" refType="h" fact="0.23575"/>
                <dgm:constr type="w" for="ch" forName="textBox5e" refType="w" fact="0.125"/>
                <dgm:constr type="h" for="ch" forName="textBox5e" refType="h" fact="0.26"/>
                <dgm:constr type="ctrX" for="ch" forName="bullet5e" refType="l" refFor="ch" refForName="textBox5e"/>
                <dgm:constr type="ctrY" for="ch" forName="bullet5e" refType="t" refFor="ch" refForName="textBox5e"/>
                <dgm:constr type="w" for="ch" forName="bullet5e" refType="w" fact="0.0375"/>
                <dgm:constr type="h" for="ch" forName="bullet5e" refType="w" refFor="ch" refForName="bullet5e"/>
                <dgm:constr type="primFontSz" for="ch" ptType="node" val="36"/>
                <dgm:constr type="primFontSz" for="ch" ptType="node" op="equ"/>
              </dgm:constrLst>
              <dgm:forEach name="Name19" axis="ch" ptType="node" cnt="1">
                <dgm:layoutNode name="textBox5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0" axis="ch" ptType="node" st="2" cnt="1">
                <dgm:layoutNode name="textBox5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1" axis="ch" ptType="node" st="3" cnt="1">
                <dgm:layoutNode name="textBox5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2" axis="ch" ptType="node" st="4" cnt="1">
                <dgm:layoutNode name="textBox5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3" axis="ch" ptType="node" st="5" cnt="1">
                <dgm:layoutNode name="textBox5e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else>
        </dgm:choose>
      </dgm:if>
      <dgm:else name="Name2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9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9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03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73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8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B9E2877-6027-4853-9251-D0EF30737168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70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AB9BCD6E-EDF2-40D9-A9DB-569EE28068C9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0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3CE384B3-A3EA-4D85-B1FC-BD5A30ED4C06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7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CB6D364E-D20F-4FB6-8DB3-8ED8C9FE0236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4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B43CED76-E309-4CF2-B11F-A79EED7AAEA8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8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7AB91EA5-534E-424D-829F-D0F16501E3E1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8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B6232CED-B6DD-4F5E-8451-460804EAD00D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28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D597B318-9A1F-4FF9-8346-B99D12F4A8F5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7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18D2FE6-8E85-45C5-AE55-048F8572BBF1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8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F03FC39-5F7E-4DCC-9948-7FC65AED95BA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5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BAB8F203-7247-4F3F-AF07-14C6D2852FD3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6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64CE81E8-F910-4DA9-8D65-04F30617D30A}" type="datetime2">
              <a:rPr lang="en-US" smtClean="0"/>
              <a:t>Monday, December 23,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uk-UA" smtClean="0">
                <a:solidFill>
                  <a:schemeClr val="accent1">
                    <a:shade val="75000"/>
                  </a:schemeClr>
                </a:solidFill>
              </a:rPr>
              <a:t>Металургійні ТНК України</a:t>
            </a: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‹№›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16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onotype Corsiva" panose="03010101010201010101" pitchFamily="66" charset="0"/>
              </a:rPr>
              <a:t>Найбільші Металургійні ТНК </a:t>
            </a:r>
            <a:r>
              <a:rPr lang="uk-UA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onotype Corsiva" panose="03010101010201010101" pitchFamily="66" charset="0"/>
              </a:rPr>
              <a:t/>
            </a:r>
            <a:br>
              <a:rPr lang="uk-UA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onotype Corsiva" panose="03010101010201010101" pitchFamily="66" charset="0"/>
              </a:rPr>
            </a:br>
            <a:r>
              <a:rPr lang="uk-UA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onotype Corsiva" panose="03010101010201010101" pitchFamily="66" charset="0"/>
              </a:rPr>
              <a:t>України 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135565" y="5301213"/>
            <a:ext cx="5826719" cy="1096899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Підготував : </a:t>
            </a:r>
          </a:p>
          <a:p>
            <a:r>
              <a:rPr lang="uk-UA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Учень 10 класу</a:t>
            </a:r>
          </a:p>
          <a:p>
            <a:r>
              <a:rPr lang="uk-UA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Кійко</a:t>
            </a:r>
            <a:r>
              <a:rPr lang="uk-UA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Едуард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3" y="620688"/>
            <a:ext cx="6347713" cy="1320800"/>
          </a:xfrm>
        </p:spPr>
        <p:txBody>
          <a:bodyPr>
            <a:normAutofit/>
          </a:bodyPr>
          <a:lstStyle/>
          <a:p>
            <a:r>
              <a:rPr lang="uk-UA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Що Таке ТНК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33603" y="2160595"/>
            <a:ext cx="6986737" cy="3880773"/>
          </a:xfrm>
        </p:spPr>
        <p:txBody>
          <a:bodyPr>
            <a:normAutofit/>
          </a:bodyPr>
          <a:lstStyle/>
          <a:p>
            <a:r>
              <a:rPr lang="uk-UA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Транснаціона́льна</a:t>
            </a:r>
            <a:r>
              <a:rPr lang="uk-UA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компанія — компанія , що володіє виробничими підрозділами в декількох країнах.</a:t>
            </a:r>
          </a:p>
          <a:p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ТНК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створює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систему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міжнародного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виробництва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,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розподілену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між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кількома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країнами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, але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контрольовану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з одного центру —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материнської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компанії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ngsanaUPC" panose="02020603050405020304" pitchFamily="18" charset="-34"/>
              </a:rPr>
              <a:t>.</a:t>
            </a:r>
            <a:endParaRPr lang="uk-UA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416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uk-UA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  <a:cs typeface="AngsanaUPC" panose="02020603050405020304" pitchFamily="18" charset="-34"/>
              </a:rPr>
              <a:t>Основні Задачі  ТНК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485433"/>
              </p:ext>
            </p:extLst>
          </p:nvPr>
        </p:nvGraphicFramePr>
        <p:xfrm>
          <a:off x="2133603" y="2160591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Металургійні ТНК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2913">
              <a:buNone/>
            </a:pPr>
            <a:r>
              <a:rPr lang="uk-UA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 найбільших металургійних ТНК України належать :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Метінвест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Індустріальний союз Донбасу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Запоріжсталь</a:t>
            </a:r>
          </a:p>
          <a:p>
            <a:pPr marL="457200" indent="-457200">
              <a:buFont typeface="+mj-lt"/>
              <a:buAutoNum type="arabicPeriod"/>
            </a:pP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val="7911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33599" y="2492901"/>
            <a:ext cx="6347714" cy="3880773"/>
          </a:xfrm>
        </p:spPr>
        <p:txBody>
          <a:bodyPr>
            <a:normAutofit/>
          </a:bodyPr>
          <a:lstStyle/>
          <a:p>
            <a:r>
              <a:rPr lang="uk-UA" sz="2000" i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 Метінвест — міжнародна вертикально інтегрована гірничо-металургійна компанія, здійснює видобування руди та вугілля, виробництво коксу, виплавку сталі та виробництво плоского, сортового й фасонного прокату, виготовлення труб великого діаметра та іншої продукції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271" y="260653"/>
            <a:ext cx="9144000" cy="153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Метінвест</a:t>
            </a:r>
            <a:endParaRPr lang="uk-UA" sz="4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Заснована 6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червня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2006 року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компанією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System Capital </a:t>
            </a:r>
            <a:r>
              <a:rPr lang="en-US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Manadgement</a:t>
            </a:r>
            <a:endParaRPr lang="ru-RU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Генеральний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Директор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Метінвест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Холдингу з 2006 року — 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Ігор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Сирий.</a:t>
            </a:r>
          </a:p>
          <a:p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Група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Метінвест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присутня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на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всіх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великих ринках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світу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— в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Європі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на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Близькому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Сході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і в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Африці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в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Північній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Центральній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і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Південній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Америці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на Далекому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Сході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</a:p>
          <a:p>
            <a:endParaRPr lang="ru-RU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34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Метінвест</a:t>
            </a:r>
            <a:endParaRPr lang="uk-UA" sz="4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Крім того, Метінвест є партнером </a:t>
            </a:r>
            <a:r>
              <a:rPr lang="uk-UA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футбольного</a:t>
            </a:r>
            <a:endParaRPr lang="en-US" sz="2400" i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uk-UA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uk-UA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клубу «Шахтар» Донецьк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99000" l="9786" r="89602">
                        <a14:backgroundMark x1="75229" y1="26000" x2="75229" y2="26000"/>
                        <a14:backgroundMark x1="71560" y1="17667" x2="71560" y2="17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979" y="116632"/>
            <a:ext cx="3114675" cy="2857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487" y="3204322"/>
            <a:ext cx="4953000" cy="33718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700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-1395536"/>
            <a:ext cx="6491263" cy="4868447"/>
          </a:xfrm>
        </p:spPr>
      </p:pic>
      <p:sp>
        <p:nvSpPr>
          <p:cNvPr id="8" name="Місце для вмісту 7"/>
          <p:cNvSpPr>
            <a:spLocks noGrp="1"/>
          </p:cNvSpPr>
          <p:nvPr>
            <p:ph sz="half" idx="2"/>
          </p:nvPr>
        </p:nvSpPr>
        <p:spPr>
          <a:xfrm>
            <a:off x="2133600" y="2420893"/>
            <a:ext cx="6698704" cy="3620475"/>
          </a:xfrm>
        </p:spPr>
        <p:txBody>
          <a:bodyPr>
            <a:normAutofit/>
          </a:bodyPr>
          <a:lstStyle/>
          <a:p>
            <a:r>
              <a:rPr lang="uk-UA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Індустріальний союз Донбасу — одна з найбільших корпорацій України, інтеґрована холдингова компанія, яка володіє або керує пакетами акцій понад 40 промислових підприємств в Україні </a:t>
            </a:r>
          </a:p>
        </p:txBody>
      </p:sp>
    </p:spTree>
    <p:extLst>
      <p:ext uri="{BB962C8B-B14F-4D97-AF65-F5344CB8AC3E}">
        <p14:creationId xmlns:p14="http://schemas.microsoft.com/office/powerpoint/2010/main" val="7942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4" y="609600"/>
            <a:ext cx="6626697" cy="1320800"/>
          </a:xfrm>
        </p:spPr>
        <p:txBody>
          <a:bodyPr>
            <a:noAutofit/>
          </a:bodyPr>
          <a:lstStyle/>
          <a:p>
            <a:r>
              <a:rPr lang="uk-UA" sz="4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Індустріальний союз Донбасу</a:t>
            </a:r>
            <a:endParaRPr lang="uk-UA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33599" y="2160590"/>
            <a:ext cx="6347714" cy="4292746"/>
          </a:xfrm>
        </p:spPr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Заснована в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грудні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1995 року.</a:t>
            </a:r>
          </a:p>
          <a:p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Генеральний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директор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корпорації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ІСД — Олег </a:t>
            </a:r>
            <a:r>
              <a:rPr lang="ru-RU" sz="2400" i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Мкртчан</a:t>
            </a:r>
            <a:endParaRPr lang="ru-RU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uk-UA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Під контролем ІСД перебувають ВАТ «Алчевський металургійний комбінат», ВАТ «Харцизький трубний завод», Дніпродзержинський металургійний комбінат ім. Дзержинського,Краматорський металургійний завод ім. Куйбишева</a:t>
            </a:r>
            <a:endParaRPr lang="ru-RU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uk-UA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50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F5EF949-C7F2-468C-8C07-FCD819F733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</Words>
  <Application>Microsoft Office PowerPoint</Application>
  <PresentationFormat>Широкий екран</PresentationFormat>
  <Paragraphs>34</Paragraphs>
  <Slides>9</Slides>
  <Notes>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AngsanaUPC</vt:lpstr>
      <vt:lpstr>Arial</vt:lpstr>
      <vt:lpstr>Calibri</vt:lpstr>
      <vt:lpstr>Calibri Light</vt:lpstr>
      <vt:lpstr>Monotype Corsiva</vt:lpstr>
      <vt:lpstr>Тема Office</vt:lpstr>
      <vt:lpstr>Найбільші Металургійні ТНК  України </vt:lpstr>
      <vt:lpstr>Що Таке ТНК</vt:lpstr>
      <vt:lpstr> Основні Задачі  ТНК</vt:lpstr>
      <vt:lpstr>Металургійні ТНК</vt:lpstr>
      <vt:lpstr>Презентація PowerPoint</vt:lpstr>
      <vt:lpstr>Метінвест</vt:lpstr>
      <vt:lpstr>Метінвест</vt:lpstr>
      <vt:lpstr>Презентація PowerPoint</vt:lpstr>
      <vt:lpstr>Індустріальний союз Донбасу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2013-12-15T11:32:30Z</dcterms:created>
  <dcterms:modified xsi:type="dcterms:W3CDTF">2013-12-23T14:24:02Z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