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50" d="100"/>
          <a:sy n="50" d="100"/>
        </p:scale>
        <p:origin x="-208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1%D0%B5%D0%BB%D0%B5%D0%BD%D0%BD%D1%8F" TargetMode="External"/><Relationship Id="rId2" Type="http://schemas.openxmlformats.org/officeDocument/2006/relationships/hyperlink" Target="http://uk.wikipedia.org/wiki/%D0%9F%D0%B5%D1%80%D0%B5%D0%BF%D0%B8%D1%81_%D0%BD%D0%B0%D1%81%D0%B5%D0%BB%D0%B5%D0%BD%D0%BD%D1%8F_%D0%9C%D0%BE%D0%BB%D0%B4%D0%BE%D0%B2%D0%B8_20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E%D0%BB%D0%B4%D0%B0%D0%B2%D1%81%D1%8C%D0%BA%D0%B0_%D0%BC%D0%BE%D0%B2%D0%B0" TargetMode="External"/><Relationship Id="rId2" Type="http://schemas.openxmlformats.org/officeDocument/2006/relationships/hyperlink" Target="http://uk.wikipedia.org/wiki/%D0%9C%D0%BE%D0%BB%D0%B4%D0%B0%D0%B2%D0%B0%D0%BD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8_%D0%B1%D0%B5%D1%80%D0%B5%D0%B7%D0%BD%D1%8F" TargetMode="External"/><Relationship Id="rId13" Type="http://schemas.openxmlformats.org/officeDocument/2006/relationships/image" Target="../media/image24.jpeg"/><Relationship Id="rId3" Type="http://schemas.openxmlformats.org/officeDocument/2006/relationships/hyperlink" Target="http://uk.wikipedia.org/wiki/%D0%A0%D1%96%D0%B7%D0%B4%D0%B2%D0%BE_%D0%A5%D1%80%D0%B8%D1%81%D1%82%D0%BE%D0%B2%D0%B5" TargetMode="External"/><Relationship Id="rId7" Type="http://schemas.openxmlformats.org/officeDocument/2006/relationships/hyperlink" Target="http://uk.wikipedia.org/wiki/23_%D0%BB%D1%8E%D1%82%D0%BE%D0%B3%D0%BE" TargetMode="External"/><Relationship Id="rId12" Type="http://schemas.openxmlformats.org/officeDocument/2006/relationships/image" Target="../media/image23.jpeg"/><Relationship Id="rId2" Type="http://schemas.openxmlformats.org/officeDocument/2006/relationships/hyperlink" Target="http://uk.wikipedia.org/wiki/%D0%9D%D0%BE%D0%B2%D0%B8%D0%B9_%D1%80%D1%96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1%80%D1%96%D0%B9%D1%86%D1%8F" TargetMode="External"/><Relationship Id="rId11" Type="http://schemas.openxmlformats.org/officeDocument/2006/relationships/hyperlink" Target="http://uk.wikipedia.org/wiki/2002" TargetMode="External"/><Relationship Id="rId5" Type="http://schemas.openxmlformats.org/officeDocument/2006/relationships/hyperlink" Target="http://uk.wikipedia.org/wiki/%D0%92%D0%B5%D0%BB%D0%B8%D0%BA%D0%B4%D0%B5%D0%BD%D1%8C" TargetMode="External"/><Relationship Id="rId10" Type="http://schemas.openxmlformats.org/officeDocument/2006/relationships/hyperlink" Target="http://uk.wikipedia.org/wiki/9_%D1%82%D1%80%D0%B0%D0%B2%D0%BD%D1%8F" TargetMode="External"/><Relationship Id="rId4" Type="http://schemas.openxmlformats.org/officeDocument/2006/relationships/hyperlink" Target="http://uk.wikipedia.org/wiki/1_%D0%B1%D0%B5%D1%80%D0%B5%D0%B7%D0%BD%D1%8F" TargetMode="External"/><Relationship Id="rId9" Type="http://schemas.openxmlformats.org/officeDocument/2006/relationships/hyperlink" Target="http://uk.wikipedia.org/wiki/1_%D1%82%D1%80%D0%B0%D0%B2%D0%BD%D1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k.wikipedia.org/wiki/%D0%A5%D0%BE%D0%BB%D0%BE%D0%B4%D0%B5%D1%86%D1%8C_(%D1%81%D1%82%D1%80%D0%B0%D0%B2%D0%B0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F%D0%BB%D0%B0%D1%86%D0%B8%D0%BD%D0%B4%D0%B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0%BA%D1%80%D0%B0%D1%97%D0%BD%D0%B0" TargetMode="External"/><Relationship Id="rId2" Type="http://schemas.openxmlformats.org/officeDocument/2006/relationships/hyperlink" Target="http://uk.wikipedia.org/wiki/%D0%84%D0%B2%D1%80%D0%BE%D0%BF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hyperlink" Target="http://uk.wikipedia.org/wiki/%D0%A0%D1%83%D0%BC%D1%83%D0%BD%D1%96%D1%8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80%D0%B8%D1%87%D0%BE%D1%80%D0%BD%D0%BE%D0%BC%D0%BE%D1%80%D1%81%D1%8C%D0%BA%D0%B0_%D0%BD%D0%B8%D0%B7%D0%BE%D0%B2%D0%B8%D0%BD%D0%B0" TargetMode="External"/><Relationship Id="rId3" Type="http://schemas.openxmlformats.org/officeDocument/2006/relationships/hyperlink" Target="http://uk.wikipedia.org/wiki/%D0%A0%D1%96%D0%B2%D0%BD%D0%B8%D0%BD%D0%B0" TargetMode="External"/><Relationship Id="rId7" Type="http://schemas.openxmlformats.org/officeDocument/2006/relationships/hyperlink" Target="http://uk.wikipedia.org/wiki/%D0%A1%D1%85%D1%96%D0%B4%D0%BD%D0%BE%D1%94%D0%B2%D1%80%D0%BE%D0%BF%D0%B5%D0%B9%D1%81%D1%8C%D0%BA%D0%B0_%D1%80%D1%96%D0%B2%D0%BD%D0%B8%D0%BD%D0%B0" TargetMode="External"/><Relationship Id="rId2" Type="http://schemas.openxmlformats.org/officeDocument/2006/relationships/hyperlink" Target="http://uk.wikipedia.org/wiki/%D0%A0%D0%B5%D0%BB%D1%8C%D1%94%D1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1%96%D1%87%D0%BA%D0%B0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uk.wikipedia.org/wiki/%D0%91%D0%B0%D0%BB%D0%BA%D0%B0_(%D1%8F%D1%80)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uk.wikipedia.org/wiki/%D0%9F%D0%B0%D0%B3%D0%BE%D1%80%D0%B1" TargetMode="External"/><Relationship Id="rId9" Type="http://schemas.openxmlformats.org/officeDocument/2006/relationships/hyperlink" Target="http://uk.wikipedia.org/wiki/%D0%91%D0%B0%D0%BB%D0%B0%D0%BD%D0%B5%D1%88%D1%82%D0%B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80%D1%83%D1%82" TargetMode="External"/><Relationship Id="rId13" Type="http://schemas.openxmlformats.org/officeDocument/2006/relationships/hyperlink" Target="http://uk.wikipedia.org/wiki/%D0%92%D0%BE%D0%B4%D0%BE%D1%81%D1%85%D0%BE%D0%B2%D0%B8%D1%89%D0%B5" TargetMode="External"/><Relationship Id="rId3" Type="http://schemas.openxmlformats.org/officeDocument/2006/relationships/hyperlink" Target="http://uk.wikipedia.org/wiki/%D0%94%D0%BD%D1%96%D1%81%D1%82%D0%B5%D1%80" TargetMode="External"/><Relationship Id="rId7" Type="http://schemas.openxmlformats.org/officeDocument/2006/relationships/hyperlink" Target="http://uk.wikipedia.org/w/index.php?title=%D0%91%D0%BE%D1%82%D0%BD%D0%B0&amp;action=edit&amp;redlink=1" TargetMode="External"/><Relationship Id="rId12" Type="http://schemas.openxmlformats.org/officeDocument/2006/relationships/hyperlink" Target="http://uk.wikipedia.org/wiki/%D0%9E%D0%B7%D0%B5%D1%80%D0%BE" TargetMode="External"/><Relationship Id="rId2" Type="http://schemas.openxmlformats.org/officeDocument/2006/relationships/hyperlink" Target="http://uk.wikipedia.org/wiki/%D0%A0%D1%96%D1%87%D0%BA%D0%B0" TargetMode="Externa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0%B8%D0%BA_(%D0%BF%D1%80%D0%B8%D1%82%D0%BE%D0%BA%D0%B0_%D0%94%D0%BD%D1%96%D1%81%D1%82%D1%80%D0%B0)" TargetMode="External"/><Relationship Id="rId11" Type="http://schemas.openxmlformats.org/officeDocument/2006/relationships/hyperlink" Target="http://uk.wikipedia.org/wiki/%D0%97%D0%B0%D0%BF%D0%BB%D0%B0%D0%B2%D0%B0" TargetMode="External"/><Relationship Id="rId5" Type="http://schemas.openxmlformats.org/officeDocument/2006/relationships/hyperlink" Target="http://uk.wikipedia.org/w/index.php?title=%D0%A1%D1%82%D0%B0%D1%80%D0%B8%D0%B9_%D0%A0%D0%B5%D1%83%D1%82&amp;action=edit&amp;redlink=1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://uk.wikipedia.org/wiki/%D0%9B%D0%B0%D1%80%D0%B3%D0%B0_(%D1%80%D1%96%D1%87%D0%BA%D0%B0)" TargetMode="External"/><Relationship Id="rId4" Type="http://schemas.openxmlformats.org/officeDocument/2006/relationships/hyperlink" Target="http://uk.wikipedia.org/wiki/%D0%9F%D1%80%D0%B8%D1%82%D0%BE%D0%BA%D0%B0" TargetMode="External"/><Relationship Id="rId9" Type="http://schemas.openxmlformats.org/officeDocument/2006/relationships/hyperlink" Target="http://uk.wikipedia.org/w/index.php?title=%D0%A7%D1%83%D0%B3%D1%83%D1%80&amp;action=edit&amp;redlink=1" TargetMode="External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8%D0%BF%D0%B5%D0%BD%D1%8C" TargetMode="External"/><Relationship Id="rId3" Type="http://schemas.openxmlformats.org/officeDocument/2006/relationships/hyperlink" Target="http://uk.wikipedia.org/wiki/%D0%9A%D0%BB%D1%96%D0%BC%D0%B0%D1%82" TargetMode="External"/><Relationship Id="rId7" Type="http://schemas.openxmlformats.org/officeDocument/2006/relationships/hyperlink" Target="http://uk.wikipedia.org/wiki/%C2%B0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96%D1%87%D0%B5%D0%BD%D1%8C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uk.wikipedia.org/wiki/%D0%A2%D0%B5%D0%BC%D0%BF%D0%B5%D1%80%D0%B0%D1%82%D1%83%D1%80%D0%B0" TargetMode="External"/><Relationship Id="rId10" Type="http://schemas.openxmlformats.org/officeDocument/2006/relationships/hyperlink" Target="http://uk.wikipedia.org/wiki/%D0%A0%D1%96%D0%BA" TargetMode="External"/><Relationship Id="rId4" Type="http://schemas.openxmlformats.org/officeDocument/2006/relationships/hyperlink" Target="http://uk.wikipedia.org/wiki/%D0%9F%D0%BE%D0%BC%D1%96%D1%80%D0%BD%D0%B8%D0%B9_%D0%BF%D0%BE%D1%8F%D1%81" TargetMode="External"/><Relationship Id="rId9" Type="http://schemas.openxmlformats.org/officeDocument/2006/relationships/hyperlink" Target="http://uk.wikipedia.org/wiki/%D0%9E%D0%BF%D0%B0%D0%B4%D0%B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0%D1%80%D1%96%D0%B0%D0%BD_%D0%9B%D1%83%D0%BF%D1%83" TargetMode="External"/><Relationship Id="rId3" Type="http://schemas.openxmlformats.org/officeDocument/2006/relationships/hyperlink" Target="http://uk.wikipedia.org/wiki/11_%D0%B2%D0%B5%D1%80%D0%B5%D1%81%D0%BD%D1%8F" TargetMode="External"/><Relationship Id="rId7" Type="http://schemas.openxmlformats.org/officeDocument/2006/relationships/hyperlink" Target="http://uk.wikipedia.org/wiki/201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2010" TargetMode="External"/><Relationship Id="rId11" Type="http://schemas.openxmlformats.org/officeDocument/2006/relationships/hyperlink" Target="http://uk.wikipedia.org/wiki/%D0%9D%D1%96%D0%BA%D0%BE%D0%BB%D0%B0%D0%B5_%D0%A2%D1%96%D0%BC%D0%BE%D1%84%D1%82%D1%96" TargetMode="External"/><Relationship Id="rId5" Type="http://schemas.openxmlformats.org/officeDocument/2006/relationships/hyperlink" Target="http://uk.wikipedia.org/wiki/%D0%9C%D1%96%D1%85%D0%B0%D0%B9_%D0%93%D1%96%D0%BC%D0%BF%D1%83" TargetMode="External"/><Relationship Id="rId10" Type="http://schemas.openxmlformats.org/officeDocument/2006/relationships/hyperlink" Target="http://uk.wikipedia.org/wiki/%D0%9F%D1%80%D0%B5%D0%B7%D0%B8%D0%B4%D0%B5%D0%BD%D1%82_%D0%9C%D0%BE%D0%BB%D0%B4%D0%BE%D0%B2%D0%B8" TargetMode="External"/><Relationship Id="rId4" Type="http://schemas.openxmlformats.org/officeDocument/2006/relationships/hyperlink" Target="http://uk.wikipedia.org/wiki/2009" TargetMode="External"/><Relationship Id="rId9" Type="http://schemas.openxmlformats.org/officeDocument/2006/relationships/hyperlink" Target="http://uk.wikipedia.org/wiki/16_%D0%B1%D0%B5%D1%80%D0%B5%D0%B7%D0%BD%D1%8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9D%D0%94" TargetMode="External"/><Relationship Id="rId3" Type="http://schemas.openxmlformats.org/officeDocument/2006/relationships/hyperlink" Target="http://uk.wikipedia.org/wiki/%D0%9E%D0%9E%D0%9D" TargetMode="External"/><Relationship Id="rId7" Type="http://schemas.openxmlformats.org/officeDocument/2006/relationships/hyperlink" Target="http://uk.wikipedia.org/wiki/%D0%A6%D0%84%D0%86" TargetMode="External"/><Relationship Id="rId2" Type="http://schemas.openxmlformats.org/officeDocument/2006/relationships/hyperlink" Target="http://uk.wikipedia.org/wiki/%D0%9E%D0%91%D0%A1%D0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9E%D0%A2" TargetMode="External"/><Relationship Id="rId5" Type="http://schemas.openxmlformats.org/officeDocument/2006/relationships/hyperlink" Target="http://uk.wikipedia.org/wiki/%D0%9C%D0%92%D0%A4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://uk.wikipedia.org/wiki/%D0%9C%D0%91%D0%A0%D0%A0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oldova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41" y="0"/>
            <a:ext cx="901895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170168" cy="1798439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Молдова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5"/>
            <a:ext cx="8686800" cy="345638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У 2004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Молдові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проведений </a:t>
            </a:r>
            <a:r>
              <a:rPr lang="ru-RU" dirty="0" err="1" smtClean="0">
                <a:hlinkClick r:id="rId2" tooltip="Перепис населення Молдови 2004"/>
              </a:rPr>
              <a:t>Перепис</a:t>
            </a:r>
            <a:r>
              <a:rPr lang="ru-RU" dirty="0" smtClean="0">
                <a:hlinkClick r:id="rId2" tooltip="Перепис населення Молдови 2004"/>
              </a:rPr>
              <a:t> </a:t>
            </a:r>
            <a:r>
              <a:rPr lang="ru-RU" dirty="0" err="1" smtClean="0">
                <a:hlinkClick r:id="rId2" tooltip="Перепис населення Молдови 2004"/>
              </a:rPr>
              <a:t>населення</a:t>
            </a:r>
            <a:r>
              <a:rPr lang="ru-RU" dirty="0" smtClean="0"/>
              <a:t>. За результатами </a:t>
            </a:r>
            <a:r>
              <a:rPr lang="ru-RU" dirty="0" err="1" smtClean="0"/>
              <a:t>Перепису</a:t>
            </a:r>
            <a:r>
              <a:rPr lang="ru-RU" dirty="0" smtClean="0"/>
              <a:t> </a:t>
            </a:r>
            <a:r>
              <a:rPr lang="ru-RU" dirty="0" err="1" smtClean="0"/>
              <a:t>сукупна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Населення"/>
              </a:rPr>
              <a:t>населення</a:t>
            </a:r>
            <a:r>
              <a:rPr lang="ru-RU" dirty="0" smtClean="0"/>
              <a:t> </a:t>
            </a:r>
            <a:r>
              <a:rPr lang="ru-RU" dirty="0" err="1" smtClean="0"/>
              <a:t>Молдови</a:t>
            </a:r>
            <a:r>
              <a:rPr lang="ru-RU" dirty="0" smtClean="0"/>
              <a:t> </a:t>
            </a:r>
            <a:r>
              <a:rPr lang="ru-RU" dirty="0" err="1" smtClean="0"/>
              <a:t>склала</a:t>
            </a:r>
            <a:r>
              <a:rPr lang="ru-RU" dirty="0" smtClean="0"/>
              <a:t> </a:t>
            </a:r>
            <a:r>
              <a:rPr lang="ru-RU" dirty="0" smtClean="0"/>
              <a:t>3 383 332 </a:t>
            </a:r>
            <a:r>
              <a:rPr lang="ru-RU" dirty="0" err="1" smtClean="0"/>
              <a:t>осіб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1 305 655 </a:t>
            </a:r>
            <a:r>
              <a:rPr lang="ru-RU" dirty="0" err="1" smtClean="0"/>
              <a:t>осіб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38,6%) </a:t>
            </a:r>
            <a:r>
              <a:rPr lang="ru-RU" dirty="0" err="1" smtClean="0"/>
              <a:t>міського</a:t>
            </a:r>
            <a:r>
              <a:rPr lang="ru-RU" dirty="0" smtClean="0"/>
              <a:t> та 2 077 677 </a:t>
            </a:r>
            <a:r>
              <a:rPr lang="ru-RU" dirty="0" err="1" smtClean="0"/>
              <a:t>осіб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61,4%)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До </a:t>
            </a:r>
            <a:r>
              <a:rPr lang="ru-RU" dirty="0" err="1" smtClean="0"/>
              <a:t>сукупної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включено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тимчасове</a:t>
            </a:r>
            <a:r>
              <a:rPr lang="ru-RU" dirty="0" smtClean="0"/>
              <a:t> </a:t>
            </a:r>
            <a:r>
              <a:rPr lang="ru-RU" dirty="0" err="1" smtClean="0"/>
              <a:t>відсутнє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Молдови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склала</a:t>
            </a:r>
            <a:r>
              <a:rPr lang="ru-RU" dirty="0" smtClean="0"/>
              <a:t> 273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42" name="Picture 2" descr="C:\Users\Admin\Downloads\Populaţ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67460"/>
            <a:ext cx="4804736" cy="319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9"/>
            <a:ext cx="8515672" cy="31683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Культура </a:t>
            </a:r>
            <a:r>
              <a:rPr lang="ru-RU" dirty="0" err="1" smtClean="0"/>
              <a:t>Молдови</a:t>
            </a:r>
            <a:r>
              <a:rPr lang="ru-RU" dirty="0" smtClean="0"/>
              <a:t> </a:t>
            </a:r>
            <a:r>
              <a:rPr lang="ru-RU" dirty="0" smtClean="0"/>
              <a:t>—</a:t>
            </a:r>
            <a:r>
              <a:rPr lang="ru-RU" dirty="0" err="1" smtClean="0"/>
              <a:t>нерозривно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народами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населяють</a:t>
            </a:r>
            <a:r>
              <a:rPr lang="ru-RU" dirty="0" smtClean="0"/>
              <a:t> </a:t>
            </a:r>
            <a:r>
              <a:rPr lang="ru-RU" dirty="0" err="1" smtClean="0"/>
              <a:t>Молдавію</a:t>
            </a:r>
            <a:r>
              <a:rPr lang="ru-RU" dirty="0" smtClean="0"/>
              <a:t> (в першу </a:t>
            </a:r>
            <a:r>
              <a:rPr lang="ru-RU" dirty="0" err="1" smtClean="0"/>
              <a:t>чергу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2" tooltip="Молдавани"/>
              </a:rPr>
              <a:t>молдавським</a:t>
            </a:r>
            <a:r>
              <a:rPr lang="ru-RU" u="sng" dirty="0" smtClean="0">
                <a:hlinkClick r:id="rId2" tooltip="Молдавани"/>
              </a:rPr>
              <a:t> народом</a:t>
            </a:r>
            <a:r>
              <a:rPr lang="ru-RU" dirty="0" smtClean="0"/>
              <a:t>),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3" tooltip="Молдавська мова"/>
              </a:rPr>
              <a:t>молдавською</a:t>
            </a:r>
            <a:r>
              <a:rPr lang="ru-RU" u="sng" dirty="0" smtClean="0">
                <a:hlinkClick r:id="rId3" tooltip="Молдавська мова"/>
              </a:rPr>
              <a:t> </a:t>
            </a:r>
            <a:r>
              <a:rPr lang="ru-RU" u="sng" dirty="0" err="1" smtClean="0">
                <a:hlinkClick r:id="rId3" tooltip="Молдавська мова"/>
              </a:rPr>
              <a:t>мовою</a:t>
            </a:r>
            <a:r>
              <a:rPr lang="ru-RU" dirty="0" smtClean="0"/>
              <a:t> 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 </a:t>
            </a:r>
            <a:r>
              <a:rPr lang="ru-RU" dirty="0" err="1" smtClean="0"/>
              <a:t>Молдови</a:t>
            </a:r>
            <a:r>
              <a:rPr lang="ru-RU" dirty="0" smtClean="0"/>
              <a:t>, </a:t>
            </a:r>
            <a:r>
              <a:rPr lang="ru-RU" dirty="0" err="1" smtClean="0"/>
              <a:t>знаходиться</a:t>
            </a:r>
            <a:r>
              <a:rPr lang="ru-RU" dirty="0" smtClean="0"/>
              <a:t> у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культурами </a:t>
            </a:r>
            <a:r>
              <a:rPr lang="ru-RU" dirty="0" err="1" smtClean="0"/>
              <a:t>Румунії</a:t>
            </a:r>
            <a:r>
              <a:rPr lang="ru-RU" dirty="0" smtClean="0"/>
              <a:t>,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сусідніх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Молдовою </a:t>
            </a:r>
            <a:r>
              <a:rPr lang="ru-RU" dirty="0" err="1" smtClean="0"/>
              <a:t>країн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 descr="C:\Users\Admin\Desktop\cul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3849522" cy="2564904"/>
          </a:xfrm>
          <a:prstGeom prst="rect">
            <a:avLst/>
          </a:prstGeom>
          <a:noFill/>
        </p:spPr>
      </p:pic>
      <p:pic>
        <p:nvPicPr>
          <p:cNvPr id="8195" name="Picture 3" descr="C:\Users\Admin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7072"/>
            <a:ext cx="4178990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офіційних</a:t>
            </a:r>
            <a:r>
              <a:rPr lang="ru-RU" dirty="0" smtClean="0"/>
              <a:t> свят </a:t>
            </a:r>
            <a:r>
              <a:rPr lang="ru-RU" dirty="0" err="1" smtClean="0"/>
              <a:t>Молдови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2" tooltip="Новий рік"/>
              </a:rPr>
              <a:t>Новий</a:t>
            </a:r>
            <a:r>
              <a:rPr lang="ru-RU" u="sng" dirty="0" smtClean="0">
                <a:hlinkClick r:id="rId2" tooltip="Новий рік"/>
              </a:rPr>
              <a:t> </a:t>
            </a:r>
            <a:r>
              <a:rPr lang="ru-RU" u="sng" dirty="0" err="1" smtClean="0">
                <a:hlinkClick r:id="rId2" tooltip="Новий рік"/>
              </a:rPr>
              <a:t>рік</a:t>
            </a:r>
            <a:r>
              <a:rPr lang="ru-RU" dirty="0" smtClean="0"/>
              <a:t>, </a:t>
            </a:r>
            <a:r>
              <a:rPr lang="ru-RU" u="sng" dirty="0" err="1" smtClean="0">
                <a:hlinkClick r:id="rId3" tooltip="Різдво Христове"/>
              </a:rPr>
              <a:t>Різдво</a:t>
            </a:r>
            <a:r>
              <a:rPr lang="ru-RU" u="sng" dirty="0" smtClean="0">
                <a:hlinkClick r:id="rId3" tooltip="Різдво Христове"/>
              </a:rPr>
              <a:t> Христове</a:t>
            </a:r>
            <a:r>
              <a:rPr lang="ru-RU" dirty="0" smtClean="0"/>
              <a:t>, День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Молдови</a:t>
            </a:r>
            <a:r>
              <a:rPr lang="ru-RU" dirty="0" smtClean="0"/>
              <a:t>, День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Відомим</a:t>
            </a:r>
            <a:r>
              <a:rPr lang="ru-RU" dirty="0" smtClean="0"/>
              <a:t> </a:t>
            </a:r>
            <a:r>
              <a:rPr lang="ru-RU" dirty="0" err="1" smtClean="0"/>
              <a:t>молдавським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румунським</a:t>
            </a:r>
            <a:r>
              <a:rPr lang="ru-RU" dirty="0" smtClean="0"/>
              <a:t> </a:t>
            </a:r>
            <a:r>
              <a:rPr lang="ru-RU" dirty="0" err="1" smtClean="0"/>
              <a:t>народним</a:t>
            </a:r>
            <a:r>
              <a:rPr lang="ru-RU" dirty="0" smtClean="0"/>
              <a:t> святом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Мерцішор</a:t>
            </a:r>
            <a:r>
              <a:rPr lang="ru-RU" dirty="0" smtClean="0"/>
              <a:t>  — </a:t>
            </a:r>
            <a:r>
              <a:rPr lang="ru-RU" dirty="0" err="1" smtClean="0"/>
              <a:t>традиційне</a:t>
            </a:r>
            <a:r>
              <a:rPr lang="ru-RU" dirty="0" smtClean="0"/>
              <a:t> свято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весни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наголошується</a:t>
            </a:r>
            <a:r>
              <a:rPr lang="ru-RU" dirty="0" smtClean="0"/>
              <a:t> </a:t>
            </a:r>
            <a:r>
              <a:rPr lang="ru-RU" u="sng" dirty="0" smtClean="0">
                <a:hlinkClick r:id="rId4" tooltip="1 березня"/>
              </a:rPr>
              <a:t>1 </a:t>
            </a:r>
            <a:r>
              <a:rPr lang="ru-RU" u="sng" dirty="0" err="1" smtClean="0">
                <a:hlinkClick r:id="rId4" tooltip="1 березня"/>
              </a:rPr>
              <a:t>березня</a:t>
            </a:r>
            <a:r>
              <a:rPr lang="ru-RU" dirty="0" smtClean="0"/>
              <a:t>. </a:t>
            </a:r>
            <a:r>
              <a:rPr lang="ru-RU" dirty="0" err="1" smtClean="0"/>
              <a:t>Більшістю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наголошується</a:t>
            </a:r>
            <a:r>
              <a:rPr lang="ru-RU" dirty="0" smtClean="0"/>
              <a:t> ряд </a:t>
            </a:r>
            <a:r>
              <a:rPr lang="ru-RU" dirty="0" err="1" smtClean="0"/>
              <a:t>православних</a:t>
            </a:r>
            <a:r>
              <a:rPr lang="ru-RU" dirty="0" smtClean="0"/>
              <a:t> свят,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особливо широко </a:t>
            </a:r>
            <a:r>
              <a:rPr lang="ru-RU" u="sng" dirty="0" err="1" smtClean="0">
                <a:hlinkClick r:id="rId5" tooltip="Великдень"/>
              </a:rPr>
              <a:t>Великдень</a:t>
            </a:r>
            <a:r>
              <a:rPr lang="ru-RU" dirty="0" smtClean="0"/>
              <a:t>, </a:t>
            </a:r>
            <a:r>
              <a:rPr lang="ru-RU" dirty="0" err="1" smtClean="0"/>
              <a:t>Батьківський</a:t>
            </a:r>
            <a:r>
              <a:rPr lang="ru-RU" dirty="0" smtClean="0"/>
              <a:t> день, </a:t>
            </a:r>
            <a:r>
              <a:rPr lang="ru-RU" u="sng" dirty="0" err="1" smtClean="0">
                <a:hlinkClick r:id="rId6" tooltip="Трійця"/>
              </a:rPr>
              <a:t>Трійця</a:t>
            </a:r>
            <a:r>
              <a:rPr lang="ru-RU" dirty="0" smtClean="0"/>
              <a:t>. C </a:t>
            </a:r>
            <a:r>
              <a:rPr lang="ru-RU" dirty="0" err="1" smtClean="0"/>
              <a:t>радянського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збереглася</a:t>
            </a:r>
            <a:r>
              <a:rPr lang="ru-RU" dirty="0" smtClean="0"/>
              <a:t> </a:t>
            </a:r>
            <a:r>
              <a:rPr lang="ru-RU" dirty="0" err="1" smtClean="0"/>
              <a:t>традиція</a:t>
            </a:r>
            <a:r>
              <a:rPr lang="ru-RU" dirty="0" smtClean="0"/>
              <a:t> </a:t>
            </a:r>
            <a:r>
              <a:rPr lang="ru-RU" dirty="0" err="1" smtClean="0"/>
              <a:t>відзначати</a:t>
            </a:r>
            <a:r>
              <a:rPr lang="ru-RU" dirty="0" smtClean="0"/>
              <a:t> свята </a:t>
            </a:r>
            <a:r>
              <a:rPr lang="ru-RU" u="sng" dirty="0" smtClean="0">
                <a:hlinkClick r:id="rId7" tooltip="23 лютого"/>
              </a:rPr>
              <a:t>23 лютого</a:t>
            </a:r>
            <a:r>
              <a:rPr lang="ru-RU" dirty="0" smtClean="0"/>
              <a:t>, </a:t>
            </a:r>
            <a:r>
              <a:rPr lang="ru-RU" u="sng" dirty="0" smtClean="0">
                <a:hlinkClick r:id="rId8" tooltip="8 березня"/>
              </a:rPr>
              <a:t>8 </a:t>
            </a:r>
            <a:r>
              <a:rPr lang="ru-RU" u="sng" dirty="0" err="1" smtClean="0">
                <a:hlinkClick r:id="rId8" tooltip="8 березня"/>
              </a:rPr>
              <a:t>березня</a:t>
            </a:r>
            <a:r>
              <a:rPr lang="ru-RU" dirty="0" smtClean="0"/>
              <a:t>, </a:t>
            </a:r>
            <a:r>
              <a:rPr lang="ru-RU" u="sng" dirty="0" smtClean="0">
                <a:hlinkClick r:id="rId9" tooltip="1 травня"/>
              </a:rPr>
              <a:t>1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u="sng" dirty="0" smtClean="0">
                <a:hlinkClick r:id="rId10" tooltip="9 травня"/>
              </a:rPr>
              <a:t>9 </a:t>
            </a:r>
            <a:r>
              <a:rPr lang="ru-RU" u="sng" dirty="0" err="1" smtClean="0">
                <a:hlinkClick r:id="rId10" tooltip="9 травня"/>
              </a:rPr>
              <a:t>травня</a:t>
            </a:r>
            <a:r>
              <a:rPr lang="ru-RU" dirty="0" smtClean="0"/>
              <a:t>. З </a:t>
            </a:r>
            <a:r>
              <a:rPr lang="ru-RU" dirty="0" err="1" smtClean="0"/>
              <a:t>нових</a:t>
            </a:r>
            <a:r>
              <a:rPr lang="ru-RU" dirty="0" smtClean="0"/>
              <a:t> свят треба </a:t>
            </a:r>
            <a:r>
              <a:rPr lang="ru-RU" dirty="0" err="1" smtClean="0"/>
              <a:t>відзначити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день вина,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святкувався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в </a:t>
            </a:r>
            <a:r>
              <a:rPr lang="ru-RU" u="sng" dirty="0" smtClean="0">
                <a:hlinkClick r:id="rId11" tooltip="2002"/>
              </a:rPr>
              <a:t>2002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Users\Admin\Downloads\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0"/>
            <a:ext cx="3528392" cy="2064229"/>
          </a:xfrm>
          <a:prstGeom prst="rect">
            <a:avLst/>
          </a:prstGeom>
          <a:noFill/>
        </p:spPr>
      </p:pic>
      <p:pic>
        <p:nvPicPr>
          <p:cNvPr id="11267" name="Picture 3" descr="C:\Users\Admin\Desktop\%D0%BA%D1%83%D0%BF%D0%B0%D0%BB%D0%B0-150x15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0"/>
            <a:ext cx="2580878" cy="1932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Молдові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35 </a:t>
            </a:r>
            <a:r>
              <a:rPr lang="ru-RU" dirty="0" err="1" smtClean="0"/>
              <a:t>вишів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1551 </a:t>
            </a:r>
            <a:r>
              <a:rPr lang="ru-RU" dirty="0" err="1" smtClean="0"/>
              <a:t>шкіл</a:t>
            </a:r>
            <a:r>
              <a:rPr lang="ru-RU" dirty="0" smtClean="0"/>
              <a:t>, </a:t>
            </a:r>
            <a:r>
              <a:rPr lang="ru-RU" dirty="0" err="1" smtClean="0"/>
              <a:t>гімназій</a:t>
            </a:r>
            <a:r>
              <a:rPr lang="ru-RU" dirty="0" smtClean="0"/>
              <a:t>, </a:t>
            </a:r>
            <a:r>
              <a:rPr lang="ru-RU" dirty="0" err="1" smtClean="0"/>
              <a:t>ліцеїв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51 </a:t>
            </a:r>
            <a:r>
              <a:rPr lang="ru-RU" dirty="0" err="1" smtClean="0"/>
              <a:t>коледж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1295 </a:t>
            </a:r>
            <a:r>
              <a:rPr lang="ru-RU" dirty="0" err="1" smtClean="0"/>
              <a:t>дитячих</a:t>
            </a:r>
            <a:r>
              <a:rPr lang="ru-RU" dirty="0" smtClean="0"/>
              <a:t> </a:t>
            </a:r>
            <a:r>
              <a:rPr lang="ru-RU" dirty="0" err="1" smtClean="0"/>
              <a:t>садків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8 </a:t>
            </a:r>
            <a:r>
              <a:rPr lang="ru-RU" dirty="0" err="1" smtClean="0"/>
              <a:t>оздоровчих</a:t>
            </a:r>
            <a:r>
              <a:rPr lang="ru-RU" dirty="0" smtClean="0"/>
              <a:t> структур.</a:t>
            </a:r>
          </a:p>
          <a:p>
            <a:pPr lvl="0"/>
            <a:r>
              <a:rPr lang="ru-RU" dirty="0" smtClean="0"/>
              <a:t>56 </a:t>
            </a:r>
            <a:r>
              <a:rPr lang="ru-RU" dirty="0" err="1" smtClean="0"/>
              <a:t>дитячих</a:t>
            </a:r>
            <a:r>
              <a:rPr lang="ru-RU" dirty="0" smtClean="0"/>
              <a:t> </a:t>
            </a:r>
            <a:r>
              <a:rPr lang="ru-RU" dirty="0" err="1" smtClean="0"/>
              <a:t>таборів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116 </a:t>
            </a:r>
            <a:r>
              <a:rPr lang="ru-RU" dirty="0" err="1" smtClean="0"/>
              <a:t>лікарняних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3314" name="Picture 2" descr="C:\Users\Admin\Downloads\1_f53996bcf1b8e2476eb8073522fa80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3028950" cy="3028950"/>
          </a:xfrm>
          <a:prstGeom prst="rect">
            <a:avLst/>
          </a:prstGeom>
          <a:noFill/>
        </p:spPr>
      </p:pic>
      <p:pic>
        <p:nvPicPr>
          <p:cNvPr id="13315" name="Picture 3" descr="C:\Users\Admin\Desktop\3426223-1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89040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820472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Молдавська</a:t>
            </a:r>
            <a:r>
              <a:rPr lang="ru-RU" dirty="0" smtClean="0"/>
              <a:t> кухня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ніжними</a:t>
            </a:r>
            <a:r>
              <a:rPr lang="ru-RU" dirty="0" smtClean="0"/>
              <a:t>, </a:t>
            </a:r>
            <a:r>
              <a:rPr lang="ru-RU" dirty="0" err="1" smtClean="0"/>
              <a:t>пікантними</a:t>
            </a:r>
            <a:r>
              <a:rPr lang="ru-RU" dirty="0" smtClean="0"/>
              <a:t> та </a:t>
            </a:r>
            <a:r>
              <a:rPr lang="ru-RU" dirty="0" err="1" smtClean="0"/>
              <a:t>запашними</a:t>
            </a:r>
            <a:r>
              <a:rPr lang="ru-RU" dirty="0" smtClean="0"/>
              <a:t> </a:t>
            </a:r>
            <a:r>
              <a:rPr lang="ru-RU" dirty="0" err="1" smtClean="0"/>
              <a:t>стравами</a:t>
            </a:r>
            <a:r>
              <a:rPr lang="ru-RU" dirty="0" smtClean="0"/>
              <a:t>. Основою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, </a:t>
            </a:r>
            <a:r>
              <a:rPr lang="ru-RU" dirty="0" err="1" smtClean="0"/>
              <a:t>зернові</a:t>
            </a:r>
            <a:r>
              <a:rPr lang="ru-RU" dirty="0" smtClean="0"/>
              <a:t>, молоко, </a:t>
            </a:r>
            <a:r>
              <a:rPr lang="ru-RU" dirty="0" err="1" smtClean="0"/>
              <a:t>риба</a:t>
            </a:r>
            <a:r>
              <a:rPr lang="ru-RU" dirty="0" smtClean="0"/>
              <a:t>,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жири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Молдова </a:t>
            </a:r>
            <a:r>
              <a:rPr lang="ru-RU" dirty="0" err="1" smtClean="0"/>
              <a:t>багата</a:t>
            </a:r>
            <a:r>
              <a:rPr lang="ru-RU" dirty="0" smtClean="0"/>
              <a:t> на </a:t>
            </a:r>
            <a:r>
              <a:rPr lang="ru-RU" dirty="0" err="1" smtClean="0"/>
              <a:t>родючі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та </a:t>
            </a:r>
            <a:r>
              <a:rPr lang="ru-RU" dirty="0" err="1" smtClean="0"/>
              <a:t>працьовитих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, тому </a:t>
            </a:r>
            <a:r>
              <a:rPr lang="ru-RU" dirty="0" err="1" smtClean="0"/>
              <a:t>і</a:t>
            </a:r>
            <a:r>
              <a:rPr lang="ru-RU" dirty="0" smtClean="0"/>
              <a:t> страви, </a:t>
            </a:r>
            <a:r>
              <a:rPr lang="ru-RU" dirty="0" err="1" smtClean="0"/>
              <a:t>приготовані</a:t>
            </a:r>
            <a:r>
              <a:rPr lang="ru-RU" dirty="0" smtClean="0"/>
              <a:t> тут, </a:t>
            </a:r>
            <a:r>
              <a:rPr lang="ru-RU" dirty="0" err="1" smtClean="0"/>
              <a:t>натуральні</a:t>
            </a:r>
            <a:r>
              <a:rPr lang="ru-RU" dirty="0" smtClean="0"/>
              <a:t> та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4338" name="Picture 2" descr="C:\Users\Admin\Desktop\m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3131840" cy="2143126"/>
          </a:xfrm>
          <a:prstGeom prst="rect">
            <a:avLst/>
          </a:prstGeom>
          <a:noFill/>
        </p:spPr>
      </p:pic>
      <p:pic>
        <p:nvPicPr>
          <p:cNvPr id="14339" name="Picture 3" descr="C:\Users\Admin\Desktop\mamal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024336" cy="2143126"/>
          </a:xfrm>
          <a:prstGeom prst="rect">
            <a:avLst/>
          </a:prstGeom>
          <a:noFill/>
        </p:spPr>
      </p:pic>
      <p:pic>
        <p:nvPicPr>
          <p:cNvPr id="14340" name="Picture 4" descr="C:\Users\Admin\Desktop\0005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961473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10954"/>
            <a:ext cx="8686800" cy="3747046"/>
          </a:xfrm>
        </p:spPr>
        <p:txBody>
          <a:bodyPr>
            <a:normAutofit/>
          </a:bodyPr>
          <a:lstStyle/>
          <a:p>
            <a:r>
              <a:rPr lang="ru-RU" dirty="0" smtClean="0"/>
              <a:t>Закуски </a:t>
            </a:r>
            <a:r>
              <a:rPr lang="ru-RU" dirty="0" smtClean="0"/>
              <a:t>на </a:t>
            </a:r>
            <a:r>
              <a:rPr lang="ru-RU" dirty="0" err="1" smtClean="0"/>
              <a:t>святковому</a:t>
            </a:r>
            <a:r>
              <a:rPr lang="ru-RU" dirty="0" smtClean="0"/>
              <a:t> </a:t>
            </a:r>
            <a:r>
              <a:rPr lang="ru-RU" dirty="0" err="1" smtClean="0"/>
              <a:t>столі</a:t>
            </a:r>
            <a:r>
              <a:rPr lang="ru-RU" dirty="0" smtClean="0"/>
              <a:t> </a:t>
            </a:r>
            <a:r>
              <a:rPr lang="ru-RU" dirty="0" err="1" smtClean="0"/>
              <a:t>пікантні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, як,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фаршировані</a:t>
            </a:r>
            <a:r>
              <a:rPr lang="ru-RU" dirty="0" smtClean="0"/>
              <a:t> </a:t>
            </a:r>
            <a:r>
              <a:rPr lang="ru-RU" dirty="0" err="1" smtClean="0"/>
              <a:t>перець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помідори</a:t>
            </a:r>
            <a:r>
              <a:rPr lang="ru-RU" dirty="0" smtClean="0"/>
              <a:t>, </a:t>
            </a:r>
            <a:r>
              <a:rPr lang="ru-RU" u="sng" dirty="0" err="1" smtClean="0">
                <a:hlinkClick r:id="rId2" tooltip="Холодець (страва)"/>
              </a:rPr>
              <a:t>холодець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птиці</a:t>
            </a:r>
            <a:r>
              <a:rPr lang="ru-RU" dirty="0" smtClean="0"/>
              <a:t>, </a:t>
            </a:r>
            <a:r>
              <a:rPr lang="ru-RU" dirty="0" err="1" smtClean="0"/>
              <a:t>м'яса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.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згадати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 </a:t>
            </a:r>
            <a:r>
              <a:rPr lang="ru-RU" dirty="0" err="1" smtClean="0"/>
              <a:t>мамалигу</a:t>
            </a:r>
            <a:r>
              <a:rPr lang="ru-RU" dirty="0" smtClean="0"/>
              <a:t>, </a:t>
            </a:r>
            <a:r>
              <a:rPr lang="ru-RU" dirty="0" err="1" smtClean="0"/>
              <a:t>приготовану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подану</a:t>
            </a:r>
            <a:r>
              <a:rPr lang="ru-RU" dirty="0" smtClean="0"/>
              <a:t> на </a:t>
            </a:r>
            <a:r>
              <a:rPr lang="ru-RU" dirty="0" err="1" smtClean="0"/>
              <a:t>стіл</a:t>
            </a:r>
            <a:r>
              <a:rPr lang="ru-RU" dirty="0" smtClean="0"/>
              <a:t> «як у </a:t>
            </a:r>
            <a:r>
              <a:rPr lang="ru-RU" dirty="0" err="1" smtClean="0"/>
              <a:t>мами</a:t>
            </a:r>
            <a:r>
              <a:rPr lang="ru-RU" dirty="0" smtClean="0"/>
              <a:t> </a:t>
            </a:r>
            <a:r>
              <a:rPr lang="ru-RU" dirty="0" err="1" smtClean="0"/>
              <a:t>вдома</a:t>
            </a:r>
            <a:r>
              <a:rPr lang="ru-RU" dirty="0" smtClean="0"/>
              <a:t>» 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бринзою</a:t>
            </a:r>
            <a:r>
              <a:rPr lang="ru-RU" dirty="0" smtClean="0"/>
              <a:t>, сметаною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часниковим</a:t>
            </a:r>
            <a:r>
              <a:rPr lang="ru-RU" dirty="0" smtClean="0"/>
              <a:t> </a:t>
            </a:r>
            <a:r>
              <a:rPr lang="ru-RU" dirty="0" err="1" smtClean="0"/>
              <a:t>муждеєм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5362" name="Picture 2" descr="C:\Users\Admin\Desktop\85316141_mamaly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0"/>
            <a:ext cx="4600575" cy="2857500"/>
          </a:xfrm>
          <a:prstGeom prst="rect">
            <a:avLst/>
          </a:prstGeom>
          <a:noFill/>
        </p:spPr>
      </p:pic>
      <p:pic>
        <p:nvPicPr>
          <p:cNvPr id="15364" name="Picture 4" descr="C:\Users\Admin\Desktop\mamalyg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42798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"/>
            <a:ext cx="3960440" cy="2348880"/>
          </a:xfrm>
          <a:prstGeom prst="rect">
            <a:avLst/>
          </a:prstGeom>
          <a:noFill/>
        </p:spPr>
      </p:pic>
      <p:pic>
        <p:nvPicPr>
          <p:cNvPr id="16386" name="Picture 2" descr="C:\Users\Admin\Desktop\20080529-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0"/>
            <a:ext cx="3923928" cy="22768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/>
          <a:lstStyle/>
          <a:p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традиційної</a:t>
            </a:r>
            <a:r>
              <a:rPr lang="ru-RU" dirty="0" smtClean="0"/>
              <a:t> </a:t>
            </a:r>
            <a:r>
              <a:rPr lang="ru-RU" dirty="0" err="1" smtClean="0"/>
              <a:t>молдавської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неповним</a:t>
            </a:r>
            <a:r>
              <a:rPr lang="ru-RU" dirty="0" smtClean="0"/>
              <a:t> без </a:t>
            </a:r>
            <a:r>
              <a:rPr lang="ru-RU" dirty="0" err="1" smtClean="0"/>
              <a:t>нагадування</a:t>
            </a:r>
            <a:r>
              <a:rPr lang="ru-RU" dirty="0" smtClean="0"/>
              <a:t> про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борошна:</a:t>
            </a:r>
            <a:r>
              <a:rPr lang="ru-RU" u="sng" dirty="0" err="1" smtClean="0">
                <a:hlinkClick r:id="rId4" tooltip="Плацинда"/>
              </a:rPr>
              <a:t>плацинди</a:t>
            </a:r>
            <a:r>
              <a:rPr lang="ru-RU" dirty="0" smtClean="0"/>
              <a:t>, </a:t>
            </a:r>
            <a:r>
              <a:rPr lang="ru-RU" dirty="0" err="1" smtClean="0"/>
              <a:t>куличі</a:t>
            </a:r>
            <a:r>
              <a:rPr lang="ru-RU" dirty="0" smtClean="0"/>
              <a:t>, </a:t>
            </a:r>
            <a:r>
              <a:rPr lang="ru-RU" dirty="0" err="1" smtClean="0"/>
              <a:t>паску</a:t>
            </a:r>
            <a:r>
              <a:rPr lang="ru-RU" dirty="0" smtClean="0"/>
              <a:t>, вареники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Фрукти</a:t>
            </a:r>
            <a:r>
              <a:rPr lang="ru-RU" dirty="0" smtClean="0"/>
              <a:t> та </a:t>
            </a:r>
            <a:r>
              <a:rPr lang="ru-RU" dirty="0" err="1" smtClean="0"/>
              <a:t>овочі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на кожному </a:t>
            </a:r>
            <a:r>
              <a:rPr lang="ru-RU" dirty="0" err="1" smtClean="0"/>
              <a:t>столі</a:t>
            </a:r>
            <a:r>
              <a:rPr lang="ru-RU" dirty="0" smtClean="0"/>
              <a:t>. </a:t>
            </a:r>
            <a:r>
              <a:rPr lang="ru-RU" dirty="0" err="1" smtClean="0"/>
              <a:t>Взимку</a:t>
            </a:r>
            <a:r>
              <a:rPr lang="ru-RU" dirty="0" smtClean="0"/>
              <a:t> </a:t>
            </a:r>
            <a:r>
              <a:rPr lang="ru-RU" dirty="0" err="1" smtClean="0"/>
              <a:t>свіжі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 </a:t>
            </a:r>
            <a:r>
              <a:rPr lang="ru-RU" dirty="0" err="1" smtClean="0"/>
              <a:t>замінюються</a:t>
            </a:r>
            <a:r>
              <a:rPr lang="ru-RU" dirty="0" smtClean="0"/>
              <a:t> </a:t>
            </a:r>
            <a:r>
              <a:rPr lang="ru-RU" dirty="0" err="1" smtClean="0"/>
              <a:t>кампотами</a:t>
            </a:r>
            <a:r>
              <a:rPr lang="ru-RU" dirty="0" smtClean="0"/>
              <a:t>, а </a:t>
            </a:r>
            <a:r>
              <a:rPr lang="ru-RU" dirty="0" err="1" smtClean="0"/>
              <a:t>свіжі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 — </a:t>
            </a:r>
            <a:r>
              <a:rPr lang="ru-RU" dirty="0" err="1" smtClean="0"/>
              <a:t>маринованими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квашеними</a:t>
            </a:r>
            <a:r>
              <a:rPr lang="ru-RU" dirty="0" smtClean="0"/>
              <a:t> </a:t>
            </a:r>
            <a:r>
              <a:rPr lang="ru-RU" dirty="0" err="1" smtClean="0"/>
              <a:t>овочами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686800" cy="4525963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частинах</a:t>
            </a:r>
            <a:r>
              <a:rPr lang="ru-RU" dirty="0" smtClean="0"/>
              <a:t> </a:t>
            </a:r>
            <a:r>
              <a:rPr lang="ru-RU" dirty="0" err="1" smtClean="0"/>
              <a:t>Молдови</a:t>
            </a:r>
            <a:r>
              <a:rPr lang="ru-RU" dirty="0" smtClean="0"/>
              <a:t> вам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страви: </a:t>
            </a:r>
            <a:r>
              <a:rPr lang="ru-RU" dirty="0" err="1" smtClean="0"/>
              <a:t>шорпа</a:t>
            </a:r>
            <a:r>
              <a:rPr lang="ru-RU" dirty="0" smtClean="0"/>
              <a:t> — </a:t>
            </a:r>
            <a:r>
              <a:rPr lang="ru-RU" dirty="0" err="1" smtClean="0"/>
              <a:t>пікантний</a:t>
            </a:r>
            <a:r>
              <a:rPr lang="ru-RU" dirty="0" smtClean="0"/>
              <a:t> суп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м'ясом</a:t>
            </a:r>
            <a:r>
              <a:rPr lang="ru-RU" dirty="0" smtClean="0"/>
              <a:t> молодого </a:t>
            </a:r>
            <a:r>
              <a:rPr lang="ru-RU" dirty="0" err="1" smtClean="0"/>
              <a:t>ягняти</a:t>
            </a:r>
            <a:r>
              <a:rPr lang="ru-RU" dirty="0" smtClean="0"/>
              <a:t> у </a:t>
            </a:r>
            <a:r>
              <a:rPr lang="ru-RU" dirty="0" err="1" smtClean="0"/>
              <a:t>гагаузів</a:t>
            </a:r>
            <a:r>
              <a:rPr lang="ru-RU" dirty="0" smtClean="0"/>
              <a:t>, </a:t>
            </a:r>
            <a:r>
              <a:rPr lang="ru-RU" dirty="0" err="1" smtClean="0"/>
              <a:t>манджя</a:t>
            </a:r>
            <a:r>
              <a:rPr lang="ru-RU" dirty="0" smtClean="0"/>
              <a:t> — соус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м'ясом</a:t>
            </a:r>
            <a:r>
              <a:rPr lang="ru-RU" dirty="0" smtClean="0"/>
              <a:t> </a:t>
            </a:r>
            <a:r>
              <a:rPr lang="ru-RU" dirty="0" err="1" smtClean="0"/>
              <a:t>домашньої</a:t>
            </a:r>
            <a:r>
              <a:rPr lang="ru-RU" dirty="0" smtClean="0"/>
              <a:t> </a:t>
            </a:r>
            <a:r>
              <a:rPr lang="ru-RU" dirty="0" err="1" smtClean="0"/>
              <a:t>птиці</a:t>
            </a:r>
            <a:r>
              <a:rPr lang="ru-RU" dirty="0" smtClean="0"/>
              <a:t> у болгар, </a:t>
            </a:r>
            <a:r>
              <a:rPr lang="ru-RU" dirty="0" err="1" smtClean="0"/>
              <a:t>пельмені</a:t>
            </a:r>
            <a:r>
              <a:rPr lang="ru-RU" dirty="0" smtClean="0"/>
              <a:t> — у </a:t>
            </a:r>
            <a:r>
              <a:rPr lang="ru-RU" dirty="0" err="1" smtClean="0"/>
              <a:t>росіян</a:t>
            </a:r>
            <a:r>
              <a:rPr lang="ru-RU" dirty="0" smtClean="0"/>
              <a:t>, галушки </a:t>
            </a:r>
            <a:r>
              <a:rPr lang="ru-RU" dirty="0" err="1" smtClean="0"/>
              <a:t>з</a:t>
            </a:r>
            <a:r>
              <a:rPr lang="ru-RU" dirty="0" smtClean="0"/>
              <a:t> сметаною — в </a:t>
            </a:r>
            <a:r>
              <a:rPr lang="ru-RU" dirty="0" err="1" smtClean="0"/>
              <a:t>українців</a:t>
            </a:r>
            <a:r>
              <a:rPr lang="ru-RU" dirty="0" smtClean="0"/>
              <a:t>…</a:t>
            </a:r>
          </a:p>
          <a:p>
            <a:endParaRPr lang="ru-RU" dirty="0"/>
          </a:p>
        </p:txBody>
      </p:sp>
      <p:pic>
        <p:nvPicPr>
          <p:cNvPr id="17410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039106" cy="2311946"/>
          </a:xfrm>
          <a:prstGeom prst="rect">
            <a:avLst/>
          </a:prstGeom>
          <a:noFill/>
        </p:spPr>
      </p:pic>
      <p:pic>
        <p:nvPicPr>
          <p:cNvPr id="17411" name="Picture 3" descr="C:\Users\Admin\Desktop\01150157-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896866" cy="2525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6211416" cy="568863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2" tooltip="Європа"/>
              </a:rPr>
              <a:t>Європи</a:t>
            </a:r>
            <a:r>
              <a:rPr lang="ru-RU" dirty="0" smtClean="0"/>
              <a:t> </a:t>
            </a:r>
            <a:r>
              <a:rPr lang="ru-RU" dirty="0" err="1" smtClean="0"/>
              <a:t>між</a:t>
            </a:r>
            <a:r>
              <a:rPr lang="ru-RU" dirty="0" smtClean="0"/>
              <a:t> 26 </a:t>
            </a:r>
            <a:r>
              <a:rPr lang="ru-RU" dirty="0" err="1" smtClean="0"/>
              <a:t>і</a:t>
            </a:r>
            <a:r>
              <a:rPr lang="ru-RU" dirty="0" smtClean="0"/>
              <a:t> 30 градусами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довготи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45 </a:t>
            </a:r>
            <a:r>
              <a:rPr lang="ru-RU" dirty="0" err="1" smtClean="0"/>
              <a:t>і</a:t>
            </a:r>
            <a:r>
              <a:rPr lang="ru-RU" dirty="0" smtClean="0"/>
              <a:t> 48 градусами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широти</a:t>
            </a:r>
            <a:r>
              <a:rPr lang="ru-RU" dirty="0" smtClean="0"/>
              <a:t>. На </a:t>
            </a:r>
            <a:r>
              <a:rPr lang="ru-RU" dirty="0" err="1" smtClean="0"/>
              <a:t>півночі</a:t>
            </a:r>
            <a:r>
              <a:rPr lang="ru-RU" dirty="0" smtClean="0"/>
              <a:t>,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3" tooltip="Україна"/>
              </a:rPr>
              <a:t>Україною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4" tooltip="Румунія"/>
              </a:rPr>
              <a:t>Румунією</a:t>
            </a:r>
            <a:r>
              <a:rPr lang="ru-RU" dirty="0" smtClean="0"/>
              <a:t>.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 — 33 843 км² (136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).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на </a:t>
            </a:r>
            <a:r>
              <a:rPr lang="ru-RU" dirty="0" err="1" smtClean="0"/>
              <a:t>південь</a:t>
            </a:r>
            <a:r>
              <a:rPr lang="ru-RU" dirty="0" smtClean="0"/>
              <a:t> — 350 км, а </a:t>
            </a:r>
            <a:r>
              <a:rPr lang="ru-RU" dirty="0" err="1" smtClean="0"/>
              <a:t>із</a:t>
            </a:r>
            <a:r>
              <a:rPr lang="ru-RU" dirty="0" smtClean="0"/>
              <a:t> заходу на </a:t>
            </a:r>
            <a:r>
              <a:rPr lang="ru-RU" dirty="0" err="1" smtClean="0"/>
              <a:t>схід</a:t>
            </a:r>
            <a:r>
              <a:rPr lang="ru-RU" dirty="0" smtClean="0"/>
              <a:t> — 150 км,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західним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східним</a:t>
            </a:r>
            <a:r>
              <a:rPr lang="ru-RU" dirty="0" smtClean="0"/>
              <a:t> кордоном </a:t>
            </a:r>
            <a:r>
              <a:rPr lang="ru-RU" dirty="0" err="1" smtClean="0"/>
              <a:t>скорочується</a:t>
            </a:r>
            <a:r>
              <a:rPr lang="ru-RU" dirty="0" smtClean="0"/>
              <a:t> до 20-50 км.</a:t>
            </a:r>
          </a:p>
          <a:p>
            <a:endParaRPr lang="ru-RU" dirty="0"/>
          </a:p>
        </p:txBody>
      </p:sp>
      <p:pic>
        <p:nvPicPr>
          <p:cNvPr id="2050" name="Picture 2" descr="C:\Users\Admin\Desktop\moldova-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0421" y="764704"/>
            <a:ext cx="2443579" cy="2905079"/>
          </a:xfrm>
          <a:prstGeom prst="rect">
            <a:avLst/>
          </a:prstGeom>
          <a:noFill/>
        </p:spPr>
      </p:pic>
      <p:pic>
        <p:nvPicPr>
          <p:cNvPr id="2051" name="Picture 3" descr="C:\Users\Admin\Desktop\moldova-ma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7766" y="3717032"/>
            <a:ext cx="2656234" cy="2830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4525963"/>
          </a:xfrm>
        </p:spPr>
        <p:txBody>
          <a:bodyPr/>
          <a:lstStyle/>
          <a:p>
            <a:r>
              <a:rPr lang="ru-RU" u="sng" dirty="0" err="1" smtClean="0">
                <a:hlinkClick r:id="rId2" tooltip="Рельєф"/>
              </a:rPr>
              <a:t>Рельєф</a:t>
            </a:r>
            <a:r>
              <a:rPr lang="ru-RU" dirty="0" smtClean="0"/>
              <a:t> </a:t>
            </a:r>
            <a:r>
              <a:rPr lang="ru-RU" b="1" dirty="0" err="1" smtClean="0"/>
              <a:t>Молдови</a:t>
            </a:r>
            <a:r>
              <a:rPr lang="ru-RU" dirty="0" smtClean="0"/>
              <a:t> — </a:t>
            </a:r>
            <a:r>
              <a:rPr lang="ru-RU" u="sng" dirty="0" err="1" smtClean="0">
                <a:hlinkClick r:id="rId3" tooltip="Рівнина"/>
              </a:rPr>
              <a:t>рівнина</a:t>
            </a:r>
            <a:r>
              <a:rPr lang="ru-RU" dirty="0" smtClean="0"/>
              <a:t> 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численними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4" tooltip="Пагорб"/>
              </a:rPr>
              <a:t>пагорбами</a:t>
            </a:r>
            <a:r>
              <a:rPr lang="ru-RU" dirty="0" smtClean="0"/>
              <a:t>, </a:t>
            </a:r>
            <a:r>
              <a:rPr lang="ru-RU" dirty="0" err="1" smtClean="0"/>
              <a:t>розчленована</a:t>
            </a:r>
            <a:r>
              <a:rPr lang="ru-RU" dirty="0" smtClean="0"/>
              <a:t> </a:t>
            </a:r>
            <a:r>
              <a:rPr lang="ru-RU" u="sng" dirty="0" smtClean="0">
                <a:hlinkClick r:id="rId5" tooltip="Балка (яр)"/>
              </a:rPr>
              <a:t>балками</a:t>
            </a:r>
            <a:r>
              <a:rPr lang="ru-RU" dirty="0" smtClean="0"/>
              <a:t> та </a:t>
            </a:r>
            <a:r>
              <a:rPr lang="ru-RU" u="sng" dirty="0" err="1" smtClean="0">
                <a:hlinkClick r:id="rId6" tooltip="Річка"/>
              </a:rPr>
              <a:t>річками</a:t>
            </a:r>
            <a:r>
              <a:rPr lang="ru-RU" dirty="0" smtClean="0"/>
              <a:t>. Молдова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південно-західну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7" tooltip="Східноєвропейська рівнина"/>
              </a:rPr>
              <a:t>Східно-Європейської</a:t>
            </a:r>
            <a:r>
              <a:rPr lang="ru-RU" u="sng" dirty="0" smtClean="0">
                <a:hlinkClick r:id="rId7" tooltip="Східноєвропейська рівнина"/>
              </a:rPr>
              <a:t> </a:t>
            </a:r>
            <a:r>
              <a:rPr lang="ru-RU" u="sng" dirty="0" err="1" smtClean="0">
                <a:hlinkClick r:id="rId7" tooltip="Східноєвропейська рівнина"/>
              </a:rPr>
              <a:t>рівнини</a:t>
            </a:r>
            <a:r>
              <a:rPr lang="ru-RU" dirty="0" smtClean="0"/>
              <a:t>, </a:t>
            </a:r>
            <a:r>
              <a:rPr lang="ru-RU" dirty="0" err="1" smtClean="0"/>
              <a:t>західну</a:t>
            </a:r>
            <a:r>
              <a:rPr lang="ru-RU" dirty="0" smtClean="0"/>
              <a:t> </a:t>
            </a:r>
            <a:r>
              <a:rPr lang="ru-RU" dirty="0" err="1" smtClean="0"/>
              <a:t>околицю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8" tooltip="Причорноморська низовина"/>
              </a:rPr>
              <a:t>Причорноморської</a:t>
            </a:r>
            <a:r>
              <a:rPr lang="ru-RU" u="sng" dirty="0" smtClean="0">
                <a:hlinkClick r:id="rId8" tooltip="Причорноморська низовина"/>
              </a:rPr>
              <a:t> </a:t>
            </a:r>
            <a:r>
              <a:rPr lang="ru-RU" u="sng" dirty="0" err="1" smtClean="0">
                <a:hlinkClick r:id="rId8" tooltip="Причорноморська низовина"/>
              </a:rPr>
              <a:t>низовини</a:t>
            </a:r>
            <a:r>
              <a:rPr lang="ru-RU" dirty="0" smtClean="0"/>
              <a:t>, а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відроги</a:t>
            </a:r>
            <a:r>
              <a:rPr lang="ru-RU" dirty="0" smtClean="0"/>
              <a:t> </a:t>
            </a:r>
            <a:r>
              <a:rPr lang="ru-RU" dirty="0" err="1" smtClean="0"/>
              <a:t>Подільської</a:t>
            </a:r>
            <a:r>
              <a:rPr lang="ru-RU" dirty="0" smtClean="0"/>
              <a:t> </a:t>
            </a:r>
            <a:r>
              <a:rPr lang="ru-RU" dirty="0" err="1" smtClean="0"/>
              <a:t>височини</a:t>
            </a:r>
            <a:r>
              <a:rPr lang="ru-RU" dirty="0" smtClean="0"/>
              <a:t>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147 м, максимальна — до 430 м (гори </a:t>
            </a:r>
            <a:r>
              <a:rPr lang="ru-RU" u="sng" dirty="0" err="1" smtClean="0">
                <a:hlinkClick r:id="rId9" tooltip="Баланешти"/>
              </a:rPr>
              <a:t>Баланешти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074" name="Picture 2" descr="C:\Users\Admin\Desktop\Moldov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4751766"/>
            <a:ext cx="3312368" cy="2106234"/>
          </a:xfrm>
          <a:prstGeom prst="rect">
            <a:avLst/>
          </a:prstGeom>
          <a:noFill/>
        </p:spPr>
      </p:pic>
      <p:pic>
        <p:nvPicPr>
          <p:cNvPr id="3075" name="Picture 3" descr="C:\Users\Admin\Desktop\imag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4755831"/>
            <a:ext cx="3960440" cy="2102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4525963"/>
          </a:xfrm>
        </p:spPr>
        <p:txBody>
          <a:bodyPr/>
          <a:lstStyle/>
          <a:p>
            <a:r>
              <a:rPr lang="ru-RU" dirty="0" err="1" smtClean="0"/>
              <a:t>Головні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2" tooltip="Річка"/>
              </a:rPr>
              <a:t>річки</a:t>
            </a:r>
            <a:r>
              <a:rPr lang="ru-RU" dirty="0" smtClean="0"/>
              <a:t> — </a:t>
            </a:r>
            <a:r>
              <a:rPr lang="ru-RU" u="sng" dirty="0" err="1" smtClean="0">
                <a:hlinkClick r:id="rId3" tooltip="Дністер"/>
              </a:rPr>
              <a:t>Дністер</a:t>
            </a:r>
            <a:r>
              <a:rPr lang="ru-RU" dirty="0" smtClean="0"/>
              <a:t> (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u="sng" dirty="0" smtClean="0">
                <a:hlinkClick r:id="rId4" tooltip="Притока"/>
              </a:rPr>
              <a:t>притоками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5" tooltip="Старий Реут (ще не написана)"/>
              </a:rPr>
              <a:t>Старий</a:t>
            </a:r>
            <a:r>
              <a:rPr lang="ru-RU" u="sng" dirty="0" smtClean="0">
                <a:hlinkClick r:id="rId5" tooltip="Старий Реут (ще не написана)"/>
              </a:rPr>
              <a:t> </a:t>
            </a:r>
            <a:r>
              <a:rPr lang="ru-RU" u="sng" dirty="0" err="1" smtClean="0">
                <a:hlinkClick r:id="rId5" tooltip="Старий Реут (ще не написана)"/>
              </a:rPr>
              <a:t>Реут</a:t>
            </a:r>
            <a:r>
              <a:rPr lang="ru-RU" dirty="0" smtClean="0"/>
              <a:t>, </a:t>
            </a:r>
            <a:r>
              <a:rPr lang="ru-RU" u="sng" dirty="0" err="1" smtClean="0">
                <a:hlinkClick r:id="rId6" tooltip="Бик (притока Дністра)"/>
              </a:rPr>
              <a:t>Бик</a:t>
            </a:r>
            <a:r>
              <a:rPr lang="ru-RU" dirty="0" smtClean="0"/>
              <a:t>, </a:t>
            </a:r>
            <a:r>
              <a:rPr lang="ru-RU" u="sng" dirty="0" err="1" smtClean="0">
                <a:hlinkClick r:id="rId7" tooltip="Ботна (ще не написана)"/>
              </a:rPr>
              <a:t>Ботна</a:t>
            </a:r>
            <a:r>
              <a:rPr lang="ru-RU" dirty="0" smtClean="0"/>
              <a:t> та </a:t>
            </a:r>
            <a:r>
              <a:rPr lang="ru-RU" dirty="0" err="1" smtClean="0"/>
              <a:t>інші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u="sng" dirty="0" smtClean="0">
                <a:hlinkClick r:id="rId8" tooltip="Прут"/>
              </a:rPr>
              <a:t>Прут</a:t>
            </a:r>
            <a:r>
              <a:rPr lang="ru-RU" dirty="0" smtClean="0"/>
              <a:t> (</a:t>
            </a:r>
            <a:r>
              <a:rPr lang="ru-RU" dirty="0" err="1" smtClean="0"/>
              <a:t>з</a:t>
            </a:r>
            <a:r>
              <a:rPr lang="ru-RU" dirty="0" smtClean="0"/>
              <a:t> притоками </a:t>
            </a:r>
            <a:r>
              <a:rPr lang="ru-RU" u="sng" dirty="0" err="1" smtClean="0">
                <a:hlinkClick r:id="rId9" tooltip="Чугур (ще не написана)"/>
              </a:rPr>
              <a:t>Чугур</a:t>
            </a:r>
            <a:r>
              <a:rPr lang="ru-RU" dirty="0" smtClean="0"/>
              <a:t>, </a:t>
            </a:r>
            <a:r>
              <a:rPr lang="ru-RU" u="sng" dirty="0" smtClean="0">
                <a:hlinkClick r:id="rId10" tooltip="Ларга (річка)"/>
              </a:rPr>
              <a:t>Ларга</a:t>
            </a:r>
            <a:r>
              <a:rPr lang="ru-RU" dirty="0" smtClean="0"/>
              <a:t>, </a:t>
            </a:r>
            <a:r>
              <a:rPr lang="ru-RU" dirty="0" err="1" smtClean="0"/>
              <a:t>Кам'янка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). </a:t>
            </a:r>
            <a:r>
              <a:rPr lang="ru-RU" dirty="0" err="1" smtClean="0"/>
              <a:t>Багато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11" tooltip="Заплава"/>
              </a:rPr>
              <a:t>заплавних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12" tooltip="Озеро"/>
              </a:rPr>
              <a:t>озер</a:t>
            </a:r>
            <a:r>
              <a:rPr lang="ru-RU" dirty="0" err="1" smtClean="0"/>
              <a:t>.</a:t>
            </a:r>
            <a:r>
              <a:rPr lang="ru-RU" u="sng" dirty="0" err="1" smtClean="0">
                <a:hlinkClick r:id="rId13" tooltip="Водосховище"/>
              </a:rPr>
              <a:t>Водосховища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C:\Users\Admin\Desktop\pru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4208" y="2636912"/>
            <a:ext cx="2466821" cy="2376338"/>
          </a:xfrm>
          <a:prstGeom prst="rect">
            <a:avLst/>
          </a:prstGeom>
          <a:noFill/>
        </p:spPr>
      </p:pic>
      <p:pic>
        <p:nvPicPr>
          <p:cNvPr id="4099" name="Picture 3" descr="C:\Users\Admin\Desktop\дністер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47864" y="5007148"/>
            <a:ext cx="3231646" cy="1850852"/>
          </a:xfrm>
          <a:prstGeom prst="rect">
            <a:avLst/>
          </a:prstGeom>
          <a:noFill/>
        </p:spPr>
      </p:pic>
      <p:pic>
        <p:nvPicPr>
          <p:cNvPr id="4100" name="Picture 4" descr="C:\Users\Admin\Desktop\moldova-dniester0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5576" y="2564904"/>
            <a:ext cx="3456384" cy="229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moldova-sights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98032"/>
            <a:ext cx="4139952" cy="2759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err="1" smtClean="0">
                <a:hlinkClick r:id="rId3" tooltip="Клімат"/>
              </a:rPr>
              <a:t>Клімат</a:t>
            </a:r>
            <a:r>
              <a:rPr lang="ru-RU" dirty="0" smtClean="0"/>
              <a:t> </a:t>
            </a:r>
            <a:r>
              <a:rPr lang="ru-RU" dirty="0" err="1" smtClean="0"/>
              <a:t>Молдови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4" tooltip="Помірний пояс"/>
              </a:rPr>
              <a:t>помірно</a:t>
            </a:r>
            <a:r>
              <a:rPr lang="ru-RU" u="sng" dirty="0" smtClean="0">
                <a:hlinkClick r:id="rId4" tooltip="Помірний пояс"/>
              </a:rPr>
              <a:t> </a:t>
            </a:r>
            <a:r>
              <a:rPr lang="ru-RU" u="sng" dirty="0" err="1" smtClean="0">
                <a:hlinkClick r:id="rId4" tooltip="Помірний пояс"/>
              </a:rPr>
              <a:t>континентальний</a:t>
            </a:r>
            <a:r>
              <a:rPr lang="ru-RU" dirty="0" smtClean="0"/>
              <a:t>. </a:t>
            </a:r>
            <a:r>
              <a:rPr lang="ru-RU" dirty="0" err="1" smtClean="0"/>
              <a:t>Середні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5" tooltip="Температура"/>
              </a:rPr>
              <a:t>температури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6" tooltip="Січень"/>
              </a:rPr>
              <a:t>січня</a:t>
            </a:r>
            <a:r>
              <a:rPr lang="ru-RU" dirty="0" smtClean="0"/>
              <a:t> на </a:t>
            </a:r>
            <a:r>
              <a:rPr lang="ru-RU" dirty="0" err="1" smtClean="0"/>
              <a:t>півночі</a:t>
            </a:r>
            <a:r>
              <a:rPr lang="ru-RU" dirty="0" smtClean="0"/>
              <a:t> −5</a:t>
            </a:r>
            <a:r>
              <a:rPr lang="ru-RU" u="sng" dirty="0" smtClean="0">
                <a:hlinkClick r:id="rId7" tooltip="°C"/>
              </a:rPr>
              <a:t>°C</a:t>
            </a:r>
            <a:r>
              <a:rPr lang="ru-RU" dirty="0" smtClean="0"/>
              <a:t>, на </a:t>
            </a:r>
            <a:r>
              <a:rPr lang="ru-RU" dirty="0" err="1" smtClean="0"/>
              <a:t>півдні</a:t>
            </a:r>
            <a:r>
              <a:rPr lang="ru-RU" dirty="0" smtClean="0"/>
              <a:t> −3 °C, </a:t>
            </a:r>
            <a:r>
              <a:rPr lang="ru-RU" u="sng" dirty="0" err="1" smtClean="0">
                <a:hlinkClick r:id="rId8" tooltip="Липень"/>
              </a:rPr>
              <a:t>липня</a:t>
            </a:r>
            <a:r>
              <a:rPr lang="ru-RU" dirty="0" smtClean="0"/>
              <a:t> </a:t>
            </a:r>
            <a:r>
              <a:rPr lang="ru-RU" dirty="0" err="1" smtClean="0"/>
              <a:t>відповідно</a:t>
            </a:r>
            <a:r>
              <a:rPr lang="ru-RU" dirty="0" smtClean="0"/>
              <a:t> 19 </a:t>
            </a:r>
            <a:r>
              <a:rPr lang="ru-RU" dirty="0" err="1" smtClean="0"/>
              <a:t>і</a:t>
            </a:r>
            <a:r>
              <a:rPr lang="ru-RU" dirty="0" smtClean="0"/>
              <a:t> 22 °C. </a:t>
            </a:r>
            <a:r>
              <a:rPr lang="ru-RU" u="sng" dirty="0" err="1" smtClean="0">
                <a:hlinkClick r:id="rId9" tooltip="Опади"/>
              </a:rPr>
              <a:t>Опадів</a:t>
            </a:r>
            <a:r>
              <a:rPr lang="ru-RU" dirty="0" smtClean="0"/>
              <a:t> </a:t>
            </a:r>
            <a:r>
              <a:rPr lang="ru-RU" dirty="0" err="1" smtClean="0"/>
              <a:t>від</a:t>
            </a:r>
            <a:r>
              <a:rPr lang="ru-RU" dirty="0" smtClean="0"/>
              <a:t> 400 мм на </a:t>
            </a:r>
            <a:r>
              <a:rPr lang="ru-RU" dirty="0" err="1" smtClean="0"/>
              <a:t>півдні</a:t>
            </a:r>
            <a:r>
              <a:rPr lang="ru-RU" dirty="0" smtClean="0"/>
              <a:t> до 560 мм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10" tooltip="Рік"/>
              </a:rPr>
              <a:t>рік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C:\Users\Admin\Desktop\12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3960044"/>
            <a:ext cx="2897956" cy="2897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0AAEFE3F-DDE0-0519-77D9-B23685FAB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3570343" cy="212209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Президента </a:t>
            </a:r>
            <a:r>
              <a:rPr lang="ru-RU" dirty="0" err="1" smtClean="0"/>
              <a:t>обирають</a:t>
            </a:r>
            <a:r>
              <a:rPr lang="ru-RU" dirty="0" smtClean="0"/>
              <a:t> в </a:t>
            </a:r>
            <a:r>
              <a:rPr lang="ru-RU" dirty="0" err="1" smtClean="0"/>
              <a:t>парламенті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таємного</a:t>
            </a:r>
            <a:r>
              <a:rPr lang="ru-RU" dirty="0" smtClean="0"/>
              <a:t> </a:t>
            </a:r>
            <a:r>
              <a:rPr lang="ru-RU" dirty="0" err="1" smtClean="0"/>
              <a:t>голосування</a:t>
            </a:r>
            <a:r>
              <a:rPr lang="ru-RU" dirty="0" smtClean="0"/>
              <a:t> </a:t>
            </a:r>
            <a:r>
              <a:rPr lang="ru-RU" dirty="0" err="1" smtClean="0"/>
              <a:t>терміном</a:t>
            </a:r>
            <a:r>
              <a:rPr lang="ru-RU" dirty="0" smtClean="0"/>
              <a:t> на </a:t>
            </a:r>
            <a:r>
              <a:rPr lang="ru-RU" dirty="0" err="1" smtClean="0"/>
              <a:t>чотири</a:t>
            </a:r>
            <a:r>
              <a:rPr lang="ru-RU" dirty="0" smtClean="0"/>
              <a:t> роки.</a:t>
            </a:r>
          </a:p>
          <a:p>
            <a:r>
              <a:rPr lang="ru-RU" dirty="0" smtClean="0"/>
              <a:t>З </a:t>
            </a:r>
            <a:r>
              <a:rPr lang="ru-RU" u="sng" dirty="0" smtClean="0">
                <a:hlinkClick r:id="rId3" tooltip="11 вересня"/>
              </a:rPr>
              <a:t>11 </a:t>
            </a:r>
            <a:r>
              <a:rPr lang="ru-RU" u="sng" dirty="0" err="1" smtClean="0">
                <a:hlinkClick r:id="rId3" tooltip="11 вересня"/>
              </a:rPr>
              <a:t>вересня</a:t>
            </a:r>
            <a:r>
              <a:rPr lang="ru-RU" dirty="0" smtClean="0"/>
              <a:t> </a:t>
            </a:r>
            <a:r>
              <a:rPr lang="ru-RU" u="sng" dirty="0" smtClean="0">
                <a:hlinkClick r:id="rId4" tooltip="2009"/>
              </a:rPr>
              <a:t>2009</a:t>
            </a:r>
            <a:r>
              <a:rPr lang="ru-RU" dirty="0" smtClean="0"/>
              <a:t> до </a:t>
            </a:r>
            <a:r>
              <a:rPr lang="ru-RU" dirty="0" err="1" smtClean="0"/>
              <a:t>обрання</a:t>
            </a:r>
            <a:r>
              <a:rPr lang="ru-RU" dirty="0" smtClean="0"/>
              <a:t> президента </a:t>
            </a:r>
            <a:r>
              <a:rPr lang="ru-RU" dirty="0" err="1" smtClean="0"/>
              <a:t>виконувачем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обов'язків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спікер</a:t>
            </a:r>
            <a:r>
              <a:rPr lang="ru-RU" dirty="0" smtClean="0"/>
              <a:t> парламенту </a:t>
            </a:r>
            <a:r>
              <a:rPr lang="ru-RU" u="sng" dirty="0" err="1" smtClean="0">
                <a:hlinkClick r:id="rId5" tooltip="Міхай Гімпу"/>
              </a:rPr>
              <a:t>Міхай</a:t>
            </a:r>
            <a:r>
              <a:rPr lang="ru-RU" u="sng" dirty="0" smtClean="0">
                <a:hlinkClick r:id="rId5" tooltip="Міхай Гімпу"/>
              </a:rPr>
              <a:t> </a:t>
            </a:r>
            <a:r>
              <a:rPr lang="ru-RU" u="sng" dirty="0" err="1" smtClean="0">
                <a:hlinkClick r:id="rId5" tooltip="Міхай Гімпу"/>
              </a:rPr>
              <a:t>Гімпу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нечергових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r>
              <a:rPr lang="ru-RU" dirty="0" smtClean="0"/>
              <a:t> </a:t>
            </a:r>
            <a:r>
              <a:rPr lang="ru-RU" u="sng" dirty="0" smtClean="0">
                <a:hlinkClick r:id="rId6" tooltip="2010"/>
              </a:rPr>
              <a:t>2010</a:t>
            </a:r>
            <a:r>
              <a:rPr lang="ru-RU" dirty="0" smtClean="0"/>
              <a:t> року до березня</a:t>
            </a:r>
            <a:r>
              <a:rPr lang="ru-RU" u="sng" dirty="0" smtClean="0">
                <a:hlinkClick r:id="rId7" tooltip="2012"/>
              </a:rPr>
              <a:t>2012</a:t>
            </a:r>
            <a:r>
              <a:rPr lang="ru-RU" dirty="0" smtClean="0"/>
              <a:t> </a:t>
            </a:r>
            <a:r>
              <a:rPr lang="ru-RU" dirty="0" err="1" smtClean="0"/>
              <a:t>виконувачем</a:t>
            </a:r>
            <a:r>
              <a:rPr lang="ru-RU" dirty="0" smtClean="0"/>
              <a:t> </a:t>
            </a:r>
            <a:r>
              <a:rPr lang="ru-RU" dirty="0" err="1" smtClean="0"/>
              <a:t>обов'язків</a:t>
            </a:r>
            <a:r>
              <a:rPr lang="ru-RU" dirty="0" smtClean="0"/>
              <a:t> президента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 smtClean="0"/>
              <a:t>Демократичноi</a:t>
            </a:r>
            <a:r>
              <a:rPr lang="ru-RU" dirty="0" smtClean="0"/>
              <a:t> </a:t>
            </a:r>
            <a:r>
              <a:rPr lang="ru-RU" dirty="0" err="1" smtClean="0"/>
              <a:t>партii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8" tooltip="Маріан Лупу"/>
              </a:rPr>
              <a:t>Маріан</a:t>
            </a:r>
            <a:r>
              <a:rPr lang="ru-RU" u="sng" dirty="0" smtClean="0">
                <a:hlinkClick r:id="rId8" tooltip="Маріан Лупу"/>
              </a:rPr>
              <a:t> Лупу</a:t>
            </a:r>
            <a:r>
              <a:rPr lang="ru-RU" dirty="0" smtClean="0"/>
              <a:t>. </a:t>
            </a:r>
            <a:r>
              <a:rPr lang="ru-RU" u="sng" dirty="0" smtClean="0">
                <a:hlinkClick r:id="rId9" tooltip="16 березня"/>
              </a:rPr>
              <a:t>16 </a:t>
            </a:r>
            <a:r>
              <a:rPr lang="ru-RU" u="sng" dirty="0" err="1" smtClean="0">
                <a:hlinkClick r:id="rId9" tooltip="16 березня"/>
              </a:rPr>
              <a:t>березня</a:t>
            </a:r>
            <a:r>
              <a:rPr lang="ru-RU" dirty="0" smtClean="0"/>
              <a:t> </a:t>
            </a:r>
            <a:r>
              <a:rPr lang="ru-RU" u="sng" dirty="0" smtClean="0">
                <a:hlinkClick r:id="rId7" tooltip="2012"/>
              </a:rPr>
              <a:t>2012</a:t>
            </a:r>
            <a:r>
              <a:rPr lang="ru-RU" dirty="0" smtClean="0"/>
              <a:t> </a:t>
            </a:r>
            <a:r>
              <a:rPr lang="ru-RU" u="sng" dirty="0" smtClean="0">
                <a:hlinkClick r:id="rId10" tooltip="Президент Молдови"/>
              </a:rPr>
              <a:t>президентом </a:t>
            </a:r>
            <a:r>
              <a:rPr lang="ru-RU" u="sng" dirty="0" err="1" smtClean="0">
                <a:hlinkClick r:id="rId10" tooltip="Президент Молдови"/>
              </a:rPr>
              <a:t>Молдови</a:t>
            </a:r>
            <a:r>
              <a:rPr lang="ru-RU" dirty="0" smtClean="0"/>
              <a:t> </a:t>
            </a:r>
            <a:r>
              <a:rPr lang="ru-RU" dirty="0" err="1" smtClean="0"/>
              <a:t>обраний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11" tooltip="Ніколае Тімофті"/>
              </a:rPr>
              <a:t>Ніколае</a:t>
            </a:r>
            <a:r>
              <a:rPr lang="ru-RU" u="sng" dirty="0" smtClean="0">
                <a:hlinkClick r:id="rId11" tooltip="Ніколае Тімофті"/>
              </a:rPr>
              <a:t> </a:t>
            </a:r>
            <a:r>
              <a:rPr lang="ru-RU" u="sng" dirty="0" err="1" smtClean="0">
                <a:hlinkClick r:id="rId11" tooltip="Ніколае Тімофті"/>
              </a:rPr>
              <a:t>Тімофті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Молдова входить до таких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 </a:t>
            </a:r>
            <a:r>
              <a:rPr lang="ru-RU" u="sng" dirty="0" smtClean="0">
                <a:hlinkClick r:id="rId2" tooltip="ОБСЄ"/>
              </a:rPr>
              <a:t>ОБСЄ</a:t>
            </a:r>
            <a:r>
              <a:rPr lang="ru-RU" dirty="0" smtClean="0"/>
              <a:t> (</a:t>
            </a:r>
            <a:r>
              <a:rPr lang="ru-RU" dirty="0" err="1" smtClean="0"/>
              <a:t>з</a:t>
            </a:r>
            <a:r>
              <a:rPr lang="ru-RU" dirty="0" smtClean="0"/>
              <a:t> 30 </a:t>
            </a:r>
            <a:r>
              <a:rPr lang="ru-RU" dirty="0" err="1" smtClean="0"/>
              <a:t>січня</a:t>
            </a:r>
            <a:r>
              <a:rPr lang="ru-RU" dirty="0" smtClean="0"/>
              <a:t> 1992 року), </a:t>
            </a:r>
            <a:r>
              <a:rPr lang="ru-RU" u="sng" dirty="0" smtClean="0">
                <a:hlinkClick r:id="rId3" tooltip="ООН"/>
              </a:rPr>
              <a:t>ООН</a:t>
            </a:r>
            <a:r>
              <a:rPr lang="ru-RU" dirty="0" smtClean="0"/>
              <a:t> (</a:t>
            </a:r>
            <a:r>
              <a:rPr lang="ru-RU" dirty="0" err="1" smtClean="0"/>
              <a:t>з</a:t>
            </a:r>
            <a:r>
              <a:rPr lang="ru-RU" dirty="0" smtClean="0"/>
              <a:t> 2 </a:t>
            </a:r>
            <a:r>
              <a:rPr lang="ru-RU" dirty="0" err="1" smtClean="0"/>
              <a:t>березня</a:t>
            </a:r>
            <a:r>
              <a:rPr lang="ru-RU" dirty="0" smtClean="0"/>
              <a:t> 1992 року), </a:t>
            </a:r>
            <a:r>
              <a:rPr lang="ru-RU" u="sng" dirty="0" smtClean="0">
                <a:hlinkClick r:id="rId4" tooltip="МБРР"/>
              </a:rPr>
              <a:t>МБРР</a:t>
            </a:r>
            <a:r>
              <a:rPr lang="ru-RU" dirty="0" smtClean="0"/>
              <a:t>, </a:t>
            </a:r>
            <a:r>
              <a:rPr lang="ru-RU" u="sng" dirty="0" smtClean="0">
                <a:hlinkClick r:id="rId5" tooltip="МВФ"/>
              </a:rPr>
              <a:t>МВФ</a:t>
            </a:r>
            <a:r>
              <a:rPr lang="ru-RU" dirty="0" smtClean="0"/>
              <a:t>, </a:t>
            </a:r>
            <a:r>
              <a:rPr lang="ru-RU" u="sng" dirty="0" smtClean="0">
                <a:hlinkClick r:id="rId6" tooltip="СОТ"/>
              </a:rPr>
              <a:t>СОТ</a:t>
            </a:r>
            <a:r>
              <a:rPr lang="ru-RU" dirty="0" smtClean="0"/>
              <a:t>, </a:t>
            </a:r>
            <a:r>
              <a:rPr lang="ru-RU" u="sng" dirty="0" smtClean="0">
                <a:hlinkClick r:id="rId7" tooltip="ЦЄІ"/>
              </a:rPr>
              <a:t>ЦЄІ</a:t>
            </a:r>
            <a:r>
              <a:rPr lang="ru-RU" dirty="0" smtClean="0"/>
              <a:t>, </a:t>
            </a:r>
            <a:r>
              <a:rPr lang="ru-RU" u="sng" dirty="0" smtClean="0">
                <a:hlinkClick r:id="rId8" tooltip="СНД"/>
              </a:rPr>
              <a:t>СНД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290" name="Picture 2" descr="C:\Users\Admin\Desktop\soroca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789040"/>
            <a:ext cx="2667000" cy="2762250"/>
          </a:xfrm>
          <a:prstGeom prst="rect">
            <a:avLst/>
          </a:prstGeom>
          <a:noFill/>
        </p:spPr>
      </p:pic>
      <p:pic>
        <p:nvPicPr>
          <p:cNvPr id="12291" name="Picture 3" descr="C:\Users\Admin\Desktop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3933056"/>
            <a:ext cx="3331071" cy="249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9528"/>
            <a:ext cx="8532440" cy="39158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Молдова — </a:t>
            </a:r>
            <a:r>
              <a:rPr lang="ru-RU" dirty="0" err="1" smtClean="0"/>
              <a:t>аграрно-індустріальна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. На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пром-сті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  <a:r>
              <a:rPr lang="ru-RU" dirty="0" err="1" smtClean="0"/>
              <a:t>бл</a:t>
            </a:r>
            <a:r>
              <a:rPr lang="ru-RU" dirty="0" smtClean="0"/>
              <a:t>. 60,0 %. У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паливно-енергетичних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нафта</a:t>
            </a:r>
            <a:r>
              <a:rPr lang="ru-RU" dirty="0" smtClean="0"/>
              <a:t>,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природний</a:t>
            </a:r>
            <a:r>
              <a:rPr lang="ru-RU" dirty="0" smtClean="0"/>
              <a:t> газ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бл</a:t>
            </a:r>
            <a:r>
              <a:rPr lang="ru-RU" dirty="0" smtClean="0"/>
              <a:t>. 80 %.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: </a:t>
            </a:r>
            <a:r>
              <a:rPr lang="ru-RU" dirty="0" err="1" smtClean="0"/>
              <a:t>харчова</a:t>
            </a:r>
            <a:r>
              <a:rPr lang="ru-RU" dirty="0" smtClean="0"/>
              <a:t>, </a:t>
            </a:r>
            <a:r>
              <a:rPr lang="ru-RU" dirty="0" err="1" smtClean="0"/>
              <a:t>сільськогосподарське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, </a:t>
            </a:r>
            <a:r>
              <a:rPr lang="ru-RU" dirty="0" err="1" smtClean="0"/>
              <a:t>текстильна</a:t>
            </a:r>
            <a:r>
              <a:rPr lang="ru-RU" dirty="0" smtClean="0"/>
              <a:t>, </a:t>
            </a:r>
            <a:r>
              <a:rPr lang="ru-RU" dirty="0" err="1" smtClean="0"/>
              <a:t>деревообробна</a:t>
            </a:r>
            <a:r>
              <a:rPr lang="ru-RU" dirty="0" smtClean="0"/>
              <a:t>, </a:t>
            </a:r>
            <a:r>
              <a:rPr lang="ru-RU" dirty="0" err="1" smtClean="0"/>
              <a:t>металургійна</a:t>
            </a:r>
            <a:r>
              <a:rPr lang="ru-RU" dirty="0" smtClean="0"/>
              <a:t>. Транспорт: </a:t>
            </a:r>
            <a:r>
              <a:rPr lang="ru-RU" dirty="0" err="1" smtClean="0"/>
              <a:t>автомобільний</a:t>
            </a:r>
            <a:r>
              <a:rPr lang="ru-RU" dirty="0" smtClean="0"/>
              <a:t>, </a:t>
            </a:r>
            <a:r>
              <a:rPr lang="ru-RU" dirty="0" err="1" smtClean="0"/>
              <a:t>залізничний</a:t>
            </a:r>
            <a:r>
              <a:rPr lang="ru-RU" dirty="0" smtClean="0"/>
              <a:t>, </a:t>
            </a:r>
            <a:r>
              <a:rPr lang="ru-RU" dirty="0" err="1" smtClean="0"/>
              <a:t>річковий</a:t>
            </a:r>
            <a:r>
              <a:rPr lang="ru-RU" dirty="0" smtClean="0"/>
              <a:t>.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 smtClean="0"/>
              <a:t>летовище</a:t>
            </a:r>
            <a:r>
              <a:rPr lang="ru-RU" dirty="0" smtClean="0"/>
              <a:t> в </a:t>
            </a:r>
            <a:r>
              <a:rPr lang="ru-RU" dirty="0" err="1" smtClean="0"/>
              <a:t>Кишиневі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218" name="Picture 2" descr="C:\Users\Admin\Desktop\turism_tsentr_Moldovi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-24458"/>
            <a:ext cx="3384376" cy="2397770"/>
          </a:xfrm>
          <a:prstGeom prst="rect">
            <a:avLst/>
          </a:prstGeom>
          <a:noFill/>
        </p:spPr>
      </p:pic>
      <p:pic>
        <p:nvPicPr>
          <p:cNvPr id="9219" name="Picture 3" descr="C:\Users\Admin\Desktop\f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762500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Виробляється</a:t>
            </a:r>
            <a:r>
              <a:rPr lang="ru-RU" dirty="0" smtClean="0"/>
              <a:t>: вино, тютюн, </a:t>
            </a:r>
            <a:r>
              <a:rPr lang="ru-RU" dirty="0" err="1" smtClean="0"/>
              <a:t>консервовані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170" name="Picture 2" descr="C:\Users\Admin\Desktop\45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996952"/>
            <a:ext cx="4969135" cy="3255640"/>
          </a:xfrm>
          <a:prstGeom prst="rect">
            <a:avLst/>
          </a:prstGeom>
          <a:noFill/>
        </p:spPr>
      </p:pic>
      <p:pic>
        <p:nvPicPr>
          <p:cNvPr id="7171" name="Picture 3" descr="C:\Users\Admin\Desktop\Moldova_w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250" y="3501008"/>
            <a:ext cx="4187750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206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Молдова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Молдова</dc:title>
  <dc:creator>Настя</dc:creator>
  <cp:lastModifiedBy>Admin</cp:lastModifiedBy>
  <cp:revision>10</cp:revision>
  <dcterms:created xsi:type="dcterms:W3CDTF">2013-02-02T08:37:02Z</dcterms:created>
  <dcterms:modified xsi:type="dcterms:W3CDTF">2013-02-02T10:07:23Z</dcterms:modified>
</cp:coreProperties>
</file>