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9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507F7AE-323B-4074-86DF-4BD5349A87B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A1EA1CF-5CD6-4B02-87E0-07C2BBD2AE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ll dir="r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8%D1%88%D0%B8%D0%BD%D1%96%D0%B2" TargetMode="External"/><Relationship Id="rId2" Type="http://schemas.openxmlformats.org/officeDocument/2006/relationships/hyperlink" Target="http://uk.wikipedia.org/wiki/%D0%A1%D1%85%D1%96%D0%B4%D0%BD%D0%B0_%D0%84%D0%B2%D1%80%D0%BE%D0%BF%D0%B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1%83%D0%BC%D1%83%D0%BD%D1%96%D1%8F" TargetMode="External"/><Relationship Id="rId2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96" TargetMode="External"/><Relationship Id="rId13" Type="http://schemas.openxmlformats.org/officeDocument/2006/relationships/hyperlink" Target="http://uk.wikipedia.org/wiki/%D0%A1%D0%9D%D0%94" TargetMode="External"/><Relationship Id="rId3" Type="http://schemas.openxmlformats.org/officeDocument/2006/relationships/hyperlink" Target="http://uk.wikipedia.org/wiki/%D0%9F%D0%B0%D1%80%D0%BB%D0%B0%D0%BC%D0%B5%D0%BD%D1%82%D1%81%D1%8C%D0%BA%D0%B0_%D1%80%D0%B5%D1%81%D0%BF%D1%83%D0%B1%D0%BB%D1%96%D0%BA%D0%B0" TargetMode="External"/><Relationship Id="rId7" Type="http://schemas.openxmlformats.org/officeDocument/2006/relationships/hyperlink" Target="http://uk.wikipedia.org/wiki/19_%D0%BB%D0%B8%D0%BF%D0%BD%D1%8F" TargetMode="External"/><Relationship Id="rId12" Type="http://schemas.openxmlformats.org/officeDocument/2006/relationships/hyperlink" Target="http://uk.wikipedia.org/wiki/%D0%A1%D0%9E%D0%A2" TargetMode="External"/><Relationship Id="rId2" Type="http://schemas.openxmlformats.org/officeDocument/2006/relationships/hyperlink" Target="http://uk.wikipedia.org/wiki/%D0%A3%D0%BD%D1%96%D1%82%D0%B0%D1%80%D0%BD%D0%B0_%D0%B4%D0%B5%D1%80%D0%B6%D0%B0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94" TargetMode="External"/><Relationship Id="rId11" Type="http://schemas.openxmlformats.org/officeDocument/2006/relationships/hyperlink" Target="http://uk.wikipedia.org/wiki/%D0%9E%D0%9E%D0%9D" TargetMode="External"/><Relationship Id="rId5" Type="http://schemas.openxmlformats.org/officeDocument/2006/relationships/hyperlink" Target="http://uk.wikipedia.org/wiki/29_%D0%BB%D0%B8%D0%BF%D0%BD%D1%8F" TargetMode="External"/><Relationship Id="rId10" Type="http://schemas.openxmlformats.org/officeDocument/2006/relationships/hyperlink" Target="http://uk.wikipedia.org/wiki/2000" TargetMode="External"/><Relationship Id="rId4" Type="http://schemas.openxmlformats.org/officeDocument/2006/relationships/hyperlink" Target="http://uk.wikipedia.org/w/index.php?title=%D0%9A%D0%BE%D0%BD%D1%81%D1%82%D0%B8%D1%82%D1%83%D1%86%D1%96%D1%8F_%D0%9C%D0%BE%D0%BB%D0%B4%D0%BE%D0%B2%D0%B8&amp;action=edit&amp;redlink=1" TargetMode="External"/><Relationship Id="rId9" Type="http://schemas.openxmlformats.org/officeDocument/2006/relationships/hyperlink" Target="http://uk.wikipedia.org/wiki/5_%D1%87%D0%B5%D1%80%D0%B2%D0%BD%D1%8F" TargetMode="External"/><Relationship Id="rId1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2%D1%82%D0%BE%D0%BD%D0%BE%D0%BC%D0%BD%D0%B5_%D1%82%D0%B5%D1%80%D0%B8%D1%82%D0%BE%D1%80%D1%96%D0%B0%D0%BB%D1%8C%D0%BD%D0%B5_%D1%83%D1%82%D0%B2%D0%BE%D1%80%D0%B5%D0%BD%D0%BD%D1%8F_%D0%B7_%D0%BE%D1%81%D0%BE%D0%B1%D0%BB%D0%B8%D0%B2%D0%B8%D0%BC_%D0%BF%D1%80%D0%B0%D0%B2%D0%BE%D0%B2%D0%B8%D0%BC_%D1%81%D1%82%D0%B0%D1%82%D1%83%D1%81%D0%BE%D0%BC_%D0%9F%D1%80%D0%B8%D0%B4%D0%BD%D1%96%D1%81%D1%82%D1%80%D0%BE%D0%B2%27%D1%8F" TargetMode="External"/><Relationship Id="rId2" Type="http://schemas.openxmlformats.org/officeDocument/2006/relationships/hyperlink" Target="http://uk.wikipedia.org/wiki/%D0%9F%D1%80%D0%B8%D0%B4%D0%BD%D1%96%D1%81%D1%82%D1%80%D0%BE%D0%B2%D1%81%D1%8C%D0%BA%D0%B0_%D0%9C%D0%BE%D0%BB%D0%B4%D0%B0%D0%B2%D1%81%D1%8C%D0%BA%D0%B0_%D0%A0%D0%B5%D1%81%D0%BF%D1%83%D0%B1%D0%BB%D1%96%D0%BA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3%D0%BA%D1%80%D0%B0%D1%97%D0%BD%D0%B0" TargetMode="External"/><Relationship Id="rId2" Type="http://schemas.openxmlformats.org/officeDocument/2006/relationships/hyperlink" Target="http://uk.wikipedia.org/wiki/%D0%84%D0%B2%D1%80%D0%BE%D0%BF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uk.wikipedia.org/wiki/%D0%A4%D0%B0%D0%B9%D0%BB:MoldRelief.jpg" TargetMode="External"/><Relationship Id="rId4" Type="http://schemas.openxmlformats.org/officeDocument/2006/relationships/hyperlink" Target="http://uk.wikipedia.org/wiki/%D0%A0%D1%83%D0%BC%D1%83%D0%BD%D1%96%D1%8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8%D1%87%D0%BE%D1%80%D0%BD%D0%BE%D0%BC%D0%BE%D1%80%D1%81%D1%8C%D0%BA%D0%B0_%D0%BD%D0%B8%D0%B7%D0%BE%D0%B2%D0%B8%D0%BD%D0%B0" TargetMode="External"/><Relationship Id="rId13" Type="http://schemas.openxmlformats.org/officeDocument/2006/relationships/hyperlink" Target="http://uk.wikipedia.org/w/index.php?title=%D0%A6%D0%B5%D0%BD%D1%82%D1%80%D0%B0%D0%BB%D1%8C%D0%BD%D0%BE%D0%BC%D0%BE%D0%BB%D0%B4%D0%B0%D0%B2%D1%81%D1%8C%D0%BA%D0%B0_%D0%B2%D0%B8%D1%81%D0%BE%D1%87%D0%B8%D0%BD%D0%B0&amp;action=edit&amp;redlink=1" TargetMode="External"/><Relationship Id="rId3" Type="http://schemas.openxmlformats.org/officeDocument/2006/relationships/hyperlink" Target="http://uk.wikipedia.org/wiki/%D0%A0%D1%96%D0%B2%D0%BD%D0%B8%D0%BD%D0%B0" TargetMode="External"/><Relationship Id="rId7" Type="http://schemas.openxmlformats.org/officeDocument/2006/relationships/hyperlink" Target="http://uk.wikipedia.org/wiki/%D0%A1%D1%85%D1%96%D0%B4%D0%BD%D0%BE%D1%94%D0%B2%D1%80%D0%BE%D0%BF%D0%B5%D0%B9%D1%81%D1%8C%D0%BA%D0%B0_%D1%80%D1%96%D0%B2%D0%BD%D0%B8%D0%BD%D0%B0" TargetMode="External"/><Relationship Id="rId12" Type="http://schemas.openxmlformats.org/officeDocument/2006/relationships/hyperlink" Target="http://uk.wikipedia.org/wiki/%D0%9F%D0%BB%D0%B0%D1%82%D0%BE" TargetMode="External"/><Relationship Id="rId2" Type="http://schemas.openxmlformats.org/officeDocument/2006/relationships/hyperlink" Target="http://uk.wikipedia.org/wiki/%D0%A0%D0%B5%D0%BB%D1%8C%D1%94%D1%84" TargetMode="External"/><Relationship Id="rId16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1%96%D1%87%D0%BA%D0%B0" TargetMode="External"/><Relationship Id="rId11" Type="http://schemas.openxmlformats.org/officeDocument/2006/relationships/hyperlink" Target="http://uk.wikipedia.org/w/index.php?title=%D0%9D%D0%B8%D0%B6%D0%BD%D1%8C%D0%BE%D0%B4%D0%BD%D1%96%D1%81%D1%82%D1%80%D0%BE%D0%B2%D1%81%D1%8C%D0%BA%D0%B0_%D1%80%D1%96%D0%B2%D0%BD%D0%B8%D0%BD%D0%B0&amp;action=edit&amp;redlink=1" TargetMode="External"/><Relationship Id="rId5" Type="http://schemas.openxmlformats.org/officeDocument/2006/relationships/hyperlink" Target="http://uk.wikipedia.org/wiki/%D0%91%D0%B0%D0%BB%D0%BA%D0%B0_(%D1%8F%D1%80)" TargetMode="External"/><Relationship Id="rId15" Type="http://schemas.openxmlformats.org/officeDocument/2006/relationships/image" Target="../media/image7.jpeg"/><Relationship Id="rId10" Type="http://schemas.openxmlformats.org/officeDocument/2006/relationships/hyperlink" Target="http://uk.wikipedia.org/w/index.php?title=%D0%9C%D0%BE%D0%BB%D0%B4%D0%B0%D0%B2%D1%81%D1%8C%D0%BA%D0%B5_%D0%BF%D0%BB%D0%B0%D1%82%D0%BE&amp;action=edit&amp;redlink=1" TargetMode="External"/><Relationship Id="rId4" Type="http://schemas.openxmlformats.org/officeDocument/2006/relationships/hyperlink" Target="http://uk.wikipedia.org/wiki/%D0%9F%D0%B0%D0%B3%D0%BE%D1%80%D0%B1" TargetMode="External"/><Relationship Id="rId9" Type="http://schemas.openxmlformats.org/officeDocument/2006/relationships/hyperlink" Target="http://uk.wikipedia.org/wiki/%D0%91%D0%B0%D0%BB%D0%B0%D0%BD%D0%B5%D1%88%D1%82%D0%B8" TargetMode="External"/><Relationship Id="rId14" Type="http://schemas.openxmlformats.org/officeDocument/2006/relationships/hyperlink" Target="http://uk.wikipedia.org/wiki/%D0%9A%D0%BE%D0%B4%D1%80%D0%B8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1%83%D1%82" TargetMode="External"/><Relationship Id="rId13" Type="http://schemas.openxmlformats.org/officeDocument/2006/relationships/hyperlink" Target="http://uk.wikipedia.org/wiki/%D0%92%D0%BE%D0%B4%D0%BE%D1%81%D1%85%D0%BE%D0%B2%D0%B8%D1%89%D0%B5" TargetMode="External"/><Relationship Id="rId3" Type="http://schemas.openxmlformats.org/officeDocument/2006/relationships/hyperlink" Target="http://uk.wikipedia.org/wiki/%D0%94%D0%BD%D1%96%D1%81%D1%82%D0%B5%D1%80" TargetMode="External"/><Relationship Id="rId7" Type="http://schemas.openxmlformats.org/officeDocument/2006/relationships/hyperlink" Target="http://uk.wikipedia.org/w/index.php?title=%D0%91%D0%BE%D1%82%D0%BD%D0%B0&amp;action=edit&amp;redlink=1" TargetMode="External"/><Relationship Id="rId12" Type="http://schemas.openxmlformats.org/officeDocument/2006/relationships/hyperlink" Target="http://uk.wikipedia.org/wiki/%D0%9E%D0%B7%D0%B5%D1%80%D0%BE" TargetMode="External"/><Relationship Id="rId2" Type="http://schemas.openxmlformats.org/officeDocument/2006/relationships/hyperlink" Target="http://uk.wikipedia.org/wiki/%D0%A0%D1%96%D1%87%D0%BA%D0%B0" TargetMode="Externa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8%D0%BA_(%D0%BF%D1%80%D0%B8%D1%82%D0%BE%D0%BA%D0%B0_%D0%94%D0%BD%D1%96%D1%81%D1%82%D1%80%D0%B0)" TargetMode="External"/><Relationship Id="rId11" Type="http://schemas.openxmlformats.org/officeDocument/2006/relationships/hyperlink" Target="http://uk.wikipedia.org/wiki/%D0%97%D0%B0%D0%BF%D0%BB%D0%B0%D0%B2%D0%B0" TargetMode="External"/><Relationship Id="rId5" Type="http://schemas.openxmlformats.org/officeDocument/2006/relationships/hyperlink" Target="http://uk.wikipedia.org/w/index.php?title=%D0%A1%D1%82%D0%B0%D1%80%D0%B8%D0%B9_%D0%A0%D0%B5%D1%83%D1%82&amp;action=edit&amp;redlink=1" TargetMode="External"/><Relationship Id="rId15" Type="http://schemas.openxmlformats.org/officeDocument/2006/relationships/image" Target="../media/image10.jpeg"/><Relationship Id="rId10" Type="http://schemas.openxmlformats.org/officeDocument/2006/relationships/hyperlink" Target="http://uk.wikipedia.org/wiki/%D0%9B%D0%B0%D1%80%D0%B3%D0%B0_(%D1%80%D1%96%D1%87%D0%BA%D0%B0)" TargetMode="External"/><Relationship Id="rId4" Type="http://schemas.openxmlformats.org/officeDocument/2006/relationships/hyperlink" Target="http://uk.wikipedia.org/wiki/%D0%9F%D1%80%D0%B8%D1%82%D0%BE%D0%BA%D0%B0" TargetMode="External"/><Relationship Id="rId9" Type="http://schemas.openxmlformats.org/officeDocument/2006/relationships/hyperlink" Target="http://uk.wikipedia.org/w/index.php?title=%D0%A7%D1%83%D0%B3%D1%83%D1%80&amp;action=edit&amp;redlink=1" TargetMode="External"/><Relationship Id="rId1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E%D0%BF%D0%B0%D0%B4%D0%B8" TargetMode="External"/><Relationship Id="rId3" Type="http://schemas.openxmlformats.org/officeDocument/2006/relationships/hyperlink" Target="http://uk.wikipedia.org/wiki/%D0%9F%D0%BE%D0%BC%D1%96%D1%80%D0%BD%D0%B8%D0%B9_%D0%BF%D0%BE%D1%8F%D1%81" TargetMode="External"/><Relationship Id="rId7" Type="http://schemas.openxmlformats.org/officeDocument/2006/relationships/hyperlink" Target="http://uk.wikipedia.org/wiki/%D0%9B%D0%B8%D0%BF%D0%B5%D0%BD%D1%8C" TargetMode="External"/><Relationship Id="rId2" Type="http://schemas.openxmlformats.org/officeDocument/2006/relationships/hyperlink" Target="http://uk.wikipedia.org/wiki/%D0%9A%D0%BB%D1%96%D0%BC%D0%B0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C2%B0C" TargetMode="External"/><Relationship Id="rId5" Type="http://schemas.openxmlformats.org/officeDocument/2006/relationships/hyperlink" Target="http://uk.wikipedia.org/wiki/%D0%A1%D1%96%D1%87%D0%B5%D0%BD%D1%8C" TargetMode="External"/><Relationship Id="rId10" Type="http://schemas.openxmlformats.org/officeDocument/2006/relationships/image" Target="../media/image12.jpeg"/><Relationship Id="rId4" Type="http://schemas.openxmlformats.org/officeDocument/2006/relationships/hyperlink" Target="http://uk.wikipedia.org/wiki/%D0%A2%D0%B5%D0%BC%D0%BF%D0%B5%D1%80%D0%B0%D1%82%D1%83%D1%80%D0%B0" TargetMode="External"/><Relationship Id="rId9" Type="http://schemas.openxmlformats.org/officeDocument/2006/relationships/hyperlink" Target="http://uk.wikipedia.org/wiki/%D0%A0%D1%96%D0%B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8134672" cy="1728191"/>
          </a:xfrm>
        </p:spPr>
        <p:txBody>
          <a:bodyPr/>
          <a:lstStyle/>
          <a:p>
            <a:r>
              <a:rPr lang="ru-RU" b="1" dirty="0" smtClean="0"/>
              <a:t>  </a:t>
            </a:r>
            <a:r>
              <a:rPr lang="ru-RU" b="1" dirty="0" err="1" smtClean="0"/>
              <a:t>Респу́бліка</a:t>
            </a:r>
            <a:r>
              <a:rPr lang="ru-RU" b="1" dirty="0" smtClean="0"/>
              <a:t> </a:t>
            </a:r>
            <a:r>
              <a:rPr lang="ru-RU" b="1" dirty="0" err="1"/>
              <a:t>Молдо́ва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204864"/>
            <a:ext cx="2016224" cy="4392488"/>
          </a:xfrm>
        </p:spPr>
        <p:txBody>
          <a:bodyPr/>
          <a:lstStyle/>
          <a:p>
            <a:r>
              <a:rPr lang="ru-RU" dirty="0"/>
              <a:t>— </a:t>
            </a:r>
            <a:r>
              <a:rPr lang="ru-RU" dirty="0">
                <a:latin typeface="+mj-lt"/>
              </a:rPr>
              <a:t>держава у </a:t>
            </a:r>
            <a:r>
              <a:rPr lang="ru-RU" dirty="0" err="1">
                <a:latin typeface="+mj-lt"/>
                <a:hlinkClick r:id="rId2" tooltip="Східна Європа"/>
              </a:rPr>
              <a:t>Східній</a:t>
            </a:r>
            <a:r>
              <a:rPr lang="ru-RU" dirty="0">
                <a:latin typeface="+mj-lt"/>
                <a:hlinkClick r:id="rId2" tooltip="Східна Європа"/>
              </a:rPr>
              <a:t> </a:t>
            </a:r>
            <a:r>
              <a:rPr lang="ru-RU" dirty="0" err="1">
                <a:latin typeface="+mj-lt"/>
                <a:hlinkClick r:id="rId2" tooltip="Східна Європа"/>
              </a:rPr>
              <a:t>Європі</a:t>
            </a:r>
            <a:r>
              <a:rPr lang="ru-RU" dirty="0">
                <a:latin typeface="+mj-lt"/>
              </a:rPr>
              <a:t>, </a:t>
            </a:r>
            <a:r>
              <a:rPr lang="ru-RU" dirty="0" err="1">
                <a:latin typeface="+mj-lt"/>
              </a:rPr>
              <a:t>столиця</a:t>
            </a:r>
            <a:r>
              <a:rPr lang="ru-RU" dirty="0">
                <a:latin typeface="+mj-lt"/>
              </a:rPr>
              <a:t> — </a:t>
            </a:r>
            <a:r>
              <a:rPr lang="ru-RU" dirty="0" err="1">
                <a:latin typeface="+mj-lt"/>
              </a:rPr>
              <a:t>місто</a:t>
            </a:r>
            <a:r>
              <a:rPr lang="ru-RU" dirty="0">
                <a:latin typeface="+mj-lt"/>
              </a:rPr>
              <a:t> </a:t>
            </a:r>
            <a:endParaRPr lang="ru-RU" dirty="0" smtClean="0">
              <a:latin typeface="+mj-lt"/>
            </a:endParaRPr>
          </a:p>
          <a:p>
            <a:r>
              <a:rPr lang="ru-RU" dirty="0" err="1" smtClean="0">
                <a:latin typeface="+mj-lt"/>
                <a:hlinkClick r:id="rId3" tooltip="Кишинів"/>
              </a:rPr>
              <a:t>Кишинів</a:t>
            </a:r>
            <a:r>
              <a:rPr lang="ru-RU" dirty="0">
                <a:latin typeface="+mj-lt"/>
              </a:rPr>
              <a:t>. </a:t>
            </a:r>
          </a:p>
          <a:p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14666" y="2276872"/>
            <a:ext cx="6529334" cy="4581128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3600400" cy="352839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цілому</a:t>
            </a:r>
            <a:r>
              <a:rPr lang="ru-RU" dirty="0" smtClean="0"/>
              <a:t> ж </a:t>
            </a:r>
            <a:r>
              <a:rPr lang="ru-RU" dirty="0" err="1" smtClean="0"/>
              <a:t>Молдавія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найбідніших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.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гарним</a:t>
            </a:r>
            <a:r>
              <a:rPr lang="ru-RU" dirty="0" smtClean="0"/>
              <a:t> </a:t>
            </a:r>
            <a:r>
              <a:rPr lang="ru-RU" dirty="0" err="1" smtClean="0"/>
              <a:t>кліматом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сільськогосподарськими</a:t>
            </a:r>
            <a:r>
              <a:rPr lang="ru-RU" dirty="0" smtClean="0"/>
              <a:t> ресурсами,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 тут практично </a:t>
            </a:r>
            <a:r>
              <a:rPr lang="ru-RU" dirty="0" err="1" smtClean="0"/>
              <a:t>немає</a:t>
            </a:r>
            <a:r>
              <a:rPr lang="ru-RU" dirty="0" smtClean="0"/>
              <a:t>. </a:t>
            </a:r>
            <a:r>
              <a:rPr lang="ru-RU" dirty="0" err="1" smtClean="0"/>
              <a:t>Економіка</a:t>
            </a:r>
            <a:r>
              <a:rPr lang="ru-RU" dirty="0" smtClean="0"/>
              <a:t> в основному, </a:t>
            </a:r>
            <a:r>
              <a:rPr lang="ru-RU" dirty="0" err="1" smtClean="0"/>
              <a:t>орієнтована</a:t>
            </a:r>
            <a:r>
              <a:rPr lang="ru-RU" dirty="0" smtClean="0"/>
              <a:t> на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, </a:t>
            </a: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імпортуються</a:t>
            </a:r>
            <a:r>
              <a:rPr lang="ru-RU" dirty="0" smtClean="0"/>
              <a:t>. </a:t>
            </a:r>
            <a:r>
              <a:rPr lang="ru-RU" dirty="0" err="1" smtClean="0"/>
              <a:t>Важка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потреби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на </a:t>
            </a:r>
            <a:r>
              <a:rPr lang="ru-RU" dirty="0" err="1" smtClean="0"/>
              <a:t>експорт</a:t>
            </a:r>
            <a:r>
              <a:rPr lang="ru-RU" dirty="0" smtClean="0"/>
              <a:t> у </a:t>
            </a:r>
            <a:r>
              <a:rPr lang="ru-RU" dirty="0" err="1" smtClean="0"/>
              <a:t>прилеглі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- ​​</a:t>
            </a:r>
            <a:r>
              <a:rPr lang="ru-RU" dirty="0" err="1" smtClean="0"/>
              <a:t>Болгарію</a:t>
            </a:r>
            <a:r>
              <a:rPr lang="ru-RU" dirty="0" smtClean="0"/>
              <a:t>, </a:t>
            </a:r>
            <a:r>
              <a:rPr lang="ru-RU" dirty="0" err="1" smtClean="0"/>
              <a:t>Румунію</a:t>
            </a:r>
            <a:r>
              <a:rPr lang="ru-RU" dirty="0" smtClean="0"/>
              <a:t>, </a:t>
            </a:r>
            <a:r>
              <a:rPr lang="ru-RU" dirty="0" err="1" smtClean="0"/>
              <a:t>Україну</a:t>
            </a:r>
            <a:r>
              <a:rPr lang="ru-RU" dirty="0" smtClean="0"/>
              <a:t>, </a:t>
            </a:r>
            <a:r>
              <a:rPr lang="ru-RU" dirty="0" err="1" smtClean="0"/>
              <a:t>Білорусію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Росію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Рисунок 6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3356992"/>
            <a:ext cx="4752528" cy="3306346"/>
          </a:xfrm>
          <a:prstGeom prst="rect">
            <a:avLst/>
          </a:prstGeom>
        </p:spPr>
      </p:pic>
      <p:pic>
        <p:nvPicPr>
          <p:cNvPr id="8" name="Рисунок 7" descr="images (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476672"/>
            <a:ext cx="3600400" cy="2686452"/>
          </a:xfrm>
          <a:prstGeom prst="rect">
            <a:avLst/>
          </a:prstGeom>
        </p:spPr>
      </p:pic>
      <p:pic>
        <p:nvPicPr>
          <p:cNvPr id="9" name="Рисунок 8" descr="images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365104"/>
            <a:ext cx="2971277" cy="2160240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0"/>
            <a:ext cx="4618856" cy="364502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Молдова </a:t>
            </a:r>
            <a:r>
              <a:rPr lang="ru-RU" dirty="0" err="1" smtClean="0"/>
              <a:t>знаходиться</a:t>
            </a:r>
            <a:r>
              <a:rPr lang="ru-RU" dirty="0" smtClean="0"/>
              <a:t> в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, де </a:t>
            </a:r>
            <a:r>
              <a:rPr lang="ru-RU" dirty="0" err="1" smtClean="0"/>
              <a:t>перетинаються</a:t>
            </a:r>
            <a:r>
              <a:rPr lang="ru-RU" dirty="0" smtClean="0"/>
              <a:t> шляхи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на </a:t>
            </a:r>
            <a:r>
              <a:rPr lang="ru-RU" dirty="0" err="1" smtClean="0"/>
              <a:t>Близький</a:t>
            </a:r>
            <a:r>
              <a:rPr lang="ru-RU" dirty="0" smtClean="0"/>
              <a:t> </a:t>
            </a:r>
            <a:r>
              <a:rPr lang="ru-RU" dirty="0" err="1" smtClean="0"/>
              <a:t>Схід</a:t>
            </a:r>
            <a:r>
              <a:rPr lang="ru-RU" dirty="0" smtClean="0"/>
              <a:t>. Тому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Молдови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транзитних</a:t>
            </a:r>
            <a:r>
              <a:rPr lang="ru-RU" dirty="0" smtClean="0"/>
              <a:t> </a:t>
            </a:r>
            <a:r>
              <a:rPr lang="ru-RU" dirty="0" err="1" smtClean="0"/>
              <a:t>перевезень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тому транспорт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галуззю</a:t>
            </a:r>
            <a:r>
              <a:rPr lang="ru-RU" dirty="0" smtClean="0"/>
              <a:t> народного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країни.У</a:t>
            </a:r>
            <a:r>
              <a:rPr lang="ru-RU" dirty="0" smtClean="0"/>
              <a:t> </a:t>
            </a:r>
            <a:r>
              <a:rPr lang="ru-RU" dirty="0" err="1" smtClean="0"/>
              <a:t>Молдові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транспорту: </a:t>
            </a:r>
            <a:r>
              <a:rPr lang="ru-RU" dirty="0" err="1" smtClean="0"/>
              <a:t>залізничний</a:t>
            </a:r>
            <a:r>
              <a:rPr lang="ru-RU" dirty="0" smtClean="0"/>
              <a:t> , </a:t>
            </a:r>
            <a:r>
              <a:rPr lang="ru-RU" dirty="0" err="1" smtClean="0"/>
              <a:t>автомобільний</a:t>
            </a:r>
            <a:r>
              <a:rPr lang="ru-RU" dirty="0" smtClean="0"/>
              <a:t> , </a:t>
            </a:r>
            <a:r>
              <a:rPr lang="ru-RU" dirty="0" err="1" smtClean="0"/>
              <a:t>водний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повітряний</a:t>
            </a:r>
            <a:r>
              <a:rPr lang="ru-RU" dirty="0" smtClean="0"/>
              <a:t>. </a:t>
            </a:r>
            <a:r>
              <a:rPr lang="ru-RU" dirty="0" err="1" smtClean="0"/>
              <a:t>Залізничний</a:t>
            </a:r>
            <a:r>
              <a:rPr lang="ru-RU" dirty="0" smtClean="0"/>
              <a:t> транспорт часто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перевезень</a:t>
            </a:r>
            <a:r>
              <a:rPr lang="ru-RU" dirty="0" smtClean="0"/>
              <a:t> (особливо для </a:t>
            </a:r>
            <a:r>
              <a:rPr lang="ru-RU" dirty="0" err="1" smtClean="0"/>
              <a:t>країн</a:t>
            </a:r>
            <a:r>
              <a:rPr lang="ru-RU" dirty="0" smtClean="0"/>
              <a:t> СНД) , в той час як </a:t>
            </a:r>
            <a:r>
              <a:rPr lang="ru-RU" dirty="0" err="1" smtClean="0"/>
              <a:t>автомобільний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в межах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транспорту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єдину</a:t>
            </a:r>
            <a:r>
              <a:rPr lang="ru-RU" dirty="0" smtClean="0"/>
              <a:t> систему , </a:t>
            </a:r>
            <a:r>
              <a:rPr lang="ru-RU" dirty="0" err="1" smtClean="0"/>
              <a:t>доповнюючи</a:t>
            </a:r>
            <a:r>
              <a:rPr lang="ru-RU" dirty="0" smtClean="0"/>
              <a:t> один одного.</a:t>
            </a:r>
            <a:endParaRPr lang="ru-RU" dirty="0"/>
          </a:p>
        </p:txBody>
      </p:sp>
      <p:pic>
        <p:nvPicPr>
          <p:cNvPr id="4" name="Рисунок 3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0"/>
            <a:ext cx="3312368" cy="2481079"/>
          </a:xfrm>
          <a:prstGeom prst="rect">
            <a:avLst/>
          </a:prstGeom>
        </p:spPr>
      </p:pic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869160"/>
            <a:ext cx="2908540" cy="1836792"/>
          </a:xfrm>
          <a:prstGeom prst="rect">
            <a:avLst/>
          </a:prstGeom>
        </p:spPr>
      </p:pic>
      <p:pic>
        <p:nvPicPr>
          <p:cNvPr id="6" name="Рисунок 5" descr="загруженное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2852936"/>
            <a:ext cx="2389249" cy="1584176"/>
          </a:xfrm>
          <a:prstGeom prst="rect">
            <a:avLst/>
          </a:prstGeom>
        </p:spPr>
      </p:pic>
      <p:pic>
        <p:nvPicPr>
          <p:cNvPr id="7" name="Рисунок 6" descr="269214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3284984"/>
            <a:ext cx="4608511" cy="3456384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708920"/>
            <a:ext cx="4186808" cy="347576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Молдова </a:t>
            </a:r>
            <a:r>
              <a:rPr lang="ru-RU" dirty="0" err="1" smtClean="0"/>
              <a:t>є</a:t>
            </a:r>
            <a:r>
              <a:rPr lang="ru-RU" dirty="0" smtClean="0"/>
              <a:t> аграрною </a:t>
            </a:r>
            <a:r>
              <a:rPr lang="ru-RU" dirty="0" err="1" smtClean="0"/>
              <a:t>країною</a:t>
            </a:r>
            <a:r>
              <a:rPr lang="ru-RU" dirty="0" smtClean="0"/>
              <a:t>, тут </a:t>
            </a:r>
            <a:r>
              <a:rPr lang="ru-RU" dirty="0" err="1" smtClean="0"/>
              <a:t>непогано</a:t>
            </a:r>
            <a:r>
              <a:rPr lang="ru-RU" dirty="0" smtClean="0"/>
              <a:t> </a:t>
            </a:r>
            <a:r>
              <a:rPr lang="ru-RU" dirty="0" err="1" smtClean="0"/>
              <a:t>розвинене</a:t>
            </a:r>
            <a:r>
              <a:rPr lang="ru-RU" dirty="0" smtClean="0"/>
              <a:t> </a:t>
            </a:r>
            <a:r>
              <a:rPr lang="ru-RU" dirty="0" err="1" smtClean="0"/>
              <a:t>сільське</a:t>
            </a:r>
            <a:r>
              <a:rPr lang="ru-RU" dirty="0" smtClean="0"/>
              <a:t> </a:t>
            </a:r>
            <a:r>
              <a:rPr lang="ru-RU" dirty="0" err="1" smtClean="0"/>
              <a:t>господарство</a:t>
            </a:r>
            <a:r>
              <a:rPr lang="ru-RU" dirty="0" smtClean="0"/>
              <a:t>. У </a:t>
            </a:r>
            <a:r>
              <a:rPr lang="ru-RU" dirty="0" err="1" smtClean="0"/>
              <a:t>країні</a:t>
            </a:r>
            <a:r>
              <a:rPr lang="ru-RU" dirty="0" smtClean="0"/>
              <a:t> </a:t>
            </a:r>
            <a:r>
              <a:rPr lang="ru-RU" dirty="0" err="1" smtClean="0"/>
              <a:t>вирощуються</a:t>
            </a:r>
            <a:r>
              <a:rPr lang="ru-RU" dirty="0" smtClean="0"/>
              <a:t>: </a:t>
            </a:r>
            <a:r>
              <a:rPr lang="ru-RU" dirty="0" err="1" smtClean="0"/>
              <a:t>зернові</a:t>
            </a:r>
            <a:r>
              <a:rPr lang="ru-RU" dirty="0" smtClean="0"/>
              <a:t> (</a:t>
            </a:r>
            <a:r>
              <a:rPr lang="ru-RU" dirty="0" err="1" smtClean="0"/>
              <a:t>пшениця</a:t>
            </a:r>
            <a:r>
              <a:rPr lang="ru-RU" dirty="0" smtClean="0"/>
              <a:t>, </a:t>
            </a:r>
            <a:r>
              <a:rPr lang="ru-RU" dirty="0" err="1" smtClean="0"/>
              <a:t>кукурудза</a:t>
            </a:r>
            <a:r>
              <a:rPr lang="ru-RU" dirty="0" smtClean="0"/>
              <a:t>), </a:t>
            </a:r>
            <a:r>
              <a:rPr lang="ru-RU" dirty="0" err="1" smtClean="0"/>
              <a:t>цукровий</a:t>
            </a:r>
            <a:r>
              <a:rPr lang="ru-RU" dirty="0" smtClean="0"/>
              <a:t> </a:t>
            </a:r>
            <a:r>
              <a:rPr lang="ru-RU" dirty="0" err="1" smtClean="0"/>
              <a:t>буряк</a:t>
            </a:r>
            <a:r>
              <a:rPr lang="ru-RU" dirty="0" smtClean="0"/>
              <a:t>, </a:t>
            </a:r>
            <a:r>
              <a:rPr lang="ru-RU" dirty="0" err="1" smtClean="0"/>
              <a:t>соняшник,виноград</a:t>
            </a:r>
            <a:r>
              <a:rPr lang="ru-RU" dirty="0" smtClean="0"/>
              <a:t>, </a:t>
            </a:r>
            <a:r>
              <a:rPr lang="ru-RU" dirty="0" err="1" smtClean="0"/>
              <a:t>горіхи</a:t>
            </a:r>
            <a:r>
              <a:rPr lang="ru-RU" dirty="0" smtClean="0"/>
              <a:t>, </a:t>
            </a:r>
            <a:r>
              <a:rPr lang="ru-RU" dirty="0" err="1" smtClean="0"/>
              <a:t>фрукти</a:t>
            </a:r>
            <a:r>
              <a:rPr lang="ru-RU" dirty="0" smtClean="0"/>
              <a:t>, </a:t>
            </a:r>
            <a:r>
              <a:rPr lang="ru-RU" dirty="0" err="1" smtClean="0"/>
              <a:t>овочі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тютюн.</a:t>
            </a:r>
            <a:br>
              <a:rPr lang="ru-RU" dirty="0" smtClean="0"/>
            </a:br>
            <a:r>
              <a:rPr lang="ru-RU" dirty="0" smtClean="0"/>
              <a:t>У </a:t>
            </a:r>
            <a:r>
              <a:rPr lang="ru-RU" dirty="0" err="1" smtClean="0"/>
              <a:t>Молдові</a:t>
            </a:r>
            <a:r>
              <a:rPr lang="ru-RU" dirty="0" smtClean="0"/>
              <a:t> </a:t>
            </a:r>
            <a:r>
              <a:rPr lang="ru-RU" dirty="0" err="1" smtClean="0"/>
              <a:t>займаються</a:t>
            </a:r>
            <a:r>
              <a:rPr lang="ru-RU" dirty="0" smtClean="0"/>
              <a:t> </a:t>
            </a:r>
            <a:r>
              <a:rPr lang="ru-RU" dirty="0" err="1" smtClean="0"/>
              <a:t>розведенням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 </a:t>
            </a:r>
            <a:r>
              <a:rPr lang="ru-RU" dirty="0" err="1" smtClean="0"/>
              <a:t>рогатої</a:t>
            </a:r>
            <a:r>
              <a:rPr lang="ru-RU" dirty="0" smtClean="0"/>
              <a:t> </a:t>
            </a:r>
            <a:r>
              <a:rPr lang="ru-RU" dirty="0" err="1" smtClean="0"/>
              <a:t>худоби</a:t>
            </a:r>
            <a:r>
              <a:rPr lang="ru-RU" dirty="0" smtClean="0"/>
              <a:t>, </a:t>
            </a:r>
            <a:r>
              <a:rPr lang="ru-RU" dirty="0" err="1" smtClean="0"/>
              <a:t>овець</a:t>
            </a:r>
            <a:r>
              <a:rPr lang="ru-RU" dirty="0" smtClean="0"/>
              <a:t> (в т. </a:t>
            </a:r>
            <a:r>
              <a:rPr lang="ru-RU" dirty="0" err="1" smtClean="0"/>
              <a:t>ч.каракулевих</a:t>
            </a:r>
            <a:r>
              <a:rPr lang="ru-RU" dirty="0" smtClean="0"/>
              <a:t>), </a:t>
            </a:r>
            <a:r>
              <a:rPr lang="ru-RU" dirty="0" err="1" smtClean="0"/>
              <a:t>птахів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свиней. </a:t>
            </a:r>
            <a:r>
              <a:rPr lang="ru-RU" dirty="0" err="1" smtClean="0"/>
              <a:t>Розвинене</a:t>
            </a:r>
            <a:r>
              <a:rPr lang="ru-RU" dirty="0" smtClean="0"/>
              <a:t> </a:t>
            </a:r>
            <a:r>
              <a:rPr lang="ru-RU" dirty="0" err="1" smtClean="0"/>
              <a:t>ставкове</a:t>
            </a:r>
            <a:r>
              <a:rPr lang="ru-RU" dirty="0" smtClean="0"/>
              <a:t> </a:t>
            </a:r>
            <a:r>
              <a:rPr lang="ru-RU" dirty="0" err="1" smtClean="0"/>
              <a:t>рибне</a:t>
            </a:r>
            <a:r>
              <a:rPr lang="ru-RU" dirty="0" smtClean="0"/>
              <a:t> </a:t>
            </a:r>
            <a:r>
              <a:rPr lang="ru-RU" dirty="0" err="1" smtClean="0"/>
              <a:t>господарство,бджільництво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Дуже</a:t>
            </a:r>
            <a:r>
              <a:rPr lang="ru-RU" dirty="0" smtClean="0"/>
              <a:t> </a:t>
            </a:r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галуззю</a:t>
            </a:r>
            <a:r>
              <a:rPr lang="ru-RU" dirty="0" smtClean="0"/>
              <a:t> </a:t>
            </a:r>
            <a:r>
              <a:rPr lang="ru-RU" dirty="0" err="1" smtClean="0"/>
              <a:t>сільського</a:t>
            </a:r>
            <a:r>
              <a:rPr lang="ru-RU" dirty="0" smtClean="0"/>
              <a:t> 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/>
              <a:t>виноробство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moldova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548680"/>
            <a:ext cx="3899926" cy="2924944"/>
          </a:xfrm>
          <a:prstGeom prst="rect">
            <a:avLst/>
          </a:prstGeom>
        </p:spPr>
      </p:pic>
      <p:pic>
        <p:nvPicPr>
          <p:cNvPr id="5" name="Рисунок 4" descr="moldova-russia-se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3645024"/>
            <a:ext cx="4027459" cy="2900470"/>
          </a:xfrm>
          <a:prstGeom prst="rect">
            <a:avLst/>
          </a:prstGeom>
        </p:spPr>
      </p:pic>
      <p:pic>
        <p:nvPicPr>
          <p:cNvPr id="6" name="Рисунок 5" descr="images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16632"/>
            <a:ext cx="4013985" cy="2492896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351190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764704"/>
            <a:ext cx="5688632" cy="5555305"/>
          </a:xfr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230425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Calibri" pitchFamily="34" charset="0"/>
              </a:rPr>
              <a:t/>
            </a:r>
            <a:br>
              <a:rPr lang="ru-RU" sz="3600" dirty="0" smtClean="0">
                <a:latin typeface="Calibri" pitchFamily="34" charset="0"/>
              </a:rPr>
            </a:br>
            <a:r>
              <a:rPr lang="ru-RU" sz="3600" dirty="0" smtClean="0">
                <a:latin typeface="Calibri" pitchFamily="34" charset="0"/>
              </a:rPr>
              <a:t/>
            </a:r>
            <a:br>
              <a:rPr lang="ru-RU" sz="3600" dirty="0" smtClean="0">
                <a:latin typeface="Calibri" pitchFamily="34" charset="0"/>
              </a:rPr>
            </a:br>
            <a:r>
              <a:rPr lang="ru-RU" sz="3600" dirty="0" smtClean="0">
                <a:latin typeface="Calibri" pitchFamily="34" charset="0"/>
              </a:rPr>
              <a:t>На </a:t>
            </a:r>
            <a:r>
              <a:rPr lang="ru-RU" sz="3600" dirty="0" err="1" smtClean="0">
                <a:latin typeface="Calibri" pitchFamily="34" charset="0"/>
              </a:rPr>
              <a:t>півночі</a:t>
            </a:r>
            <a:r>
              <a:rPr lang="ru-RU" sz="3600" dirty="0" smtClean="0">
                <a:latin typeface="Calibri" pitchFamily="34" charset="0"/>
              </a:rPr>
              <a:t>, </a:t>
            </a:r>
            <a:r>
              <a:rPr lang="ru-RU" sz="3600" dirty="0" err="1" smtClean="0">
                <a:latin typeface="Calibri" pitchFamily="34" charset="0"/>
              </a:rPr>
              <a:t>сході</a:t>
            </a:r>
            <a:r>
              <a:rPr lang="ru-RU" sz="3600" dirty="0" smtClean="0">
                <a:latin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</a:rPr>
              <a:t>й</a:t>
            </a:r>
            <a:r>
              <a:rPr lang="ru-RU" sz="3600" dirty="0" smtClean="0">
                <a:latin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</a:rPr>
              <a:t>півдні</a:t>
            </a:r>
            <a:r>
              <a:rPr lang="ru-RU" sz="3600" dirty="0" smtClean="0">
                <a:latin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</a:rPr>
              <a:t>межує</a:t>
            </a:r>
            <a:r>
              <a:rPr lang="ru-RU" sz="3600" dirty="0" smtClean="0">
                <a:latin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</a:rPr>
              <a:t>з</a:t>
            </a:r>
            <a:r>
              <a:rPr lang="ru-RU" sz="3600" dirty="0" smtClean="0">
                <a:latin typeface="Calibri" pitchFamily="34" charset="0"/>
              </a:rPr>
              <a:t> </a:t>
            </a:r>
            <a:r>
              <a:rPr lang="ru-RU" sz="3600" dirty="0" err="1" smtClean="0">
                <a:latin typeface="Calibri" pitchFamily="34" charset="0"/>
                <a:hlinkClick r:id="rId2" tooltip="Україна"/>
              </a:rPr>
              <a:t>Україною</a:t>
            </a:r>
            <a:r>
              <a:rPr lang="ru-RU" sz="3600" dirty="0" smtClean="0">
                <a:latin typeface="Calibri" pitchFamily="34" charset="0"/>
              </a:rPr>
              <a:t>, </a:t>
            </a:r>
            <a:r>
              <a:rPr lang="ru-RU" sz="3600" dirty="0" err="1" smtClean="0">
                <a:latin typeface="Calibri" pitchFamily="34" charset="0"/>
              </a:rPr>
              <a:t>на</a:t>
            </a:r>
            <a:r>
              <a:rPr lang="ru-RU" sz="3600" dirty="0" smtClean="0">
                <a:latin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</a:rPr>
              <a:t>заході</a:t>
            </a:r>
            <a:r>
              <a:rPr lang="ru-RU" sz="3600" dirty="0" smtClean="0">
                <a:latin typeface="Calibri" pitchFamily="34" charset="0"/>
              </a:rPr>
              <a:t> — </a:t>
            </a:r>
            <a:r>
              <a:rPr lang="ru-RU" sz="3600" dirty="0" err="1" smtClean="0">
                <a:latin typeface="Calibri" pitchFamily="34" charset="0"/>
              </a:rPr>
              <a:t>з</a:t>
            </a:r>
            <a:r>
              <a:rPr lang="ru-RU" sz="3600" dirty="0" smtClean="0">
                <a:latin typeface="Calibri" pitchFamily="34" charset="0"/>
              </a:rPr>
              <a:t> </a:t>
            </a:r>
            <a:r>
              <a:rPr lang="ru-RU" sz="3600" dirty="0" err="1" smtClean="0">
                <a:latin typeface="Calibri" pitchFamily="34" charset="0"/>
                <a:hlinkClick r:id="rId3" tooltip="Румунія"/>
              </a:rPr>
              <a:t>Румунією</a:t>
            </a:r>
            <a:r>
              <a:rPr lang="ru-RU" sz="3600" dirty="0" smtClean="0">
                <a:latin typeface="Calibri" pitchFamily="34" charset="0"/>
              </a:rPr>
              <a:t>. </a:t>
            </a:r>
            <a:r>
              <a:rPr lang="ru-RU" sz="3600" dirty="0" err="1" smtClean="0">
                <a:latin typeface="Calibri" pitchFamily="34" charset="0"/>
              </a:rPr>
              <a:t>Площа</a:t>
            </a:r>
            <a:r>
              <a:rPr lang="ru-RU" sz="3600" dirty="0" smtClean="0">
                <a:latin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</a:rPr>
              <a:t>країни</a:t>
            </a:r>
            <a:r>
              <a:rPr lang="ru-RU" sz="3600" dirty="0" smtClean="0">
                <a:latin typeface="Calibri" pitchFamily="34" charset="0"/>
              </a:rPr>
              <a:t> — 33 843 км² (136 </a:t>
            </a:r>
            <a:r>
              <a:rPr lang="ru-RU" sz="3600" dirty="0" err="1" smtClean="0">
                <a:latin typeface="Calibri" pitchFamily="34" charset="0"/>
              </a:rPr>
              <a:t>місце</a:t>
            </a:r>
            <a:r>
              <a:rPr lang="ru-RU" sz="3600" dirty="0" smtClean="0">
                <a:latin typeface="Calibri" pitchFamily="34" charset="0"/>
              </a:rPr>
              <a:t> у </a:t>
            </a:r>
            <a:r>
              <a:rPr lang="ru-RU" sz="3600" dirty="0" err="1" smtClean="0">
                <a:latin typeface="Calibri" pitchFamily="34" charset="0"/>
              </a:rPr>
              <a:t>світі</a:t>
            </a:r>
            <a:r>
              <a:rPr lang="ru-RU" sz="3600" dirty="0" smtClean="0">
                <a:latin typeface="Calibri" pitchFamily="34" charset="0"/>
              </a:rPr>
              <a:t>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moldova.jpe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835696" y="1988840"/>
            <a:ext cx="4869160" cy="4869160"/>
          </a:xfr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532896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Calibri" pitchFamily="34" charset="0"/>
              </a:rPr>
              <a:t>Молдова </a:t>
            </a:r>
            <a:r>
              <a:rPr lang="ru-RU" sz="2200" dirty="0" err="1" smtClean="0">
                <a:latin typeface="Calibri" pitchFamily="34" charset="0"/>
              </a:rPr>
              <a:t>є</a:t>
            </a:r>
            <a:r>
              <a:rPr lang="ru-RU" sz="2200" dirty="0" smtClean="0">
                <a:latin typeface="Calibri" pitchFamily="34" charset="0"/>
              </a:rPr>
              <a:t> </a:t>
            </a:r>
            <a:r>
              <a:rPr lang="ru-RU" sz="2200" dirty="0" err="1" smtClean="0">
                <a:latin typeface="Calibri" pitchFamily="34" charset="0"/>
                <a:hlinkClick r:id="rId2" tooltip="Унітарна держава"/>
              </a:rPr>
              <a:t>унітарною</a:t>
            </a:r>
            <a:r>
              <a:rPr lang="ru-RU" sz="2200" dirty="0" smtClean="0">
                <a:latin typeface="Calibri" pitchFamily="34" charset="0"/>
              </a:rPr>
              <a:t> </a:t>
            </a:r>
            <a:r>
              <a:rPr lang="ru-RU" sz="2200" dirty="0" err="1" smtClean="0">
                <a:latin typeface="Calibri" pitchFamily="34" charset="0"/>
                <a:hlinkClick r:id="rId3" tooltip="Парламентська республіка"/>
              </a:rPr>
              <a:t>парламентською</a:t>
            </a:r>
            <a:r>
              <a:rPr lang="ru-RU" sz="2200" dirty="0" smtClean="0">
                <a:latin typeface="Calibri" pitchFamily="34" charset="0"/>
                <a:hlinkClick r:id="rId3" tooltip="Парламентська республіка"/>
              </a:rPr>
              <a:t> </a:t>
            </a:r>
            <a:r>
              <a:rPr lang="ru-RU" sz="2200" dirty="0" err="1" smtClean="0">
                <a:latin typeface="Calibri" pitchFamily="34" charset="0"/>
                <a:hlinkClick r:id="rId3" tooltip="Парламентська республіка"/>
              </a:rPr>
              <a:t>республікою</a:t>
            </a:r>
            <a:r>
              <a:rPr lang="ru-RU" sz="2200" dirty="0" smtClean="0">
                <a:latin typeface="Calibri" pitchFamily="34" charset="0"/>
              </a:rPr>
              <a:t>. </a:t>
            </a:r>
            <a:r>
              <a:rPr lang="ru-RU" sz="2200" dirty="0" err="1" smtClean="0">
                <a:latin typeface="Calibri" pitchFamily="34" charset="0"/>
              </a:rPr>
              <a:t>Це</a:t>
            </a:r>
            <a:r>
              <a:rPr lang="ru-RU" sz="2200" dirty="0" smtClean="0">
                <a:latin typeface="Calibri" pitchFamily="34" charset="0"/>
              </a:rPr>
              <a:t> записано в </a:t>
            </a:r>
            <a:r>
              <a:rPr lang="ru-RU" sz="2200" dirty="0" err="1" smtClean="0">
                <a:latin typeface="Calibri" pitchFamily="34" charset="0"/>
                <a:hlinkClick r:id="rId4" tooltip="Конституція Молдови (ще не написана)"/>
              </a:rPr>
              <a:t>конституції</a:t>
            </a:r>
            <a:r>
              <a:rPr lang="ru-RU" sz="2200" dirty="0" smtClean="0">
                <a:latin typeface="Calibri" pitchFamily="34" charset="0"/>
                <a:hlinkClick r:id="rId4" tooltip="Конституція Молдови (ще не написана)"/>
              </a:rPr>
              <a:t> </a:t>
            </a:r>
            <a:r>
              <a:rPr lang="ru-RU" sz="2200" dirty="0" err="1" smtClean="0">
                <a:latin typeface="Calibri" pitchFamily="34" charset="0"/>
                <a:hlinkClick r:id="rId4" tooltip="Конституція Молдови (ще не написана)"/>
              </a:rPr>
              <a:t>країни</a:t>
            </a:r>
            <a:r>
              <a:rPr lang="ru-RU" sz="2200" dirty="0" smtClean="0">
                <a:latin typeface="Calibri" pitchFamily="34" charset="0"/>
              </a:rPr>
              <a:t>, яку </a:t>
            </a:r>
            <a:r>
              <a:rPr lang="ru-RU" sz="2200" dirty="0" err="1" smtClean="0">
                <a:latin typeface="Calibri" pitchFamily="34" charset="0"/>
              </a:rPr>
              <a:t>було</a:t>
            </a:r>
            <a:r>
              <a:rPr lang="ru-RU" sz="2200" dirty="0" smtClean="0">
                <a:latin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</a:rPr>
              <a:t>прийнято</a:t>
            </a:r>
            <a:r>
              <a:rPr lang="ru-RU" sz="2200" dirty="0" smtClean="0">
                <a:latin typeface="Calibri" pitchFamily="34" charset="0"/>
              </a:rPr>
              <a:t> </a:t>
            </a:r>
            <a:r>
              <a:rPr lang="ru-RU" sz="2200" dirty="0" smtClean="0">
                <a:latin typeface="Calibri" pitchFamily="34" charset="0"/>
                <a:hlinkClick r:id="rId5" tooltip="29 липня"/>
              </a:rPr>
              <a:t>29 </a:t>
            </a:r>
            <a:r>
              <a:rPr lang="ru-RU" sz="2200" dirty="0" err="1" smtClean="0">
                <a:latin typeface="Calibri" pitchFamily="34" charset="0"/>
                <a:hlinkClick r:id="rId5" tooltip="29 липня"/>
              </a:rPr>
              <a:t>липня</a:t>
            </a:r>
            <a:r>
              <a:rPr lang="ru-RU" sz="2200" dirty="0" smtClean="0">
                <a:latin typeface="Calibri" pitchFamily="34" charset="0"/>
              </a:rPr>
              <a:t> </a:t>
            </a:r>
            <a:r>
              <a:rPr lang="ru-RU" sz="2200" dirty="0" smtClean="0">
                <a:latin typeface="Calibri" pitchFamily="34" charset="0"/>
                <a:hlinkClick r:id="rId6" tooltip="1994"/>
              </a:rPr>
              <a:t>1994</a:t>
            </a:r>
            <a:r>
              <a:rPr lang="ru-RU" sz="2200" dirty="0" smtClean="0">
                <a:latin typeface="Calibri" pitchFamily="34" charset="0"/>
              </a:rPr>
              <a:t> року </a:t>
            </a:r>
            <a:r>
              <a:rPr lang="ru-RU" sz="2200" dirty="0" err="1" smtClean="0">
                <a:latin typeface="Calibri" pitchFamily="34" charset="0"/>
              </a:rPr>
              <a:t>з</a:t>
            </a:r>
            <a:r>
              <a:rPr lang="ru-RU" sz="2200" dirty="0" smtClean="0">
                <a:latin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</a:rPr>
              <a:t>наступними</a:t>
            </a:r>
            <a:r>
              <a:rPr lang="ru-RU" sz="2200" dirty="0" smtClean="0">
                <a:latin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</a:rPr>
              <a:t>змінами</a:t>
            </a:r>
            <a:r>
              <a:rPr lang="ru-RU" sz="2200" dirty="0" smtClean="0">
                <a:latin typeface="Calibri" pitchFamily="34" charset="0"/>
              </a:rPr>
              <a:t>, </a:t>
            </a:r>
            <a:r>
              <a:rPr lang="ru-RU" sz="2200" dirty="0" err="1" smtClean="0">
                <a:latin typeface="Calibri" pitchFamily="34" charset="0"/>
              </a:rPr>
              <a:t>внесеними</a:t>
            </a:r>
            <a:r>
              <a:rPr lang="ru-RU" sz="2200" dirty="0" smtClean="0">
                <a:latin typeface="Calibri" pitchFamily="34" charset="0"/>
              </a:rPr>
              <a:t> </a:t>
            </a:r>
            <a:r>
              <a:rPr lang="ru-RU" sz="2200" dirty="0" smtClean="0">
                <a:latin typeface="Calibri" pitchFamily="34" charset="0"/>
                <a:hlinkClick r:id="rId7" tooltip="19 липня"/>
              </a:rPr>
              <a:t>19 </a:t>
            </a:r>
            <a:r>
              <a:rPr lang="ru-RU" sz="2200" dirty="0" err="1" smtClean="0">
                <a:latin typeface="Calibri" pitchFamily="34" charset="0"/>
                <a:hlinkClick r:id="rId7" tooltip="19 липня"/>
              </a:rPr>
              <a:t>липня</a:t>
            </a:r>
            <a:r>
              <a:rPr lang="ru-RU" sz="2200" dirty="0" smtClean="0">
                <a:latin typeface="Calibri" pitchFamily="34" charset="0"/>
              </a:rPr>
              <a:t> </a:t>
            </a:r>
            <a:r>
              <a:rPr lang="ru-RU" sz="2200" dirty="0" smtClean="0">
                <a:latin typeface="Calibri" pitchFamily="34" charset="0"/>
                <a:hlinkClick r:id="rId8" tooltip="1996"/>
              </a:rPr>
              <a:t>1996</a:t>
            </a:r>
            <a:r>
              <a:rPr lang="ru-RU" sz="2200" dirty="0" smtClean="0">
                <a:latin typeface="Calibri" pitchFamily="34" charset="0"/>
              </a:rPr>
              <a:t> </a:t>
            </a:r>
            <a:r>
              <a:rPr lang="ru-RU" sz="2200" dirty="0" err="1" smtClean="0">
                <a:latin typeface="Calibri" pitchFamily="34" charset="0"/>
              </a:rPr>
              <a:t>і</a:t>
            </a:r>
            <a:r>
              <a:rPr lang="ru-RU" sz="2200" dirty="0" smtClean="0">
                <a:latin typeface="Calibri" pitchFamily="34" charset="0"/>
              </a:rPr>
              <a:t> </a:t>
            </a:r>
            <a:r>
              <a:rPr lang="ru-RU" sz="2200" dirty="0" smtClean="0">
                <a:latin typeface="Calibri" pitchFamily="34" charset="0"/>
                <a:hlinkClick r:id="rId9" tooltip="5 червня"/>
              </a:rPr>
              <a:t>5 </a:t>
            </a:r>
            <a:r>
              <a:rPr lang="ru-RU" sz="2200" dirty="0" err="1" smtClean="0">
                <a:latin typeface="Calibri" pitchFamily="34" charset="0"/>
                <a:hlinkClick r:id="rId9" tooltip="5 червня"/>
              </a:rPr>
              <a:t>червня</a:t>
            </a:r>
            <a:r>
              <a:rPr lang="ru-RU" sz="2200" dirty="0" smtClean="0">
                <a:latin typeface="Calibri" pitchFamily="34" charset="0"/>
              </a:rPr>
              <a:t> </a:t>
            </a:r>
            <a:r>
              <a:rPr lang="ru-RU" sz="2200" dirty="0" smtClean="0">
                <a:latin typeface="Calibri" pitchFamily="34" charset="0"/>
                <a:hlinkClick r:id="rId10" tooltip="2000"/>
              </a:rPr>
              <a:t>2000</a:t>
            </a:r>
            <a:r>
              <a:rPr lang="ru-RU" sz="2200" dirty="0" smtClean="0">
                <a:latin typeface="Calibri" pitchFamily="34" charset="0"/>
              </a:rPr>
              <a:t>. </a:t>
            </a:r>
            <a:r>
              <a:rPr lang="ru-RU" sz="2200" dirty="0" err="1" smtClean="0">
                <a:latin typeface="Calibri" pitchFamily="34" charset="0"/>
              </a:rPr>
              <a:t>Також</a:t>
            </a:r>
            <a:r>
              <a:rPr lang="ru-RU" sz="2200" dirty="0" smtClean="0">
                <a:latin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</a:rPr>
              <a:t>згідно</a:t>
            </a:r>
            <a:r>
              <a:rPr lang="ru-RU" sz="2200" dirty="0" smtClean="0">
                <a:latin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</a:rPr>
              <a:t>з</a:t>
            </a:r>
            <a:r>
              <a:rPr lang="ru-RU" sz="2200" dirty="0" smtClean="0">
                <a:latin typeface="Calibri" pitchFamily="34" charset="0"/>
              </a:rPr>
              <a:t> нею Молдова </a:t>
            </a:r>
            <a:r>
              <a:rPr lang="ru-RU" sz="2200" dirty="0" err="1" smtClean="0">
                <a:latin typeface="Calibri" pitchFamily="34" charset="0"/>
              </a:rPr>
              <a:t>є</a:t>
            </a:r>
            <a:r>
              <a:rPr lang="ru-RU" sz="2200" dirty="0" smtClean="0">
                <a:latin typeface="Calibri" pitchFamily="34" charset="0"/>
              </a:rPr>
              <a:t> нейтральною державою. На </a:t>
            </a:r>
            <a:r>
              <a:rPr lang="ru-RU" sz="2200" dirty="0" err="1" smtClean="0">
                <a:latin typeface="Calibri" pitchFamily="34" charset="0"/>
              </a:rPr>
              <a:t>чолі</a:t>
            </a:r>
            <a:r>
              <a:rPr lang="ru-RU" sz="2200" dirty="0" smtClean="0">
                <a:latin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</a:rPr>
              <a:t>держави</a:t>
            </a:r>
            <a:r>
              <a:rPr lang="ru-RU" sz="2200" dirty="0" smtClean="0">
                <a:latin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</a:rPr>
              <a:t>є</a:t>
            </a:r>
            <a:r>
              <a:rPr lang="ru-RU" sz="2200" dirty="0" smtClean="0">
                <a:latin typeface="Calibri" pitchFamily="34" charset="0"/>
              </a:rPr>
              <a:t> президент, </a:t>
            </a:r>
            <a:r>
              <a:rPr lang="ru-RU" sz="2200" dirty="0" err="1" smtClean="0">
                <a:latin typeface="Calibri" pitchFamily="34" charset="0"/>
              </a:rPr>
              <a:t>якого</a:t>
            </a:r>
            <a:r>
              <a:rPr lang="ru-RU" sz="2200" dirty="0" smtClean="0">
                <a:latin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</a:rPr>
              <a:t>обирає</a:t>
            </a:r>
            <a:r>
              <a:rPr lang="ru-RU" sz="2200" dirty="0" smtClean="0">
                <a:latin typeface="Calibri" pitchFamily="34" charset="0"/>
              </a:rPr>
              <a:t> парламент. Молдова — член </a:t>
            </a:r>
            <a:r>
              <a:rPr lang="ru-RU" sz="2200" dirty="0" smtClean="0">
                <a:latin typeface="Calibri" pitchFamily="34" charset="0"/>
                <a:hlinkClick r:id="rId11" tooltip="ООН"/>
              </a:rPr>
              <a:t>ООН</a:t>
            </a:r>
            <a:r>
              <a:rPr lang="ru-RU" sz="2200" dirty="0" smtClean="0">
                <a:latin typeface="Calibri" pitchFamily="34" charset="0"/>
              </a:rPr>
              <a:t>, </a:t>
            </a:r>
            <a:r>
              <a:rPr lang="ru-RU" sz="2200" dirty="0" smtClean="0">
                <a:latin typeface="Calibri" pitchFamily="34" charset="0"/>
                <a:hlinkClick r:id="rId12" tooltip="СОТ"/>
              </a:rPr>
              <a:t>СОТ</a:t>
            </a:r>
            <a:r>
              <a:rPr lang="ru-RU" sz="2200" dirty="0" smtClean="0">
                <a:latin typeface="Calibri" pitchFamily="34" charset="0"/>
              </a:rPr>
              <a:t>, </a:t>
            </a:r>
            <a:r>
              <a:rPr lang="ru-RU" sz="2200" dirty="0" smtClean="0">
                <a:latin typeface="Calibri" pitchFamily="34" charset="0"/>
                <a:hlinkClick r:id="rId13" tooltip="СНД"/>
              </a:rPr>
              <a:t>СНД</a:t>
            </a:r>
            <a:r>
              <a:rPr lang="ru-RU" sz="2200" dirty="0" smtClean="0">
                <a:latin typeface="Calibri" pitchFamily="34" charset="0"/>
              </a:rPr>
              <a:t>.</a:t>
            </a:r>
            <a:r>
              <a:rPr lang="ru-RU" sz="4000" dirty="0" smtClean="0">
                <a:latin typeface="Calibri" pitchFamily="34" charset="0"/>
              </a:rPr>
              <a:t/>
            </a:r>
            <a:br>
              <a:rPr lang="ru-RU" sz="4000" dirty="0" smtClean="0">
                <a:latin typeface="Calibri" pitchFamily="34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000" dirty="0" smtClean="0">
              <a:latin typeface="Calibri" pitchFamily="34" charset="0"/>
            </a:endParaRPr>
          </a:p>
          <a:p>
            <a:endParaRPr lang="ru-RU" sz="2000" dirty="0" smtClean="0">
              <a:latin typeface="Calibri" pitchFamily="34" charset="0"/>
            </a:endParaRPr>
          </a:p>
          <a:p>
            <a:endParaRPr lang="ru-RU" sz="2000" dirty="0" smtClean="0">
              <a:latin typeface="Calibri" pitchFamily="34" charset="0"/>
            </a:endParaRPr>
          </a:p>
          <a:p>
            <a:endParaRPr lang="ru-RU" sz="2000" dirty="0" smtClean="0">
              <a:latin typeface="Calibri" pitchFamily="34" charset="0"/>
            </a:endParaRPr>
          </a:p>
          <a:p>
            <a:endParaRPr lang="ru-RU" sz="2000" dirty="0" smtClean="0">
              <a:latin typeface="Calibri" pitchFamily="34" charset="0"/>
            </a:endParaRPr>
          </a:p>
          <a:p>
            <a:endParaRPr lang="ru-RU" sz="2000" dirty="0" smtClean="0">
              <a:latin typeface="Calibri" pitchFamily="34" charset="0"/>
            </a:endParaRPr>
          </a:p>
          <a:p>
            <a:pPr>
              <a:buNone/>
            </a:pPr>
            <a:endParaRPr lang="ru-RU" sz="2000" dirty="0" smtClean="0">
              <a:latin typeface="Calibri" pitchFamily="34" charset="0"/>
            </a:endParaRPr>
          </a:p>
        </p:txBody>
      </p:sp>
      <p:pic>
        <p:nvPicPr>
          <p:cNvPr id="6" name="Рисунок 5" descr="moldova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763688" y="2496887"/>
            <a:ext cx="4392488" cy="4361113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межах </a:t>
            </a:r>
            <a:r>
              <a:rPr lang="ru-RU" dirty="0" err="1" smtClean="0"/>
              <a:t>Молдови</a:t>
            </a:r>
            <a:r>
              <a:rPr lang="ru-RU" dirty="0" smtClean="0"/>
              <a:t> </a:t>
            </a:r>
            <a:r>
              <a:rPr lang="ru-RU" dirty="0" err="1" smtClean="0"/>
              <a:t>виділяється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Придністровська Молдавська Республіка"/>
              </a:rPr>
              <a:t>Придністровська</a:t>
            </a:r>
            <a:r>
              <a:rPr lang="ru-RU" dirty="0" smtClean="0">
                <a:hlinkClick r:id="rId2" tooltip="Придністровська Молдавська Республіка"/>
              </a:rPr>
              <a:t> </a:t>
            </a:r>
            <a:r>
              <a:rPr lang="ru-RU" dirty="0" err="1" smtClean="0">
                <a:hlinkClick r:id="rId2" tooltip="Придністровська Молдавська Республіка"/>
              </a:rPr>
              <a:t>Молдавська</a:t>
            </a:r>
            <a:r>
              <a:rPr lang="ru-RU" dirty="0" smtClean="0">
                <a:hlinkClick r:id="rId2" tooltip="Придністровська Молдавська Республіка"/>
              </a:rPr>
              <a:t> </a:t>
            </a:r>
            <a:r>
              <a:rPr lang="ru-RU" dirty="0" err="1" smtClean="0">
                <a:hlinkClick r:id="rId2" tooltip="Придністровська Молдавська Республіка"/>
              </a:rPr>
              <a:t>Республіка</a:t>
            </a:r>
            <a:r>
              <a:rPr lang="ru-RU" dirty="0" smtClean="0"/>
              <a:t> — не </a:t>
            </a:r>
            <a:r>
              <a:rPr lang="ru-RU" dirty="0" err="1" smtClean="0"/>
              <a:t>визнане</a:t>
            </a:r>
            <a:r>
              <a:rPr lang="ru-RU" dirty="0" smtClean="0"/>
              <a:t> </a:t>
            </a:r>
            <a:r>
              <a:rPr lang="ru-RU" dirty="0" err="1" smtClean="0"/>
              <a:t>державне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,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проголошена</a:t>
            </a:r>
            <a:r>
              <a:rPr lang="ru-RU" dirty="0" smtClean="0"/>
              <a:t> 25 </a:t>
            </a:r>
            <a:r>
              <a:rPr lang="ru-RU" dirty="0" err="1" smtClean="0"/>
              <a:t>серпня</a:t>
            </a:r>
            <a:r>
              <a:rPr lang="ru-RU" dirty="0" smtClean="0"/>
              <a:t> 1991 року.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 </a:t>
            </a:r>
            <a:r>
              <a:rPr lang="ru-RU" dirty="0" err="1" smtClean="0"/>
              <a:t>Молдови</a:t>
            </a:r>
            <a:r>
              <a:rPr lang="ru-RU" dirty="0" smtClean="0"/>
              <a:t>, </a:t>
            </a:r>
            <a:r>
              <a:rPr lang="ru-RU" dirty="0" err="1" smtClean="0"/>
              <a:t>Придністров'я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статус</a:t>
            </a:r>
            <a:r>
              <a:rPr lang="ru-RU" b="1" dirty="0" err="1" smtClean="0">
                <a:hlinkClick r:id="rId3" tooltip="Автономне територіальне утворення з особливим правовим статусом Придністров'я"/>
              </a:rPr>
              <a:t>Автономного</a:t>
            </a:r>
            <a:r>
              <a:rPr lang="ru-RU" b="1" dirty="0" smtClean="0">
                <a:hlinkClick r:id="rId3" tooltip="Автономне територіальне утворення з особливим правовим статусом Придністров'я"/>
              </a:rPr>
              <a:t> </a:t>
            </a:r>
            <a:r>
              <a:rPr lang="ru-RU" b="1" dirty="0" err="1" smtClean="0">
                <a:hlinkClick r:id="rId3" tooltip="Автономне територіальне утворення з особливим правовим статусом Придністров'я"/>
              </a:rPr>
              <a:t>територіального</a:t>
            </a:r>
            <a:r>
              <a:rPr lang="ru-RU" b="1" dirty="0" smtClean="0">
                <a:hlinkClick r:id="rId3" tooltip="Автономне територіальне утворення з особливим правовим статусом Придністров'я"/>
              </a:rPr>
              <a:t> </a:t>
            </a:r>
            <a:r>
              <a:rPr lang="ru-RU" b="1" dirty="0" err="1" smtClean="0">
                <a:hlinkClick r:id="rId3" tooltip="Автономне територіальне утворення з особливим правовим статусом Придністров'я"/>
              </a:rPr>
              <a:t>утворення</a:t>
            </a:r>
            <a:r>
              <a:rPr lang="ru-RU" b="1" dirty="0" smtClean="0">
                <a:hlinkClick r:id="rId3" tooltip="Автономне територіальне утворення з особливим правовим статусом Придністров'я"/>
              </a:rPr>
              <a:t> </a:t>
            </a:r>
            <a:r>
              <a:rPr lang="ru-RU" b="1" dirty="0" err="1" smtClean="0">
                <a:hlinkClick r:id="rId3" tooltip="Автономне територіальне утворення з особливим правовим статусом Придністров'я"/>
              </a:rPr>
              <a:t>з</a:t>
            </a:r>
            <a:r>
              <a:rPr lang="ru-RU" b="1" dirty="0" smtClean="0">
                <a:hlinkClick r:id="rId3" tooltip="Автономне територіальне утворення з особливим правовим статусом Придністров'я"/>
              </a:rPr>
              <a:t> </a:t>
            </a:r>
            <a:r>
              <a:rPr lang="ru-RU" b="1" dirty="0" err="1" smtClean="0">
                <a:hlinkClick r:id="rId3" tooltip="Автономне територіальне утворення з особливим правовим статусом Придністров'я"/>
              </a:rPr>
              <a:t>особливим</a:t>
            </a:r>
            <a:r>
              <a:rPr lang="ru-RU" b="1" dirty="0" smtClean="0">
                <a:hlinkClick r:id="rId3" tooltip="Автономне територіальне утворення з особливим правовим статусом Придністров'я"/>
              </a:rPr>
              <a:t> </a:t>
            </a:r>
            <a:r>
              <a:rPr lang="ru-RU" b="1" dirty="0" err="1" smtClean="0">
                <a:hlinkClick r:id="rId3" tooltip="Автономне територіальне утворення з особливим правовим статусом Придністров'я"/>
              </a:rPr>
              <a:t>правовим</a:t>
            </a:r>
            <a:r>
              <a:rPr lang="ru-RU" b="1" dirty="0" smtClean="0">
                <a:hlinkClick r:id="rId3" tooltip="Автономне територіальне утворення з особливим правовим статусом Придністров'я"/>
              </a:rPr>
              <a:t> статусом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0"/>
            <a:ext cx="3240360" cy="3024336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3682752" cy="597666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Географія</a:t>
            </a:r>
            <a:endParaRPr lang="ru-RU" dirty="0" smtClean="0"/>
          </a:p>
          <a:p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розташована</a:t>
            </a:r>
            <a:r>
              <a:rPr lang="ru-RU" dirty="0" smtClean="0"/>
              <a:t> на </a:t>
            </a:r>
            <a:r>
              <a:rPr lang="ru-RU" dirty="0" err="1" smtClean="0"/>
              <a:t>південному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Європа"/>
              </a:rPr>
              <a:t>Європи</a:t>
            </a:r>
            <a:r>
              <a:rPr lang="ru-RU" dirty="0" smtClean="0"/>
              <a:t> </a:t>
            </a:r>
            <a:r>
              <a:rPr lang="ru-RU" dirty="0" err="1" smtClean="0"/>
              <a:t>між</a:t>
            </a:r>
            <a:r>
              <a:rPr lang="ru-RU" dirty="0" smtClean="0"/>
              <a:t> 26 </a:t>
            </a:r>
            <a:r>
              <a:rPr lang="ru-RU" dirty="0" err="1" smtClean="0"/>
              <a:t>і</a:t>
            </a:r>
            <a:r>
              <a:rPr lang="ru-RU" dirty="0" smtClean="0"/>
              <a:t> 30 градусами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довготи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45 </a:t>
            </a:r>
            <a:r>
              <a:rPr lang="ru-RU" dirty="0" err="1" smtClean="0"/>
              <a:t>і</a:t>
            </a:r>
            <a:r>
              <a:rPr lang="ru-RU" dirty="0" smtClean="0"/>
              <a:t> 48 градусами </a:t>
            </a:r>
            <a:r>
              <a:rPr lang="ru-RU" dirty="0" err="1" smtClean="0"/>
              <a:t>північної</a:t>
            </a:r>
            <a:r>
              <a:rPr lang="ru-RU" dirty="0" smtClean="0"/>
              <a:t> </a:t>
            </a:r>
            <a:r>
              <a:rPr lang="ru-RU" dirty="0" err="1" smtClean="0"/>
              <a:t>широти</a:t>
            </a:r>
            <a:r>
              <a:rPr lang="ru-RU" dirty="0" smtClean="0"/>
              <a:t>. На </a:t>
            </a:r>
            <a:r>
              <a:rPr lang="ru-RU" dirty="0" err="1" smtClean="0"/>
              <a:t>півночі</a:t>
            </a:r>
            <a:r>
              <a:rPr lang="ru-RU" dirty="0" smtClean="0"/>
              <a:t>,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межує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Україна"/>
              </a:rPr>
              <a:t>Україною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 — </a:t>
            </a:r>
            <a:r>
              <a:rPr lang="ru-RU" dirty="0" err="1" smtClean="0"/>
              <a:t>з</a:t>
            </a:r>
            <a:r>
              <a:rPr lang="ru-RU" dirty="0" err="1" smtClean="0">
                <a:hlinkClick r:id="rId4" tooltip="Румунія"/>
              </a:rPr>
              <a:t>Румунією</a:t>
            </a:r>
            <a:r>
              <a:rPr lang="ru-RU" dirty="0" smtClean="0"/>
              <a:t>. </a:t>
            </a: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 — 33 843 км² (136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). </a:t>
            </a:r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півночі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 — 350 км, а </a:t>
            </a:r>
            <a:r>
              <a:rPr lang="ru-RU" dirty="0" err="1" smtClean="0"/>
              <a:t>із</a:t>
            </a:r>
            <a:r>
              <a:rPr lang="ru-RU" dirty="0" smtClean="0"/>
              <a:t> заходу на </a:t>
            </a:r>
            <a:r>
              <a:rPr lang="ru-RU" dirty="0" err="1" smtClean="0"/>
              <a:t>схід</a:t>
            </a:r>
            <a:r>
              <a:rPr lang="ru-RU" dirty="0" smtClean="0"/>
              <a:t> — 150 км, 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західним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східним</a:t>
            </a:r>
            <a:r>
              <a:rPr lang="ru-RU" dirty="0" smtClean="0"/>
              <a:t> кордоном </a:t>
            </a:r>
            <a:r>
              <a:rPr lang="ru-RU" dirty="0" err="1" smtClean="0"/>
              <a:t>скорочується</a:t>
            </a:r>
            <a:r>
              <a:rPr lang="ru-RU" dirty="0" smtClean="0"/>
              <a:t> до 20-50 км.</a:t>
            </a:r>
          </a:p>
          <a:p>
            <a:endParaRPr lang="ru-RU" dirty="0" smtClean="0">
              <a:latin typeface="Calibri" pitchFamily="34" charset="0"/>
            </a:endParaRPr>
          </a:p>
        </p:txBody>
      </p:sp>
      <p:pic>
        <p:nvPicPr>
          <p:cNvPr id="5" name="Рисунок 4" descr="http://upload.wikimedia.org/wikipedia/commons/thumb/9/95/MoldRelief.jpg/200px-MoldRelief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952" y="476672"/>
            <a:ext cx="3849216" cy="524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740808"/>
          </a:xfrm>
        </p:spPr>
        <p:txBody>
          <a:bodyPr/>
          <a:lstStyle/>
          <a:p>
            <a:r>
              <a:rPr lang="ru-RU" dirty="0" smtClean="0"/>
              <a:t>                   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Рельєф</a:t>
            </a:r>
            <a:endParaRPr lang="ru-RU" dirty="0" smtClean="0"/>
          </a:p>
          <a:p>
            <a:r>
              <a:rPr lang="ru-RU" dirty="0" err="1" smtClean="0">
                <a:hlinkClick r:id="rId2" tooltip="Рельєф"/>
              </a:rPr>
              <a:t>Рельєф</a:t>
            </a:r>
            <a:r>
              <a:rPr lang="ru-RU" dirty="0" smtClean="0"/>
              <a:t> </a:t>
            </a:r>
            <a:r>
              <a:rPr lang="ru-RU" b="1" dirty="0" err="1" smtClean="0"/>
              <a:t>Молдови</a:t>
            </a:r>
            <a:r>
              <a:rPr lang="ru-RU" dirty="0" smtClean="0"/>
              <a:t> — </a:t>
            </a:r>
            <a:r>
              <a:rPr lang="ru-RU" dirty="0" err="1" smtClean="0">
                <a:hlinkClick r:id="rId3" tooltip="Рівнина"/>
              </a:rPr>
              <a:t>рівнина</a:t>
            </a:r>
            <a:r>
              <a:rPr lang="ru-RU" dirty="0" smtClean="0"/>
              <a:t> 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численними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Пагорб"/>
              </a:rPr>
              <a:t>пагорбами</a:t>
            </a:r>
            <a:r>
              <a:rPr lang="ru-RU" dirty="0" smtClean="0"/>
              <a:t>, </a:t>
            </a:r>
            <a:r>
              <a:rPr lang="ru-RU" dirty="0" err="1" smtClean="0"/>
              <a:t>розчленована</a:t>
            </a:r>
            <a:r>
              <a:rPr lang="ru-RU" dirty="0" smtClean="0"/>
              <a:t> </a:t>
            </a:r>
            <a:r>
              <a:rPr lang="ru-RU" dirty="0" smtClean="0">
                <a:hlinkClick r:id="rId5" tooltip="Балка (яр)"/>
              </a:rPr>
              <a:t>балками</a:t>
            </a:r>
            <a:r>
              <a:rPr lang="ru-RU" dirty="0" smtClean="0"/>
              <a:t> та </a:t>
            </a:r>
            <a:r>
              <a:rPr lang="ru-RU" dirty="0" err="1" smtClean="0">
                <a:hlinkClick r:id="rId6" tooltip="Річка"/>
              </a:rPr>
              <a:t>річками</a:t>
            </a:r>
            <a:r>
              <a:rPr lang="ru-RU" dirty="0" smtClean="0"/>
              <a:t>. Молдова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південно-західну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Східноєвропейська рівнина"/>
              </a:rPr>
              <a:t>Східно-Європейської</a:t>
            </a:r>
            <a:r>
              <a:rPr lang="ru-RU" dirty="0" smtClean="0">
                <a:hlinkClick r:id="rId7" tooltip="Східноєвропейська рівнина"/>
              </a:rPr>
              <a:t> </a:t>
            </a:r>
            <a:r>
              <a:rPr lang="ru-RU" dirty="0" err="1" smtClean="0">
                <a:hlinkClick r:id="rId7" tooltip="Східноєвропейська рівнина"/>
              </a:rPr>
              <a:t>рівнини</a:t>
            </a:r>
            <a:r>
              <a:rPr lang="ru-RU" dirty="0" smtClean="0"/>
              <a:t>, </a:t>
            </a:r>
            <a:r>
              <a:rPr lang="ru-RU" dirty="0" err="1" smtClean="0"/>
              <a:t>західну</a:t>
            </a:r>
            <a:r>
              <a:rPr lang="ru-RU" dirty="0" smtClean="0"/>
              <a:t> </a:t>
            </a:r>
            <a:r>
              <a:rPr lang="ru-RU" dirty="0" err="1" smtClean="0"/>
              <a:t>околицю</a:t>
            </a:r>
            <a:r>
              <a:rPr lang="ru-RU" dirty="0" err="1" smtClean="0">
                <a:hlinkClick r:id="rId8" tooltip="Причорноморська низовина"/>
              </a:rPr>
              <a:t>Причорноморської</a:t>
            </a:r>
            <a:r>
              <a:rPr lang="ru-RU" dirty="0" smtClean="0">
                <a:hlinkClick r:id="rId8" tooltip="Причорноморська низовина"/>
              </a:rPr>
              <a:t> </a:t>
            </a:r>
            <a:r>
              <a:rPr lang="ru-RU" dirty="0" err="1" smtClean="0">
                <a:hlinkClick r:id="rId8" tooltip="Причорноморська низовина"/>
              </a:rPr>
              <a:t>низовини</a:t>
            </a:r>
            <a:r>
              <a:rPr lang="ru-RU" dirty="0" smtClean="0"/>
              <a:t>, а 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відроги</a:t>
            </a:r>
            <a:r>
              <a:rPr lang="ru-RU" dirty="0" smtClean="0"/>
              <a:t> </a:t>
            </a:r>
            <a:r>
              <a:rPr lang="ru-RU" dirty="0" err="1" smtClean="0"/>
              <a:t>Подільської</a:t>
            </a:r>
            <a:r>
              <a:rPr lang="ru-RU" dirty="0" smtClean="0"/>
              <a:t> </a:t>
            </a:r>
            <a:r>
              <a:rPr lang="ru-RU" dirty="0" err="1" smtClean="0"/>
              <a:t>височини</a:t>
            </a:r>
            <a:r>
              <a:rPr lang="ru-RU" dirty="0" smtClean="0"/>
              <a:t>.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висота</a:t>
            </a:r>
            <a:r>
              <a:rPr lang="ru-RU" dirty="0" smtClean="0"/>
              <a:t> 147 м, максимальна — до 430 м (гори </a:t>
            </a:r>
            <a:r>
              <a:rPr lang="ru-RU" dirty="0" err="1" smtClean="0">
                <a:hlinkClick r:id="rId9" tooltip="Баланешти"/>
              </a:rPr>
              <a:t>Баланешти</a:t>
            </a:r>
            <a:r>
              <a:rPr lang="ru-RU" dirty="0" smtClean="0"/>
              <a:t>). В межах </a:t>
            </a:r>
            <a:r>
              <a:rPr lang="ru-RU" dirty="0" err="1" smtClean="0"/>
              <a:t>Молдови</a:t>
            </a:r>
            <a:r>
              <a:rPr lang="ru-RU" dirty="0" smtClean="0"/>
              <a:t> </a:t>
            </a:r>
            <a:r>
              <a:rPr lang="ru-RU" dirty="0" err="1" smtClean="0"/>
              <a:t>виділяються</a:t>
            </a:r>
            <a:r>
              <a:rPr lang="ru-RU" dirty="0" err="1" smtClean="0">
                <a:hlinkClick r:id="rId10" tooltip="Молдавське плато (ще не написана)"/>
              </a:rPr>
              <a:t>Молдавське</a:t>
            </a:r>
            <a:r>
              <a:rPr lang="ru-RU" dirty="0" smtClean="0">
                <a:hlinkClick r:id="rId10" tooltip="Молдавське плато (ще не написана)"/>
              </a:rPr>
              <a:t> плато</a:t>
            </a:r>
            <a:r>
              <a:rPr lang="ru-RU" dirty="0" smtClean="0"/>
              <a:t>, </a:t>
            </a:r>
            <a:r>
              <a:rPr lang="ru-RU" dirty="0" err="1" smtClean="0"/>
              <a:t>Північно-Молдавська</a:t>
            </a:r>
            <a:r>
              <a:rPr lang="ru-RU" dirty="0" smtClean="0"/>
              <a:t>, </a:t>
            </a:r>
            <a:r>
              <a:rPr lang="ru-RU" dirty="0" err="1" smtClean="0"/>
              <a:t>Південно-Молдавська</a:t>
            </a:r>
            <a:r>
              <a:rPr lang="ru-RU" dirty="0" smtClean="0"/>
              <a:t> та </a:t>
            </a:r>
            <a:r>
              <a:rPr lang="ru-RU" dirty="0" err="1" smtClean="0">
                <a:hlinkClick r:id="rId11" tooltip="Нижньодністровська рівнина (ще не написана)"/>
              </a:rPr>
              <a:t>Нижньодністровська</a:t>
            </a:r>
            <a:r>
              <a:rPr lang="ru-RU" dirty="0" smtClean="0">
                <a:hlinkClick r:id="rId11" tooltip="Нижньодністровська рівнина (ще не написана)"/>
              </a:rPr>
              <a:t> </a:t>
            </a:r>
            <a:r>
              <a:rPr lang="ru-RU" dirty="0" err="1" smtClean="0">
                <a:hlinkClick r:id="rId11" tooltip="Нижньодністровська рівнина (ще не написана)"/>
              </a:rPr>
              <a:t>рівнина</a:t>
            </a:r>
            <a:r>
              <a:rPr lang="ru-RU" dirty="0" smtClean="0"/>
              <a:t>, </a:t>
            </a:r>
            <a:r>
              <a:rPr lang="ru-RU" dirty="0" err="1" smtClean="0"/>
              <a:t>Придністровська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Тігецька</a:t>
            </a:r>
            <a:r>
              <a:rPr lang="ru-RU" dirty="0" smtClean="0"/>
              <a:t> </a:t>
            </a:r>
            <a:r>
              <a:rPr lang="ru-RU" dirty="0" err="1" smtClean="0"/>
              <a:t>височини</a:t>
            </a:r>
            <a:r>
              <a:rPr lang="ru-RU" dirty="0" smtClean="0"/>
              <a:t>. </a:t>
            </a:r>
            <a:r>
              <a:rPr lang="ru-RU" dirty="0" smtClean="0">
                <a:hlinkClick r:id="rId12" tooltip="Плато"/>
              </a:rPr>
              <a:t>Плато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рівнини</a:t>
            </a:r>
            <a:r>
              <a:rPr lang="ru-RU" dirty="0" smtClean="0"/>
              <a:t> </a:t>
            </a:r>
            <a:r>
              <a:rPr lang="ru-RU" dirty="0" err="1" smtClean="0"/>
              <a:t>Молдови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м'якохвилясту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, густо </a:t>
            </a:r>
            <a:r>
              <a:rPr lang="ru-RU" dirty="0" err="1" smtClean="0"/>
              <a:t>розчленовану</a:t>
            </a:r>
            <a:r>
              <a:rPr lang="ru-RU" dirty="0" smtClean="0"/>
              <a:t> </a:t>
            </a:r>
            <a:r>
              <a:rPr lang="ru-RU" dirty="0" err="1" smtClean="0"/>
              <a:t>річковими</a:t>
            </a:r>
            <a:r>
              <a:rPr lang="ru-RU" dirty="0" smtClean="0"/>
              <a:t> долинами </a:t>
            </a:r>
            <a:r>
              <a:rPr lang="ru-RU" dirty="0" err="1" smtClean="0"/>
              <a:t>і</a:t>
            </a:r>
            <a:r>
              <a:rPr lang="ru-RU" dirty="0" smtClean="0"/>
              <a:t> балками. </a:t>
            </a:r>
            <a:r>
              <a:rPr lang="ru-RU" dirty="0" err="1" smtClean="0"/>
              <a:t>Височини</a:t>
            </a:r>
            <a:r>
              <a:rPr lang="ru-RU" dirty="0" smtClean="0"/>
              <a:t> </a:t>
            </a:r>
            <a:r>
              <a:rPr lang="ru-RU" dirty="0" err="1" smtClean="0"/>
              <a:t>видовжені</a:t>
            </a:r>
            <a:r>
              <a:rPr lang="ru-RU" dirty="0" smtClean="0"/>
              <a:t> в </a:t>
            </a:r>
            <a:r>
              <a:rPr lang="ru-RU" dirty="0" err="1" smtClean="0"/>
              <a:t>субмеридіональному</a:t>
            </a:r>
            <a:r>
              <a:rPr lang="ru-RU" dirty="0" smtClean="0"/>
              <a:t> </a:t>
            </a:r>
            <a:r>
              <a:rPr lang="ru-RU" dirty="0" err="1" smtClean="0"/>
              <a:t>напрямі</a:t>
            </a:r>
            <a:r>
              <a:rPr lang="ru-RU" dirty="0" smtClean="0"/>
              <a:t>, </a:t>
            </a:r>
            <a:r>
              <a:rPr lang="ru-RU" dirty="0" err="1" smtClean="0"/>
              <a:t>інтенсивно</a:t>
            </a:r>
            <a:r>
              <a:rPr lang="ru-RU" dirty="0" smtClean="0"/>
              <a:t> </a:t>
            </a:r>
            <a:r>
              <a:rPr lang="ru-RU" dirty="0" err="1" smtClean="0"/>
              <a:t>розчленовані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піднесена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розчленована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 </a:t>
            </a:r>
            <a:r>
              <a:rPr lang="ru-RU" dirty="0" err="1" smtClean="0">
                <a:hlinkClick r:id="rId13" tooltip="Центральномолдавська височина (ще не написана)"/>
              </a:rPr>
              <a:t>Центральномолдавської</a:t>
            </a:r>
            <a:r>
              <a:rPr lang="ru-RU" dirty="0" smtClean="0">
                <a:hlinkClick r:id="rId13" tooltip="Центральномолдавська височина (ще не написана)"/>
              </a:rPr>
              <a:t> </a:t>
            </a:r>
            <a:r>
              <a:rPr lang="ru-RU" dirty="0" err="1" smtClean="0">
                <a:hlinkClick r:id="rId13" tooltip="Центральномолдавська височина (ще не написана)"/>
              </a:rPr>
              <a:t>височини</a:t>
            </a:r>
            <a:r>
              <a:rPr lang="ru-RU" dirty="0" smtClean="0"/>
              <a:t> — </a:t>
            </a:r>
            <a:r>
              <a:rPr lang="ru-RU" dirty="0" err="1" smtClean="0">
                <a:hlinkClick r:id="rId14" tooltip="Кодри"/>
              </a:rPr>
              <a:t>Кодри</a:t>
            </a:r>
            <a:r>
              <a:rPr lang="ru-RU" dirty="0" smtClean="0"/>
              <a:t> — </a:t>
            </a:r>
            <a:r>
              <a:rPr lang="ru-RU" dirty="0" err="1" smtClean="0"/>
              <a:t>займає</a:t>
            </a:r>
            <a:r>
              <a:rPr lang="ru-RU" dirty="0" smtClean="0"/>
              <a:t> 14,5%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Молдови</a:t>
            </a:r>
            <a:r>
              <a:rPr lang="ru-RU" dirty="0" smtClean="0"/>
              <a:t>. У межах Кодр </a:t>
            </a:r>
            <a:r>
              <a:rPr lang="ru-RU" dirty="0" err="1" smtClean="0"/>
              <a:t>вертикальне</a:t>
            </a:r>
            <a:r>
              <a:rPr lang="ru-RU" dirty="0" smtClean="0"/>
              <a:t> </a:t>
            </a:r>
            <a:r>
              <a:rPr lang="ru-RU" dirty="0" err="1" smtClean="0"/>
              <a:t>розчленування</a:t>
            </a:r>
            <a:r>
              <a:rPr lang="ru-RU" dirty="0" smtClean="0"/>
              <a:t> </a:t>
            </a:r>
            <a:r>
              <a:rPr lang="ru-RU" dirty="0" err="1" smtClean="0"/>
              <a:t>рельєфу</a:t>
            </a:r>
            <a:r>
              <a:rPr lang="ru-RU" dirty="0" smtClean="0"/>
              <a:t> становить 200–300 м.</a:t>
            </a:r>
            <a:endParaRPr lang="ru-RU" dirty="0"/>
          </a:p>
        </p:txBody>
      </p:sp>
      <p:pic>
        <p:nvPicPr>
          <p:cNvPr id="5" name="Рисунок 4" descr="DSC_0238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3059832" cy="2032276"/>
          </a:xfrm>
          <a:prstGeom prst="rect">
            <a:avLst/>
          </a:prstGeom>
        </p:spPr>
      </p:pic>
      <p:pic>
        <p:nvPicPr>
          <p:cNvPr id="6" name="Рисунок 5" descr="350px-Orcheul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860032" y="0"/>
            <a:ext cx="3312368" cy="2414683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780928"/>
            <a:ext cx="3394720" cy="354777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Гідрографія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err="1" smtClean="0"/>
              <a:t>Головні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Річка"/>
              </a:rPr>
              <a:t>річки</a:t>
            </a:r>
            <a:r>
              <a:rPr lang="ru-RU" dirty="0" smtClean="0"/>
              <a:t> — </a:t>
            </a:r>
            <a:r>
              <a:rPr lang="ru-RU" dirty="0" err="1" smtClean="0">
                <a:hlinkClick r:id="rId3" tooltip="Дністер"/>
              </a:rPr>
              <a:t>Дністер</a:t>
            </a:r>
            <a:r>
              <a:rPr lang="ru-RU" dirty="0" smtClean="0"/>
              <a:t> (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smtClean="0">
                <a:hlinkClick r:id="rId4" tooltip="Притока"/>
              </a:rPr>
              <a:t>притоками</a:t>
            </a:r>
            <a:endParaRPr lang="ru-RU" dirty="0" smtClean="0"/>
          </a:p>
          <a:p>
            <a:r>
              <a:rPr lang="ru-RU" dirty="0" err="1" smtClean="0">
                <a:hlinkClick r:id="rId5" tooltip="Старий Реут (ще не написана)"/>
              </a:rPr>
              <a:t>Старий</a:t>
            </a:r>
            <a:r>
              <a:rPr lang="ru-RU" dirty="0" smtClean="0">
                <a:hlinkClick r:id="rId5" tooltip="Старий Реут (ще не написана)"/>
              </a:rPr>
              <a:t> </a:t>
            </a:r>
            <a:r>
              <a:rPr lang="ru-RU" dirty="0" err="1" smtClean="0">
                <a:hlinkClick r:id="rId5" tooltip="Старий Реут (ще не написана)"/>
              </a:rPr>
              <a:t>Реут</a:t>
            </a:r>
            <a:r>
              <a:rPr lang="ru-RU" dirty="0" smtClean="0"/>
              <a:t>, </a:t>
            </a:r>
            <a:r>
              <a:rPr lang="ru-RU" dirty="0" err="1" smtClean="0">
                <a:hlinkClick r:id="rId6" tooltip="Бик (притока Дністра)"/>
              </a:rPr>
              <a:t>Бик</a:t>
            </a:r>
            <a:r>
              <a:rPr lang="ru-RU" dirty="0" smtClean="0"/>
              <a:t>, </a:t>
            </a:r>
            <a:r>
              <a:rPr lang="ru-RU" dirty="0" err="1" smtClean="0">
                <a:hlinkClick r:id="rId7" tooltip="Ботна (ще не написана)"/>
              </a:rPr>
              <a:t>Ботна</a:t>
            </a:r>
            <a:r>
              <a:rPr lang="ru-RU" dirty="0" smtClean="0"/>
              <a:t> та </a:t>
            </a:r>
            <a:r>
              <a:rPr lang="ru-RU" dirty="0" err="1" smtClean="0"/>
              <a:t>інші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smtClean="0">
                <a:hlinkClick r:id="rId8" tooltip="Прут"/>
              </a:rPr>
              <a:t>Прут</a:t>
            </a:r>
            <a:r>
              <a:rPr lang="ru-RU" dirty="0" smtClean="0"/>
              <a:t> (</a:t>
            </a:r>
            <a:r>
              <a:rPr lang="ru-RU" dirty="0" err="1" smtClean="0"/>
              <a:t>з</a:t>
            </a:r>
            <a:r>
              <a:rPr lang="ru-RU" dirty="0" smtClean="0"/>
              <a:t> притоками </a:t>
            </a:r>
            <a:r>
              <a:rPr lang="ru-RU" dirty="0" err="1" smtClean="0">
                <a:hlinkClick r:id="rId9" tooltip="Чугур (ще не написана)"/>
              </a:rPr>
              <a:t>Чугур</a:t>
            </a:r>
            <a:r>
              <a:rPr lang="ru-RU" dirty="0" smtClean="0"/>
              <a:t>,</a:t>
            </a:r>
            <a:r>
              <a:rPr lang="ru-RU" b="1" dirty="0" smtClean="0"/>
              <a:t> </a:t>
            </a:r>
            <a:endParaRPr lang="ru-RU" b="1" dirty="0" smtClean="0"/>
          </a:p>
          <a:p>
            <a:r>
              <a:rPr lang="ru-RU" b="1" dirty="0" smtClean="0">
                <a:hlinkClick r:id="rId10" tooltip="Ларга (річка)"/>
              </a:rPr>
              <a:t>Ларга</a:t>
            </a:r>
            <a:r>
              <a:rPr lang="ru-RU" b="1" dirty="0" smtClean="0"/>
              <a:t>, </a:t>
            </a:r>
            <a:r>
              <a:rPr lang="ru-RU" b="1" dirty="0" err="1" smtClean="0"/>
              <a:t>Кам'янка</a:t>
            </a:r>
            <a:r>
              <a:rPr lang="ru-RU" b="1" dirty="0" smtClean="0"/>
              <a:t> та </a:t>
            </a:r>
            <a:r>
              <a:rPr lang="ru-RU" b="1" dirty="0" err="1" smtClean="0"/>
              <a:t>інші</a:t>
            </a:r>
            <a:r>
              <a:rPr lang="ru-RU" b="1" dirty="0" smtClean="0"/>
              <a:t>). </a:t>
            </a:r>
            <a:r>
              <a:rPr lang="ru-RU" dirty="0" err="1" smtClean="0"/>
              <a:t>Багато</a:t>
            </a:r>
            <a:r>
              <a:rPr lang="ru-RU" dirty="0" smtClean="0"/>
              <a:t> </a:t>
            </a:r>
            <a:r>
              <a:rPr lang="ru-RU" dirty="0" err="1" smtClean="0">
                <a:hlinkClick r:id="rId11" tooltip="Заплава"/>
              </a:rPr>
              <a:t>заплавних</a:t>
            </a:r>
            <a:r>
              <a:rPr lang="ru-RU" dirty="0" smtClean="0"/>
              <a:t> </a:t>
            </a:r>
            <a:r>
              <a:rPr lang="ru-RU" dirty="0" smtClean="0">
                <a:hlinkClick r:id="rId12" tooltip="Озеро"/>
              </a:rPr>
              <a:t>озер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dirty="0" err="1" smtClean="0">
                <a:hlinkClick r:id="rId13" tooltip="Водосховище"/>
              </a:rPr>
              <a:t>Водосховища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moldova (1)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635896" y="3284984"/>
            <a:ext cx="3398274" cy="3312368"/>
          </a:xfrm>
          <a:prstGeom prst="rect">
            <a:avLst/>
          </a:prstGeom>
        </p:spPr>
      </p:pic>
      <p:pic>
        <p:nvPicPr>
          <p:cNvPr id="5" name="Рисунок 4" descr="images (11)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11560" y="332656"/>
            <a:ext cx="2847473" cy="2132856"/>
          </a:xfrm>
          <a:prstGeom prst="rect">
            <a:avLst/>
          </a:prstGeom>
        </p:spPr>
      </p:pic>
      <p:pic>
        <p:nvPicPr>
          <p:cNvPr id="6" name="Рисунок 5" descr="images (10)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283968" y="188640"/>
            <a:ext cx="3652365" cy="2735748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6632"/>
            <a:ext cx="6652592" cy="15841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err="1" smtClean="0"/>
              <a:t>Клімат</a:t>
            </a:r>
            <a:endParaRPr lang="ru-RU" dirty="0" smtClean="0"/>
          </a:p>
          <a:p>
            <a:r>
              <a:rPr lang="ru-RU" dirty="0" err="1" smtClean="0">
                <a:hlinkClick r:id="rId2" tooltip="Клімат"/>
              </a:rPr>
              <a:t>Клімат</a:t>
            </a:r>
            <a:r>
              <a:rPr lang="ru-RU" dirty="0" smtClean="0"/>
              <a:t> </a:t>
            </a:r>
            <a:r>
              <a:rPr lang="ru-RU" dirty="0" err="1" smtClean="0"/>
              <a:t>Молдови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Помірний пояс"/>
              </a:rPr>
              <a:t>помірно</a:t>
            </a:r>
            <a:r>
              <a:rPr lang="ru-RU" dirty="0" smtClean="0">
                <a:hlinkClick r:id="rId3" tooltip="Помірний пояс"/>
              </a:rPr>
              <a:t> </a:t>
            </a:r>
            <a:r>
              <a:rPr lang="ru-RU" dirty="0" err="1" smtClean="0">
                <a:hlinkClick r:id="rId3" tooltip="Помірний пояс"/>
              </a:rPr>
              <a:t>континентальний</a:t>
            </a:r>
            <a:r>
              <a:rPr lang="ru-RU" dirty="0" smtClean="0"/>
              <a:t>. </a:t>
            </a:r>
            <a:r>
              <a:rPr lang="ru-RU" dirty="0" err="1" smtClean="0"/>
              <a:t>Середні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Температура"/>
              </a:rPr>
              <a:t>температури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Січень"/>
              </a:rPr>
              <a:t>січня</a:t>
            </a:r>
            <a:r>
              <a:rPr lang="ru-RU" dirty="0" smtClean="0"/>
              <a:t> на </a:t>
            </a:r>
            <a:r>
              <a:rPr lang="ru-RU" dirty="0" err="1" smtClean="0"/>
              <a:t>півночі</a:t>
            </a:r>
            <a:r>
              <a:rPr lang="ru-RU" dirty="0" smtClean="0"/>
              <a:t> −5</a:t>
            </a:r>
            <a:r>
              <a:rPr lang="ru-RU" dirty="0" smtClean="0">
                <a:hlinkClick r:id="rId6" tooltip="°C"/>
              </a:rPr>
              <a:t>°C</a:t>
            </a:r>
            <a:r>
              <a:rPr lang="ru-RU" dirty="0" smtClean="0"/>
              <a:t>, на </a:t>
            </a:r>
            <a:r>
              <a:rPr lang="ru-RU" dirty="0" err="1" smtClean="0"/>
              <a:t>півдні</a:t>
            </a:r>
            <a:r>
              <a:rPr lang="ru-RU" dirty="0" smtClean="0"/>
              <a:t> −3 °C, </a:t>
            </a:r>
            <a:r>
              <a:rPr lang="ru-RU" dirty="0" err="1" smtClean="0">
                <a:hlinkClick r:id="rId7" tooltip="Липень"/>
              </a:rPr>
              <a:t>липня</a:t>
            </a:r>
            <a:r>
              <a:rPr lang="ru-RU" dirty="0" smtClean="0"/>
              <a:t> </a:t>
            </a:r>
            <a:r>
              <a:rPr lang="ru-RU" dirty="0" err="1" smtClean="0"/>
              <a:t>відповідно</a:t>
            </a:r>
            <a:r>
              <a:rPr lang="ru-RU" dirty="0" smtClean="0"/>
              <a:t> 19 </a:t>
            </a:r>
            <a:r>
              <a:rPr lang="ru-RU" dirty="0" err="1" smtClean="0"/>
              <a:t>і</a:t>
            </a:r>
            <a:r>
              <a:rPr lang="ru-RU" dirty="0" smtClean="0"/>
              <a:t> 22 °C. </a:t>
            </a:r>
            <a:r>
              <a:rPr lang="ru-RU" dirty="0" err="1" smtClean="0">
                <a:hlinkClick r:id="rId8" tooltip="Опади"/>
              </a:rPr>
              <a:t>Опадів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 400 мм на </a:t>
            </a:r>
            <a:r>
              <a:rPr lang="ru-RU" dirty="0" err="1" smtClean="0"/>
              <a:t>півдні</a:t>
            </a:r>
            <a:r>
              <a:rPr lang="ru-RU" dirty="0" smtClean="0"/>
              <a:t> до 560 мм 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Рік"/>
              </a:rPr>
              <a:t>рік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Рисунок 4" descr="cat27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55576" y="1772816"/>
            <a:ext cx="7056784" cy="4704523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996952"/>
            <a:ext cx="3528392" cy="3672408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центри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у великих </a:t>
            </a:r>
            <a:r>
              <a:rPr lang="ru-RU" dirty="0" err="1" smtClean="0"/>
              <a:t>містах</a:t>
            </a:r>
            <a:r>
              <a:rPr lang="ru-RU" dirty="0" smtClean="0"/>
              <a:t>. У </a:t>
            </a:r>
            <a:r>
              <a:rPr lang="ru-RU" dirty="0" err="1" smtClean="0"/>
              <a:t>Молдові</a:t>
            </a:r>
            <a:r>
              <a:rPr lang="ru-RU" dirty="0" smtClean="0"/>
              <a:t> добре </a:t>
            </a:r>
            <a:r>
              <a:rPr lang="ru-RU" dirty="0" err="1" smtClean="0"/>
              <a:t>розвинені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важкої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радянський</a:t>
            </a:r>
            <a:r>
              <a:rPr lang="ru-RU" dirty="0" smtClean="0"/>
              <a:t> час.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харчова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легка </a:t>
            </a:r>
            <a:r>
              <a:rPr lang="ru-RU" dirty="0" err="1" smtClean="0"/>
              <a:t>промисловість</a:t>
            </a:r>
            <a:r>
              <a:rPr lang="ru-RU" dirty="0" smtClean="0"/>
              <a:t>. У 90-ті роки </a:t>
            </a:r>
            <a:r>
              <a:rPr lang="ru-RU" dirty="0" err="1" smtClean="0"/>
              <a:t>минулого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Молдавії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, </a:t>
            </a:r>
            <a:r>
              <a:rPr lang="ru-RU" dirty="0" err="1" smtClean="0"/>
              <a:t>будівельну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 та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збільшувала</a:t>
            </a:r>
            <a:r>
              <a:rPr lang="ru-RU" dirty="0" smtClean="0"/>
              <a:t> свою </a:t>
            </a:r>
            <a:r>
              <a:rPr lang="ru-RU" dirty="0" err="1" smtClean="0"/>
              <a:t>частку</a:t>
            </a:r>
            <a:r>
              <a:rPr lang="ru-RU" dirty="0" smtClean="0"/>
              <a:t> в </a:t>
            </a:r>
            <a:r>
              <a:rPr lang="ru-RU" dirty="0" err="1" smtClean="0"/>
              <a:t>економіці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3473624"/>
            <a:ext cx="4432485" cy="3384376"/>
          </a:xfrm>
          <a:prstGeom prst="rect">
            <a:avLst/>
          </a:prstGeom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0"/>
            <a:ext cx="4368485" cy="2808312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</TotalTime>
  <Words>234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  Респу́бліка Молдо́ва</vt:lpstr>
      <vt:lpstr>  На півночі, сході й півдні межує з Україною, на заході — з Румунією. Площа країни — 33 843 км² (136 місце у світі). </vt:lpstr>
      <vt:lpstr>Молдова є унітарною парламентською республікою. Це записано в конституції країни, яку було прийнято 29 липня 1994 року з наступними змінами, внесеними 19 липня 1996 і 5 червня 2000. Також згідно з нею Молдова є нейтральною державою. На чолі держави є президент, якого обирає парламент. Молдова — член ООН, СОТ, СНД. </vt:lpstr>
      <vt:lpstr>Слайд 4</vt:lpstr>
      <vt:lpstr>Слайд 5</vt:lpstr>
      <vt:lpstr>                       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Респу́бліка Молдо́ва</dc:title>
  <dc:creator>User</dc:creator>
  <cp:lastModifiedBy>User</cp:lastModifiedBy>
  <cp:revision>5</cp:revision>
  <dcterms:created xsi:type="dcterms:W3CDTF">2013-12-16T20:49:34Z</dcterms:created>
  <dcterms:modified xsi:type="dcterms:W3CDTF">2013-12-16T21:36:10Z</dcterms:modified>
</cp:coreProperties>
</file>