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24" r:id="rId1"/>
  </p:sldMasterIdLst>
  <p:sldIdLst>
    <p:sldId id="256" r:id="rId2"/>
    <p:sldId id="257" r:id="rId3"/>
    <p:sldId id="258" r:id="rId4"/>
    <p:sldId id="273" r:id="rId5"/>
    <p:sldId id="274" r:id="rId6"/>
    <p:sldId id="275" r:id="rId7"/>
    <p:sldId id="276" r:id="rId8"/>
    <p:sldId id="264" r:id="rId9"/>
    <p:sldId id="259" r:id="rId10"/>
    <p:sldId id="260" r:id="rId11"/>
    <p:sldId id="261" r:id="rId12"/>
    <p:sldId id="262" r:id="rId13"/>
    <p:sldId id="263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7" r:id="rId23"/>
    <p:sldId id="278" r:id="rId24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кут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кут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Пі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sp>
        <p:nvSpPr>
          <p:cNvPr id="28" name="Місце для дати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4B2116E-E6DD-45D0-A880-5F663FF44F13}" type="datetimeFigureOut">
              <a:rPr lang="uk-UA" smtClean="0"/>
              <a:pPr/>
              <a:t>11.03.2014</a:t>
            </a:fld>
            <a:endParaRPr lang="uk-UA"/>
          </a:p>
        </p:txBody>
      </p:sp>
      <p:sp>
        <p:nvSpPr>
          <p:cNvPr id="17" name="Місце для нижнього колонтитула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9" name="Місце для номера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11.03.2014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4B2116E-E6DD-45D0-A880-5F663FF44F13}" type="datetimeFigureOut">
              <a:rPr lang="uk-UA" smtClean="0"/>
              <a:pPr/>
              <a:t>11.03.2014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11.03.2014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Місце для вмісту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7" name="Прямокут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11.03.2014</a:t>
            </a:fld>
            <a:endParaRPr lang="uk-UA"/>
          </a:p>
        </p:txBody>
      </p:sp>
      <p:sp>
        <p:nvSpPr>
          <p:cNvPr id="13" name="Місце для номера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Місце для нижнього колонтитула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8" name="Місце для дати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4B2116E-E6DD-45D0-A880-5F663FF44F13}" type="datetimeFigureOut">
              <a:rPr lang="uk-UA" smtClean="0"/>
              <a:pPr/>
              <a:t>11.03.2014</a:t>
            </a:fld>
            <a:endParaRPr lang="uk-UA"/>
          </a:p>
        </p:txBody>
      </p:sp>
      <p:sp>
        <p:nvSpPr>
          <p:cNvPr id="10" name="Місце для номера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2" name="Місце для нижнього колонтитула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3" name="Місце для вмісту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4B2116E-E6DD-45D0-A880-5F663FF44F13}" type="datetimeFigureOut">
              <a:rPr lang="uk-UA" smtClean="0"/>
              <a:pPr/>
              <a:t>11.03.2014</a:t>
            </a:fld>
            <a:endParaRPr lang="uk-UA"/>
          </a:p>
        </p:txBody>
      </p:sp>
      <p:sp>
        <p:nvSpPr>
          <p:cNvPr id="12" name="Місце для номера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Місце для нижнього колонтитула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uk-UA"/>
          </a:p>
        </p:txBody>
      </p:sp>
      <p:sp>
        <p:nvSpPr>
          <p:cNvPr id="16" name="Місце для тексту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15" name="Місце для тексту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11.03.2014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11.03.2014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116E-E6DD-45D0-A880-5F663FF44F13}" type="datetimeFigureOut">
              <a:rPr lang="uk-UA" smtClean="0"/>
              <a:pPr/>
              <a:t>11.03.2014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9" name="Місце для вмісту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8" name="Прямокут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кут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1" name="Прямокут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Місце для дати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4B2116E-E6DD-45D0-A880-5F663FF44F13}" type="datetimeFigureOut">
              <a:rPr lang="uk-UA" smtClean="0"/>
              <a:pPr/>
              <a:t>11.03.2014</a:t>
            </a:fld>
            <a:endParaRPr lang="uk-UA"/>
          </a:p>
        </p:txBody>
      </p:sp>
      <p:sp>
        <p:nvSpPr>
          <p:cNvPr id="13" name="Місце для номера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4" name="Місце для нижнього колонтитула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Місце для заголовка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3" name="Місце для тексту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4" name="Місце для дати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4B2116E-E6DD-45D0-A880-5F663FF44F13}" type="datetimeFigureOut">
              <a:rPr lang="uk-UA" smtClean="0"/>
              <a:pPr/>
              <a:t>11.03.2014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окут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кут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кут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Місце для номера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51AC9D3-7C7C-4262-A35D-397CDE8711AD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25" r:id="rId1"/>
    <p:sldLayoutId id="2147484526" r:id="rId2"/>
    <p:sldLayoutId id="2147484527" r:id="rId3"/>
    <p:sldLayoutId id="2147484528" r:id="rId4"/>
    <p:sldLayoutId id="2147484529" r:id="rId5"/>
    <p:sldLayoutId id="2147484530" r:id="rId6"/>
    <p:sldLayoutId id="2147484531" r:id="rId7"/>
    <p:sldLayoutId id="2147484532" r:id="rId8"/>
    <p:sldLayoutId id="2147484533" r:id="rId9"/>
    <p:sldLayoutId id="2147484534" r:id="rId10"/>
    <p:sldLayoutId id="214748453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043608" y="836712"/>
            <a:ext cx="6840760" cy="3384376"/>
          </a:xfrm>
        </p:spPr>
        <p:txBody>
          <a:bodyPr>
            <a:normAutofit fontScale="92500" lnSpcReduction="10000"/>
          </a:bodyPr>
          <a:lstStyle/>
          <a:p>
            <a:pPr algn="ctr"/>
            <a:endParaRPr lang="uk-UA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algn="ctr"/>
            <a:r>
              <a:rPr lang="uk-UA" sz="4300" b="1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Біосфера.Основні</a:t>
            </a:r>
            <a:r>
              <a:rPr lang="uk-UA" sz="43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положення вчень В.Вернадського про </a:t>
            </a:r>
            <a:r>
              <a:rPr lang="uk-UA" sz="4300" b="1" dirty="0" err="1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біосферу.Еволюція</a:t>
            </a:r>
            <a:r>
              <a:rPr lang="uk-UA" sz="4300" b="1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уявлень про місце і роль природи у житті людини.</a:t>
            </a:r>
            <a:endParaRPr lang="uk-UA" sz="4300" b="1" dirty="0">
              <a:solidFill>
                <a:schemeClr val="bg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Виконали учні 11-А класу </a:t>
            </a:r>
            <a:r>
              <a:rPr lang="uk-UA" dirty="0" err="1" smtClean="0"/>
              <a:t>Нізієнко</a:t>
            </a:r>
            <a:r>
              <a:rPr lang="uk-UA" dirty="0" smtClean="0"/>
              <a:t> к. </a:t>
            </a:r>
            <a:r>
              <a:rPr lang="uk-UA" dirty="0" err="1" smtClean="0"/>
              <a:t>михайлюк</a:t>
            </a:r>
            <a:r>
              <a:rPr lang="uk-UA" dirty="0" smtClean="0"/>
              <a:t> 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0230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539552" y="1340768"/>
            <a:ext cx="3886200" cy="4572000"/>
          </a:xfrm>
        </p:spPr>
        <p:txBody>
          <a:bodyPr>
            <a:noAutofit/>
          </a:bodyPr>
          <a:lstStyle/>
          <a:p>
            <a:r>
              <a:rPr lang="en-US" sz="2400" dirty="0" smtClean="0"/>
              <a:t>  </a:t>
            </a:r>
            <a:r>
              <a:rPr lang="uk-UA" sz="2400" dirty="0" smtClean="0"/>
              <a:t>Основоположниками </a:t>
            </a:r>
            <a:r>
              <a:rPr lang="uk-UA" sz="2400" dirty="0"/>
              <a:t>вчення про біосферу є В. І. Вернадський та </a:t>
            </a:r>
            <a:r>
              <a:rPr lang="uk-UA" sz="2400" dirty="0" err="1"/>
              <a:t>Тейяр</a:t>
            </a:r>
            <a:r>
              <a:rPr lang="uk-UA" sz="2400" dirty="0"/>
              <a:t> де </a:t>
            </a:r>
            <a:r>
              <a:rPr lang="uk-UA" sz="2400" dirty="0" err="1"/>
              <a:t>Шарден</a:t>
            </a:r>
            <a:r>
              <a:rPr lang="uk-UA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  </a:t>
            </a:r>
            <a:r>
              <a:rPr lang="uk-UA" sz="2400" dirty="0" smtClean="0"/>
              <a:t>Вони </a:t>
            </a:r>
            <a:r>
              <a:rPr lang="uk-UA" sz="2400" dirty="0"/>
              <a:t>обґрунтували високу хімічну та геологічну активність живої речовини біосфери, підкреслюючи, що розвиток життя на планеті забезпечується особливими фізичними властивостями біосфери</a:t>
            </a:r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556792"/>
            <a:ext cx="2160240" cy="2710119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3501008"/>
            <a:ext cx="2286000" cy="3040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7557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Вчення В.Вернадського про біосферу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4394448" cy="4572000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algn="just"/>
            <a:r>
              <a:rPr lang="ru-RU" dirty="0" smtClean="0"/>
              <a:t>   </a:t>
            </a:r>
            <a:r>
              <a:rPr lang="ru-RU" dirty="0" err="1" smtClean="0"/>
              <a:t>Уявлення</a:t>
            </a:r>
            <a:r>
              <a:rPr lang="ru-RU" dirty="0" smtClean="0"/>
              <a:t> </a:t>
            </a:r>
            <a:r>
              <a:rPr lang="ru-RU" dirty="0"/>
              <a:t>про </a:t>
            </a:r>
            <a:r>
              <a:rPr lang="ru-RU" dirty="0" err="1"/>
              <a:t>біосферу</a:t>
            </a:r>
            <a:r>
              <a:rPr lang="ru-RU" dirty="0"/>
              <a:t> як </a:t>
            </a:r>
            <a:r>
              <a:rPr lang="ru-RU" dirty="0" err="1"/>
              <a:t>глобальну</a:t>
            </a:r>
            <a:r>
              <a:rPr lang="ru-RU" dirty="0"/>
              <a:t> </a:t>
            </a:r>
            <a:r>
              <a:rPr lang="ru-RU" dirty="0" err="1"/>
              <a:t>єдину</a:t>
            </a:r>
            <a:r>
              <a:rPr lang="ru-RU" dirty="0"/>
              <a:t> систему </a:t>
            </a:r>
            <a:r>
              <a:rPr lang="ru-RU" dirty="0" err="1"/>
              <a:t>Землі</a:t>
            </a:r>
            <a:r>
              <a:rPr lang="ru-RU" dirty="0"/>
              <a:t>, </a:t>
            </a:r>
            <a:r>
              <a:rPr lang="ru-RU" dirty="0" smtClean="0"/>
              <a:t>де увесь </a:t>
            </a:r>
            <a:r>
              <a:rPr lang="ru-RU" dirty="0" err="1"/>
              <a:t>хід</a:t>
            </a:r>
            <a:r>
              <a:rPr lang="ru-RU" dirty="0"/>
              <a:t> </a:t>
            </a:r>
            <a:r>
              <a:rPr lang="ru-RU" dirty="0" err="1"/>
              <a:t>геохімічних</a:t>
            </a:r>
            <a:r>
              <a:rPr lang="ru-RU" dirty="0"/>
              <a:t> та </a:t>
            </a:r>
            <a:r>
              <a:rPr lang="ru-RU" dirty="0" err="1"/>
              <a:t>енергетичних</a:t>
            </a:r>
            <a:r>
              <a:rPr lang="ru-RU" dirty="0"/>
              <a:t> </a:t>
            </a:r>
            <a:r>
              <a:rPr lang="ru-RU" dirty="0" err="1"/>
              <a:t>перетворень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життям</a:t>
            </a:r>
            <a:r>
              <a:rPr lang="ru-RU" dirty="0"/>
              <a:t>, у </a:t>
            </a:r>
            <a:r>
              <a:rPr lang="ru-RU" dirty="0" smtClean="0"/>
              <a:t>20-х роках </a:t>
            </a:r>
            <a:r>
              <a:rPr lang="ru-RU" dirty="0"/>
              <a:t>ХХ ст. </a:t>
            </a:r>
            <a:r>
              <a:rPr lang="ru-RU" dirty="0" err="1"/>
              <a:t>розробив</a:t>
            </a:r>
            <a:r>
              <a:rPr lang="ru-RU" dirty="0"/>
              <a:t> у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працях</a:t>
            </a:r>
            <a:r>
              <a:rPr lang="ru-RU" dirty="0"/>
              <a:t> В.І. </a:t>
            </a:r>
            <a:r>
              <a:rPr lang="ru-RU" dirty="0" err="1"/>
              <a:t>Вернадський</a:t>
            </a:r>
            <a:r>
              <a:rPr lang="ru-RU" dirty="0"/>
              <a:t>. У </a:t>
            </a:r>
            <a:r>
              <a:rPr lang="ru-RU" dirty="0" err="1"/>
              <a:t>наукових</a:t>
            </a:r>
            <a:r>
              <a:rPr lang="ru-RU" dirty="0"/>
              <a:t> колах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 smtClean="0"/>
              <a:t>несподівана</a:t>
            </a:r>
            <a:r>
              <a:rPr lang="ru-RU" dirty="0" smtClean="0"/>
              <a:t> </a:t>
            </a:r>
            <a:r>
              <a:rPr lang="ru-RU" dirty="0"/>
              <a:t>робота не </a:t>
            </a:r>
            <a:r>
              <a:rPr lang="ru-RU" dirty="0" err="1"/>
              <a:t>викликала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дискусій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 smtClean="0"/>
              <a:t>заціка-вленості</a:t>
            </a:r>
            <a:r>
              <a:rPr lang="ru-RU" dirty="0"/>
              <a:t>. Лише </a:t>
            </a:r>
            <a:r>
              <a:rPr lang="ru-RU" dirty="0" smtClean="0"/>
              <a:t>через </a:t>
            </a:r>
            <a:r>
              <a:rPr lang="ru-RU" dirty="0" err="1" smtClean="0"/>
              <a:t>деякий</a:t>
            </a:r>
            <a:r>
              <a:rPr lang="ru-RU" dirty="0" smtClean="0"/>
              <a:t> </a:t>
            </a:r>
            <a:r>
              <a:rPr lang="ru-RU" dirty="0"/>
              <a:t>час </a:t>
            </a:r>
            <a:r>
              <a:rPr lang="ru-RU" dirty="0" err="1"/>
              <a:t>публікації</a:t>
            </a:r>
            <a:r>
              <a:rPr lang="ru-RU" dirty="0"/>
              <a:t>, </a:t>
            </a:r>
            <a:r>
              <a:rPr lang="ru-RU" dirty="0" err="1"/>
              <a:t>присвячені</a:t>
            </a:r>
            <a:r>
              <a:rPr lang="ru-RU" dirty="0"/>
              <a:t> </a:t>
            </a:r>
            <a:r>
              <a:rPr lang="ru-RU" dirty="0" err="1"/>
              <a:t>біосфері</a:t>
            </a:r>
            <a:r>
              <a:rPr lang="ru-RU" dirty="0"/>
              <a:t>, </a:t>
            </a:r>
            <a:r>
              <a:rPr lang="ru-RU" dirty="0" err="1"/>
              <a:t>набули</a:t>
            </a:r>
            <a:r>
              <a:rPr lang="ru-RU" dirty="0"/>
              <a:t> </a:t>
            </a:r>
            <a:r>
              <a:rPr lang="ru-RU" dirty="0" err="1"/>
              <a:t>наукового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r>
              <a:rPr lang="ru-RU" dirty="0"/>
              <a:t>, і </a:t>
            </a:r>
            <a:r>
              <a:rPr lang="ru-RU" dirty="0" err="1" smtClean="0"/>
              <a:t>тисячі</a:t>
            </a:r>
            <a:r>
              <a:rPr lang="ru-RU" dirty="0"/>
              <a:t> </a:t>
            </a:r>
            <a:r>
              <a:rPr lang="ru-RU" dirty="0" err="1" smtClean="0"/>
              <a:t>спеціалістів</a:t>
            </a:r>
            <a:r>
              <a:rPr lang="ru-RU" dirty="0"/>
              <a:t>, </a:t>
            </a:r>
            <a:r>
              <a:rPr lang="ru-RU" dirty="0" err="1"/>
              <a:t>немовби</a:t>
            </a:r>
            <a:r>
              <a:rPr lang="ru-RU" dirty="0"/>
              <a:t> разом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прозріли</a:t>
            </a:r>
            <a:r>
              <a:rPr lang="ru-RU" dirty="0"/>
              <a:t> і почали </a:t>
            </a:r>
            <a:r>
              <a:rPr lang="ru-RU" dirty="0" err="1"/>
              <a:t>відроджувати</a:t>
            </a:r>
            <a:r>
              <a:rPr lang="ru-RU" dirty="0"/>
              <a:t>, </a:t>
            </a:r>
            <a:r>
              <a:rPr lang="ru-RU" dirty="0" err="1"/>
              <a:t>самі</a:t>
            </a:r>
            <a:r>
              <a:rPr lang="ru-RU" dirty="0"/>
              <a:t> того не </a:t>
            </a:r>
            <a:r>
              <a:rPr lang="ru-RU" dirty="0" err="1" smtClean="0"/>
              <a:t>підозрюючи</a:t>
            </a:r>
            <a:r>
              <a:rPr lang="ru-RU" dirty="0"/>
              <a:t>, </a:t>
            </a:r>
            <a:r>
              <a:rPr lang="ru-RU" dirty="0" err="1"/>
              <a:t>давні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В.І. </a:t>
            </a:r>
            <a:r>
              <a:rPr lang="ru-RU" dirty="0" err="1"/>
              <a:t>Вернадського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132856"/>
            <a:ext cx="3960440" cy="2376264"/>
          </a:xfrm>
        </p:spPr>
      </p:pic>
    </p:spTree>
    <p:extLst>
      <p:ext uri="{BB962C8B-B14F-4D97-AF65-F5344CB8AC3E}">
        <p14:creationId xmlns:p14="http://schemas.microsoft.com/office/powerpoint/2010/main" val="2362281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44824"/>
            <a:ext cx="4053554" cy="4136280"/>
          </a:xfrm>
        </p:spPr>
      </p:pic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ru-RU" dirty="0"/>
              <a:t>За </a:t>
            </a:r>
            <a:r>
              <a:rPr lang="ru-RU" dirty="0" err="1"/>
              <a:t>Володимиром</a:t>
            </a:r>
            <a:r>
              <a:rPr lang="ru-RU" dirty="0"/>
              <a:t> </a:t>
            </a:r>
            <a:r>
              <a:rPr lang="ru-RU" dirty="0" err="1"/>
              <a:t>Івановичем</a:t>
            </a:r>
            <a:r>
              <a:rPr lang="ru-RU" dirty="0"/>
              <a:t>, </a:t>
            </a:r>
            <a:r>
              <a:rPr lang="ru-RU" dirty="0" err="1"/>
              <a:t>біосфера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оболонка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, склад, структура </a:t>
            </a:r>
            <a:r>
              <a:rPr lang="ru-RU" dirty="0" smtClean="0"/>
              <a:t>і </a:t>
            </a:r>
            <a:r>
              <a:rPr lang="uk-UA" dirty="0" smtClean="0"/>
              <a:t>енергетика </a:t>
            </a:r>
            <a:r>
              <a:rPr lang="uk-UA" dirty="0"/>
              <a:t>якої значною мірою обумовлені життєдіяльністю живих організмів. </a:t>
            </a:r>
            <a:r>
              <a:rPr lang="uk-UA" dirty="0" smtClean="0"/>
              <a:t>Крім </a:t>
            </a:r>
            <a:r>
              <a:rPr lang="ru-RU" dirty="0" smtClean="0"/>
              <a:t>того</a:t>
            </a:r>
            <a:r>
              <a:rPr lang="ru-RU" dirty="0"/>
              <a:t>, </a:t>
            </a:r>
            <a:r>
              <a:rPr lang="ru-RU" dirty="0" err="1"/>
              <a:t>вчений</a:t>
            </a:r>
            <a:r>
              <a:rPr lang="ru-RU" dirty="0"/>
              <a:t> </a:t>
            </a:r>
            <a:r>
              <a:rPr lang="ru-RU" dirty="0" err="1"/>
              <a:t>трактував</a:t>
            </a:r>
            <a:r>
              <a:rPr lang="ru-RU" dirty="0"/>
              <a:t> </a:t>
            </a:r>
            <a:r>
              <a:rPr lang="ru-RU" dirty="0" err="1"/>
              <a:t>біосферу</a:t>
            </a:r>
            <a:r>
              <a:rPr lang="ru-RU" dirty="0"/>
              <a:t> як ту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нашої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smtClean="0"/>
              <a:t>колись </a:t>
            </a:r>
            <a:r>
              <a:rPr lang="uk-UA" dirty="0" smtClean="0"/>
              <a:t>існувало </a:t>
            </a:r>
            <a:r>
              <a:rPr lang="uk-UA" dirty="0"/>
              <a:t>життя і яка постійно зазнає або зазнавала дії живих організмів. Ідеї </a:t>
            </a:r>
            <a:r>
              <a:rPr lang="uk-UA" dirty="0" err="1" smtClean="0"/>
              <a:t>Вернад</a:t>
            </a:r>
            <a:r>
              <a:rPr lang="ru-RU" dirty="0" err="1" smtClean="0"/>
              <a:t>ського</a:t>
            </a:r>
            <a:r>
              <a:rPr lang="ru-RU" dirty="0" smtClean="0"/>
              <a:t> </a:t>
            </a:r>
            <a:r>
              <a:rPr lang="ru-RU" dirty="0" err="1"/>
              <a:t>по-справжньому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оцінені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другій</a:t>
            </a:r>
            <a:r>
              <a:rPr lang="ru-RU" dirty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</a:t>
            </a:r>
            <a:r>
              <a:rPr lang="ru-RU" dirty="0" err="1" smtClean="0"/>
              <a:t>століття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 smtClean="0"/>
              <a:t>після</a:t>
            </a:r>
            <a:r>
              <a:rPr lang="ru-RU" dirty="0"/>
              <a:t> </a:t>
            </a:r>
            <a:r>
              <a:rPr lang="uk-UA" dirty="0" smtClean="0"/>
              <a:t>виникнення </a:t>
            </a:r>
            <a:r>
              <a:rPr lang="uk-UA" dirty="0"/>
              <a:t>концепції про екосистеми.</a:t>
            </a:r>
          </a:p>
        </p:txBody>
      </p:sp>
    </p:spTree>
    <p:extLst>
      <p:ext uri="{BB962C8B-B14F-4D97-AF65-F5344CB8AC3E}">
        <p14:creationId xmlns:p14="http://schemas.microsoft.com/office/powerpoint/2010/main" val="26083502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395536" y="1628800"/>
            <a:ext cx="3886200" cy="45720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uk-UA" dirty="0"/>
              <a:t>Слід звернути увагу на ствердження В. І. Вернадського про те, що біосфера - планетарне явище космічного характеру. Виходячи з уявлення про біосферу, як про земний, але одночасно й космічний механізм, В. І. Вернадський пов'язував її утворення та еволюцію з організованістю Космосу. "Для нас є зрозумілим,- писав він,- що життя є явище космічне, а не суто земне".</a:t>
            </a:r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628800"/>
            <a:ext cx="3528392" cy="4657944"/>
          </a:xfrm>
        </p:spPr>
      </p:pic>
    </p:spTree>
    <p:extLst>
      <p:ext uri="{BB962C8B-B14F-4D97-AF65-F5344CB8AC3E}">
        <p14:creationId xmlns:p14="http://schemas.microsoft.com/office/powerpoint/2010/main" val="222494196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"Початку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життя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в тому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Космосі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який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ми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спостерігаємо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не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було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оскільки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не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було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початку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цього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Космосу.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Життя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вічне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оскільки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sz="2000" b="1" i="1" dirty="0" err="1">
                <a:solidFill>
                  <a:schemeClr val="bg2">
                    <a:lumMod val="50000"/>
                  </a:schemeClr>
                </a:solidFill>
              </a:rPr>
              <a:t>вічний</a:t>
            </a:r>
            <a:r>
              <a:rPr lang="ru-RU" sz="2000" b="1" i="1" dirty="0">
                <a:solidFill>
                  <a:schemeClr val="bg2">
                    <a:lumMod val="50000"/>
                  </a:schemeClr>
                </a:solidFill>
              </a:rPr>
              <a:t> Космос". </a:t>
            </a:r>
            <a:endParaRPr lang="uk-UA" sz="20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16832"/>
            <a:ext cx="4767436" cy="3575577"/>
          </a:xfrm>
        </p:spPr>
      </p:pic>
      <p:sp>
        <p:nvSpPr>
          <p:cNvPr id="4" name="Місце для вмісту 3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1800" dirty="0"/>
              <a:t>В. І. Вернадським було розроблено уявлення про біосферу як глобальну єдину систему Землі, де основний хід геохімічних перетворень визначається життям. Біосферою В. І. Вернадський назвав ту область нашої планети, в якій існує або будь-коли існувало життя і котра постійно піддається, або піддавалася впливу живих організмів. В. І. Вернадський довів, що живі організми грають дуже важливу роль у формуванні образу Землі. Хімічний склад атмосфери,гідросфери і літосфери зумовлений життєдіяльністю організмів</a:t>
            </a:r>
          </a:p>
        </p:txBody>
      </p:sp>
    </p:spTree>
    <p:extLst>
      <p:ext uri="{BB962C8B-B14F-4D97-AF65-F5344CB8AC3E}">
        <p14:creationId xmlns:p14="http://schemas.microsoft.com/office/powerpoint/2010/main" val="124227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uk-UA" sz="1600" b="1" i="1" dirty="0">
                <a:solidFill>
                  <a:schemeClr val="bg2">
                    <a:lumMod val="50000"/>
                  </a:schemeClr>
                </a:solidFill>
              </a:rPr>
              <a:t>Якби на Землі було відсутнє життя</a:t>
            </a:r>
            <a:r>
              <a:rPr lang="uk-UA" sz="1600" b="1" i="1" dirty="0" smtClean="0">
                <a:solidFill>
                  <a:schemeClr val="bg2">
                    <a:lumMod val="50000"/>
                  </a:schemeClr>
                </a:solidFill>
              </a:rPr>
              <a:t>,,обличчя </a:t>
            </a:r>
            <a:r>
              <a:rPr lang="uk-UA" sz="1600" b="1" i="1" dirty="0">
                <a:solidFill>
                  <a:schemeClr val="bg2">
                    <a:lumMod val="50000"/>
                  </a:schemeClr>
                </a:solidFill>
              </a:rPr>
              <a:t>її було б таким же незмінним і хімічно інертним, як нерухоме обличчя Місяця, як інертні уламки небесних світил.» </a:t>
            </a:r>
            <a:r>
              <a:rPr lang="uk-UA" sz="1600" b="1" i="1" dirty="0" smtClean="0">
                <a:solidFill>
                  <a:schemeClr val="bg2">
                    <a:lumMod val="50000"/>
                  </a:schemeClr>
                </a:solidFill>
              </a:rPr>
              <a:t>(І.В.Вернадський)</a:t>
            </a:r>
            <a:endParaRPr lang="uk-UA" sz="16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uk-UA" sz="1900" dirty="0"/>
              <a:t>В.І. Вернадський визначив біосферу як термодинамічну оболонку з температурами +50...-50°С і тиском приблизно 10 000 Па, що відповідає межам життя для більшості організмів.</a:t>
            </a:r>
            <a:br>
              <a:rPr lang="uk-UA" sz="1900" dirty="0"/>
            </a:br>
            <a:r>
              <a:rPr lang="uk-UA" sz="1900" dirty="0"/>
              <a:t/>
            </a:r>
            <a:br>
              <a:rPr lang="uk-UA" sz="1900" dirty="0"/>
            </a:br>
            <a:r>
              <a:rPr lang="uk-UA" sz="1900" dirty="0"/>
              <a:t>За В.І. Вернадським, верхня межа біосфери знаходиться на висоті 15-22 км, охоплюючи тропосферу і нижню частину стратосфери. Знизу біосфера обмежена відкладеннями на дні океанів (до глибини 11 км) і глибиною проникнення в надра Землі організмів і води в рідкому стані (2-3 км).</a:t>
            </a:r>
            <a:br>
              <a:rPr lang="uk-UA" sz="1900" dirty="0"/>
            </a:br>
            <a:r>
              <a:rPr lang="uk-UA" sz="1900" dirty="0"/>
              <a:t/>
            </a:r>
            <a:br>
              <a:rPr lang="uk-UA" sz="1900" dirty="0"/>
            </a:br>
            <a:r>
              <a:rPr lang="uk-UA" sz="1900" dirty="0"/>
              <a:t>Нижня межа біосфери в рамках літосфери обумовлена тепловим бар'єром і, як правило, не опускається нижче 5 км. Загальна протяжність біосфери - 40 км. Від усіх геосфер вона відрізняється енергійним </a:t>
            </a:r>
            <a:r>
              <a:rPr lang="uk-UA" sz="1800" dirty="0"/>
              <a:t>перебігом хімічних перетворень.</a:t>
            </a:r>
            <a:br>
              <a:rPr lang="uk-UA" sz="1800" dirty="0"/>
            </a:br>
            <a:r>
              <a:rPr lang="uk-UA" sz="1800" b="1" dirty="0"/>
              <a:t/>
            </a:r>
            <a:br>
              <a:rPr lang="uk-UA" sz="1800" b="1" dirty="0"/>
            </a:br>
            <a:endParaRPr lang="uk-UA" sz="1800" dirty="0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5533" y="1589088"/>
            <a:ext cx="4328955" cy="5268912"/>
          </a:xfrm>
        </p:spPr>
      </p:pic>
    </p:spTree>
    <p:extLst>
      <p:ext uri="{BB962C8B-B14F-4D97-AF65-F5344CB8AC3E}">
        <p14:creationId xmlns:p14="http://schemas.microsoft.com/office/powerpoint/2010/main" val="16560117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вмісту 6"/>
          <p:cNvSpPr>
            <a:spLocks noGrp="1"/>
          </p:cNvSpPr>
          <p:nvPr>
            <p:ph sz="quarter" idx="1"/>
          </p:nvPr>
        </p:nvSpPr>
        <p:spPr>
          <a:xfrm>
            <a:off x="395536" y="332656"/>
            <a:ext cx="8153400" cy="5832648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uk-UA" b="1" dirty="0"/>
              <a:t>Біосфера на нашій планеті виконує ряд важливих функцій, які обумовлюють властивості й відносну стабільність природи Землі</a:t>
            </a:r>
            <a:r>
              <a:rPr lang="uk-UA" b="1" dirty="0" smtClean="0"/>
              <a:t>:</a:t>
            </a:r>
          </a:p>
          <a:p>
            <a:pPr marL="0" indent="0">
              <a:buNone/>
            </a:pPr>
            <a:r>
              <a:rPr lang="uk-UA" sz="1600" dirty="0" smtClean="0"/>
              <a:t> </a:t>
            </a:r>
          </a:p>
          <a:p>
            <a:pPr marL="0" indent="0">
              <a:buNone/>
            </a:pPr>
            <a:endParaRPr lang="uk-UA" sz="2300" dirty="0" smtClean="0"/>
          </a:p>
          <a:p>
            <a:pPr marL="0" indent="0">
              <a:buNone/>
            </a:pPr>
            <a:endParaRPr lang="uk-UA" sz="2300" dirty="0" smtClean="0"/>
          </a:p>
          <a:p>
            <a:pPr marL="0" indent="0">
              <a:buNone/>
            </a:pPr>
            <a:r>
              <a:rPr lang="uk-UA" sz="2300" b="1" dirty="0" smtClean="0"/>
              <a:t>Закріплення</a:t>
            </a:r>
            <a:r>
              <a:rPr lang="uk-UA" sz="2300" dirty="0" smtClean="0"/>
              <a:t> </a:t>
            </a:r>
            <a:r>
              <a:rPr lang="uk-UA" sz="2300" dirty="0"/>
              <a:t>рухомих елементів поверхні літосфери (пісок, глина, гравій, дрібна галька, </a:t>
            </a:r>
            <a:r>
              <a:rPr lang="uk-UA" sz="2300" dirty="0" smtClean="0"/>
              <a:t>     ліси</a:t>
            </a:r>
            <a:r>
              <a:rPr lang="uk-UA" sz="2300" dirty="0"/>
              <a:t>, ґрунти різних типів);</a:t>
            </a:r>
            <a:br>
              <a:rPr lang="uk-UA" sz="2300" dirty="0"/>
            </a:br>
            <a:r>
              <a:rPr lang="uk-UA" sz="2300" dirty="0" smtClean="0"/>
              <a:t> </a:t>
            </a:r>
          </a:p>
          <a:p>
            <a:pPr marL="0" indent="0">
              <a:buNone/>
            </a:pPr>
            <a:r>
              <a:rPr lang="uk-UA" sz="2300" b="1" dirty="0" smtClean="0"/>
              <a:t>Регуляція </a:t>
            </a:r>
            <a:r>
              <a:rPr lang="uk-UA" sz="2300" b="1" dirty="0"/>
              <a:t>кругообігу води </a:t>
            </a:r>
            <a:r>
              <a:rPr lang="uk-UA" sz="2300" dirty="0"/>
              <a:t>шляхом сповільнення поверхневого стоку і переведення його в підземний, зволоження повітря, зниження випаровуваності з поверхні внаслідок затемнення і зменшення швидкості вітру;</a:t>
            </a:r>
            <a:br>
              <a:rPr lang="uk-UA" sz="2300" dirty="0"/>
            </a:br>
            <a:endParaRPr lang="uk-UA" sz="2300" b="1" dirty="0"/>
          </a:p>
          <a:p>
            <a:pPr marL="0" indent="0">
              <a:buNone/>
            </a:pPr>
            <a:r>
              <a:rPr lang="uk-UA" sz="2300" b="1" dirty="0" smtClean="0"/>
              <a:t> Акумуляція </a:t>
            </a:r>
            <a:r>
              <a:rPr lang="uk-UA" sz="2300" b="1" dirty="0"/>
              <a:t>і трансформація сонячної енергії</a:t>
            </a:r>
            <a:r>
              <a:rPr lang="uk-UA" sz="2300" dirty="0"/>
              <a:t>, яка в трансформованому вигляді включається в кругообіг енергії Землі.</a:t>
            </a:r>
            <a:r>
              <a:rPr lang="uk-UA" sz="2300" b="1" dirty="0"/>
              <a:t/>
            </a:r>
            <a:br>
              <a:rPr lang="uk-UA" sz="2300" b="1" dirty="0"/>
            </a:br>
            <a:endParaRPr lang="uk-UA" sz="2300" b="1" dirty="0" smtClean="0"/>
          </a:p>
          <a:p>
            <a:pPr marL="0" indent="0">
              <a:buNone/>
            </a:pPr>
            <a:r>
              <a:rPr lang="ru-RU" sz="2300" b="1" dirty="0" err="1"/>
              <a:t>В</a:t>
            </a:r>
            <a:r>
              <a:rPr lang="ru-RU" sz="2300" b="1" dirty="0" err="1" smtClean="0"/>
              <a:t>иділення</a:t>
            </a:r>
            <a:r>
              <a:rPr lang="ru-RU" sz="2300" b="1" dirty="0" smtClean="0"/>
              <a:t> </a:t>
            </a:r>
            <a:r>
              <a:rPr lang="ru-RU" sz="2300" b="1" dirty="0" err="1"/>
              <a:t>кисню</a:t>
            </a:r>
            <a:r>
              <a:rPr lang="ru-RU" sz="2300" b="1" dirty="0"/>
              <a:t> </a:t>
            </a:r>
            <a:r>
              <a:rPr lang="ru-RU" sz="2300" dirty="0"/>
              <a:t>в </a:t>
            </a:r>
            <a:r>
              <a:rPr lang="ru-RU" sz="2300" dirty="0" err="1"/>
              <a:t>процесі</a:t>
            </a:r>
            <a:r>
              <a:rPr lang="ru-RU" sz="2300" dirty="0"/>
              <a:t> фотосинтезу </a:t>
            </a:r>
            <a:r>
              <a:rPr lang="ru-RU" sz="2300" dirty="0" err="1"/>
              <a:t>наземними</a:t>
            </a:r>
            <a:r>
              <a:rPr lang="ru-RU" sz="2300" dirty="0"/>
              <a:t> і </a:t>
            </a:r>
            <a:r>
              <a:rPr lang="ru-RU" sz="2300" dirty="0" err="1"/>
              <a:t>водними</a:t>
            </a:r>
            <a:r>
              <a:rPr lang="ru-RU" sz="2300" dirty="0"/>
              <a:t> </a:t>
            </a:r>
            <a:r>
              <a:rPr lang="ru-RU" sz="2300" dirty="0" err="1"/>
              <a:t>рослинами</a:t>
            </a:r>
            <a:r>
              <a:rPr lang="ru-RU" sz="2300" dirty="0"/>
              <a:t>;</a:t>
            </a:r>
            <a:r>
              <a:rPr lang="ru-RU" sz="2300" b="1" dirty="0"/>
              <a:t/>
            </a:r>
            <a:br>
              <a:rPr lang="ru-RU" sz="2300" b="1" dirty="0"/>
            </a:br>
            <a:r>
              <a:rPr lang="uk-UA" sz="2300" b="1" dirty="0"/>
              <a:t/>
            </a:r>
            <a:br>
              <a:rPr lang="uk-UA" sz="2300" b="1" dirty="0"/>
            </a:br>
            <a:r>
              <a:rPr lang="uk-UA" sz="2300" dirty="0"/>
              <a:t/>
            </a:r>
            <a:br>
              <a:rPr lang="uk-UA" sz="2300" dirty="0"/>
            </a:br>
            <a:r>
              <a:rPr lang="uk-UA" sz="2300" b="1" dirty="0" smtClean="0"/>
              <a:t>Переведення </a:t>
            </a:r>
            <a:r>
              <a:rPr lang="uk-UA" sz="2300" b="1" dirty="0"/>
              <a:t>в прості хімічні речовини </a:t>
            </a:r>
            <a:r>
              <a:rPr lang="uk-UA" sz="2300" dirty="0"/>
              <a:t>величезної маси </a:t>
            </a:r>
            <a:r>
              <a:rPr lang="uk-UA" sz="2300" b="1" dirty="0"/>
              <a:t>відмерлих організмів </a:t>
            </a:r>
            <a:r>
              <a:rPr lang="uk-UA" sz="2300" dirty="0"/>
              <a:t>і їх виділень;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7989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1"/>
          </p:nvPr>
        </p:nvSpPr>
        <p:spPr>
          <a:xfrm>
            <a:off x="251520" y="1628800"/>
            <a:ext cx="3886200" cy="4572000"/>
          </a:xfrm>
        </p:spPr>
        <p:txBody>
          <a:bodyPr>
            <a:noAutofit/>
          </a:bodyPr>
          <a:lstStyle/>
          <a:p>
            <a:pPr algn="just"/>
            <a:r>
              <a:rPr lang="uk-UA" sz="1400" dirty="0"/>
              <a:t>Основними поняттями біосфери В.І. Вернадський вважає </a:t>
            </a:r>
            <a:r>
              <a:rPr lang="uk-UA" sz="1400" b="1" dirty="0"/>
              <a:t>живу речовину</a:t>
            </a:r>
            <a:r>
              <a:rPr lang="uk-UA" sz="1400" b="1" i="1" dirty="0"/>
              <a:t> </a:t>
            </a:r>
            <a:r>
              <a:rPr lang="uk-UA" sz="1400" dirty="0"/>
              <a:t>(організми, біогенну речовину - створені живими організмами органо-мінеральні або органічні продукти і кам'яне вугілля, сапропель, торф, лісову підстилку, гумус ґрунту тощо), </a:t>
            </a:r>
            <a:r>
              <a:rPr lang="uk-UA" sz="1400" b="1" dirty="0"/>
              <a:t>біокосну речовину</a:t>
            </a:r>
            <a:r>
              <a:rPr lang="uk-UA" sz="1400" dirty="0"/>
              <a:t>,</a:t>
            </a:r>
            <a:r>
              <a:rPr lang="uk-UA" sz="1400" i="1" dirty="0"/>
              <a:t> </a:t>
            </a:r>
            <a:r>
              <a:rPr lang="uk-UA" sz="1400" dirty="0"/>
              <a:t>створену живими організмами за участі неживої природи (приземна атмосфера, осадові породи, глинисті мінерали, вода та інше) і </a:t>
            </a:r>
            <a:r>
              <a:rPr lang="uk-UA" sz="1400" b="1" dirty="0" err="1"/>
              <a:t>косну</a:t>
            </a:r>
            <a:r>
              <a:rPr lang="uk-UA" sz="1400" b="1" dirty="0"/>
              <a:t> речовину</a:t>
            </a:r>
            <a:r>
              <a:rPr lang="uk-UA" sz="1400" b="1" i="1" dirty="0"/>
              <a:t> </a:t>
            </a:r>
            <a:r>
              <a:rPr lang="uk-UA" sz="1400" dirty="0"/>
              <a:t>- гірські породи магматичного, неорганічного походження, воду, а також значно перероблені і видозмінені живими організмами речовини космічного походження (космічний пил, метеорити тощо). Крім того, до складу біосфери входять радіоактивні речовини, які виникають у результаті розпаду радіоактивних елементів, і розсіяні атоми, не зв'язані хімічними реакціями</a:t>
            </a:r>
          </a:p>
        </p:txBody>
      </p:sp>
      <p:pic>
        <p:nvPicPr>
          <p:cNvPr id="7" name="Місце для вмісту 6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571" y="1556792"/>
            <a:ext cx="5023829" cy="2931561"/>
          </a:xfrm>
        </p:spPr>
      </p:pic>
    </p:spTree>
    <p:extLst>
      <p:ext uri="{BB962C8B-B14F-4D97-AF65-F5344CB8AC3E}">
        <p14:creationId xmlns:p14="http://schemas.microsoft.com/office/powerpoint/2010/main" val="157164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179512" y="1556792"/>
            <a:ext cx="4896544" cy="4572000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uk-UA" dirty="0" smtClean="0"/>
              <a:t>   В.І</a:t>
            </a:r>
            <a:r>
              <a:rPr lang="uk-UA" dirty="0"/>
              <a:t>. Вернадський називає живу речовину основною рухомою силою біосфери. Бути живим - значить бути організованим, зазначав Вернадський, і в цьому полягає суть поняття біосфери як організованої оболонки Землі. Протягом мільярдів років існування біосфери організованість створюється і зберігається діяльністю живої речовини - сукупності всіх живих організмів^ Живі організми, - писав В.І. </a:t>
            </a:r>
            <a:r>
              <a:rPr lang="uk-UA" dirty="0" smtClean="0"/>
              <a:t>    Вернадський</a:t>
            </a:r>
            <a:r>
              <a:rPr lang="uk-UA" dirty="0"/>
              <a:t>, - є функцією біосфери і найтіснішим чином матеріально і енергетично з нею пов'язані, є величезною геологічною силою, що її визначає. Для того, щоб у цьому переконатися, ми повинні виразити живі організми як щось ціле і єдине. Виражені таким чином живі організми складають живу речовину, тобто сукупність усіх живих організмів, існуючих на даний момент, чисельно виражену в елементарному хімічному складі, у вазі, в енергії. Вона пов'язана з навколишнім середовищем біогенним потоком атомів: своїм диханням, живленням і розмноженням».</a:t>
            </a:r>
            <a:br>
              <a:rPr lang="uk-UA" dirty="0"/>
            </a:br>
            <a:endParaRPr lang="uk-UA" dirty="0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628800"/>
            <a:ext cx="2952328" cy="4565456"/>
          </a:xfrm>
        </p:spPr>
      </p:pic>
    </p:spTree>
    <p:extLst>
      <p:ext uri="{BB962C8B-B14F-4D97-AF65-F5344CB8AC3E}">
        <p14:creationId xmlns:p14="http://schemas.microsoft.com/office/powerpoint/2010/main" val="17119529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323528" y="1589567"/>
            <a:ext cx="4680520" cy="45720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sz="2800" dirty="0"/>
              <a:t>В.І. Вернадському належить відкриття й такого основного закону біосфери: «Кількість живої речовини є планетною константою з часів архейської ери, тобто за весь геологічний час»</a:t>
            </a:r>
            <a:r>
              <a:rPr lang="uk-UA" sz="2800" i="1" dirty="0"/>
              <a:t>. </a:t>
            </a:r>
            <a:r>
              <a:rPr lang="uk-UA" sz="2800" dirty="0"/>
              <a:t>За цей час живий світ Землі морфологічно змінився невпізнанно, але ці зміни не впливали ні на загальну кількість живої речовини, ні на її валовий склад.</a:t>
            </a:r>
            <a:r>
              <a:rPr lang="uk-UA" b="1" dirty="0"/>
              <a:t/>
            </a:r>
            <a:br>
              <a:rPr lang="uk-UA" b="1" dirty="0"/>
            </a:br>
            <a:endParaRPr lang="uk-UA" dirty="0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556792"/>
            <a:ext cx="3158306" cy="4737459"/>
          </a:xfrm>
        </p:spPr>
      </p:pic>
    </p:spTree>
    <p:extLst>
      <p:ext uri="{BB962C8B-B14F-4D97-AF65-F5344CB8AC3E}">
        <p14:creationId xmlns:p14="http://schemas.microsoft.com/office/powerpoint/2010/main" val="171311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7200" dirty="0" smtClean="0"/>
              <a:t>Біосфера</a:t>
            </a:r>
            <a:endParaRPr lang="uk-UA" sz="72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 smtClean="0"/>
              <a:t>Біосфера </a:t>
            </a:r>
            <a:r>
              <a:rPr lang="uk-UA" dirty="0"/>
              <a:t>— сфера життя, оболонка Землі, населена живими </a:t>
            </a:r>
            <a:r>
              <a:rPr lang="uk-UA" dirty="0" smtClean="0"/>
              <a:t>організмами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6566" y="2708919"/>
            <a:ext cx="5753824" cy="383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4218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b="1" dirty="0"/>
              <a:t>ЕВОЛЮЦІЯ СВІТОГЛЯДНИХ УЯВЛЕНЬ У ПРОЦЕСІ ВЗАЄМОДІЇ ЛЮДИНИ </a:t>
            </a:r>
            <a:r>
              <a:rPr lang="ru-RU" sz="2400" b="1" dirty="0" smtClean="0"/>
              <a:t>І ПРИРОДИ</a:t>
            </a:r>
            <a:endParaRPr lang="uk-UA" sz="2400" b="1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У </a:t>
            </a:r>
            <a:r>
              <a:rPr lang="ru-RU" sz="2400" dirty="0" err="1" smtClean="0"/>
              <a:t>світовідчутті</a:t>
            </a:r>
            <a:r>
              <a:rPr lang="ru-RU" sz="2400" dirty="0" smtClean="0"/>
              <a:t> </a:t>
            </a:r>
            <a:r>
              <a:rPr lang="ru-RU" sz="2400" dirty="0" err="1"/>
              <a:t>первісної</a:t>
            </a:r>
            <a:r>
              <a:rPr lang="ru-RU" sz="2400" dirty="0"/>
              <a:t> </a:t>
            </a:r>
            <a:r>
              <a:rPr lang="ru-RU" sz="2400" dirty="0" err="1"/>
              <a:t>людини</a:t>
            </a:r>
            <a:r>
              <a:rPr lang="ru-RU" sz="2400" dirty="0"/>
              <a:t> </a:t>
            </a:r>
            <a:r>
              <a:rPr lang="ru-RU" sz="2400" dirty="0" err="1"/>
              <a:t>особисте</a:t>
            </a:r>
            <a:r>
              <a:rPr lang="ru-RU" sz="2400" dirty="0"/>
              <a:t> «Я» та </a:t>
            </a:r>
            <a:r>
              <a:rPr lang="ru-RU" sz="2400" dirty="0" err="1"/>
              <a:t>навколишній</a:t>
            </a:r>
            <a:r>
              <a:rPr lang="ru-RU" sz="2400" dirty="0"/>
              <a:t> </a:t>
            </a:r>
            <a:r>
              <a:rPr lang="ru-RU" sz="2400" dirty="0" err="1"/>
              <a:t>світ</a:t>
            </a:r>
            <a:r>
              <a:rPr lang="ru-RU" sz="2400" dirty="0"/>
              <a:t>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 smtClean="0"/>
              <a:t>однією</a:t>
            </a:r>
            <a:r>
              <a:rPr lang="ru-RU" sz="2400" dirty="0"/>
              <a:t> </a:t>
            </a:r>
            <a:r>
              <a:rPr lang="ru-RU" sz="2400" dirty="0" err="1" smtClean="0"/>
              <a:t>нерозчленованою</a:t>
            </a:r>
            <a:r>
              <a:rPr lang="ru-RU" sz="2400" dirty="0" smtClean="0"/>
              <a:t> </a:t>
            </a:r>
            <a:r>
              <a:rPr lang="ru-RU" sz="2400" dirty="0" err="1"/>
              <a:t>спільністю</a:t>
            </a:r>
            <a:r>
              <a:rPr lang="ru-RU" sz="2400" dirty="0"/>
              <a:t>. </a:t>
            </a:r>
            <a:r>
              <a:rPr lang="ru-RU" sz="2400" dirty="0" err="1"/>
              <a:t>Первісна</a:t>
            </a:r>
            <a:r>
              <a:rPr lang="ru-RU" sz="2400" dirty="0"/>
              <a:t> </a:t>
            </a:r>
            <a:r>
              <a:rPr lang="ru-RU" sz="2400" dirty="0" err="1"/>
              <a:t>людина</a:t>
            </a:r>
            <a:r>
              <a:rPr lang="ru-RU" sz="2400" dirty="0"/>
              <a:t> </a:t>
            </a:r>
            <a:r>
              <a:rPr lang="ru-RU" sz="2400" dirty="0" err="1"/>
              <a:t>призвичаювалась</a:t>
            </a:r>
            <a:r>
              <a:rPr lang="ru-RU" sz="2400" dirty="0"/>
              <a:t> до сил </a:t>
            </a:r>
            <a:r>
              <a:rPr lang="ru-RU" sz="2400" dirty="0" err="1"/>
              <a:t>природи</a:t>
            </a:r>
            <a:r>
              <a:rPr lang="ru-RU" sz="2400" dirty="0"/>
              <a:t> </a:t>
            </a:r>
            <a:r>
              <a:rPr lang="ru-RU" sz="2400" dirty="0" smtClean="0"/>
              <a:t>шляхом </a:t>
            </a:r>
            <a:r>
              <a:rPr lang="uk-UA" sz="2400" dirty="0" smtClean="0"/>
              <a:t>уособлення</a:t>
            </a:r>
            <a:r>
              <a:rPr lang="uk-UA" sz="2400" dirty="0"/>
              <a:t>, тобто уподібнення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3429000"/>
            <a:ext cx="3489920" cy="2617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01294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У </a:t>
            </a:r>
            <a:r>
              <a:rPr lang="ru-RU" sz="1800" dirty="0" err="1"/>
              <a:t>часи</a:t>
            </a:r>
            <a:r>
              <a:rPr lang="ru-RU" sz="1800" dirty="0"/>
              <a:t> </a:t>
            </a:r>
            <a:r>
              <a:rPr lang="ru-RU" sz="1800" dirty="0" err="1"/>
              <a:t>Античності</a:t>
            </a:r>
            <a:r>
              <a:rPr lang="ru-RU" sz="1800" dirty="0"/>
              <a:t> </a:t>
            </a:r>
            <a:r>
              <a:rPr lang="ru-RU" sz="1800" dirty="0" err="1"/>
              <a:t>відбуваються</a:t>
            </a:r>
            <a:r>
              <a:rPr lang="ru-RU" sz="1800" dirty="0"/>
              <a:t> </a:t>
            </a:r>
            <a:r>
              <a:rPr lang="ru-RU" sz="1800" dirty="0" err="1"/>
              <a:t>кардинальні</a:t>
            </a:r>
            <a:r>
              <a:rPr lang="ru-RU" sz="1800" dirty="0"/>
              <a:t> </a:t>
            </a:r>
            <a:r>
              <a:rPr lang="ru-RU" sz="1800" dirty="0" err="1"/>
              <a:t>світоглядні</a:t>
            </a:r>
            <a:r>
              <a:rPr lang="ru-RU" sz="1800" dirty="0"/>
              <a:t> </a:t>
            </a:r>
            <a:r>
              <a:rPr lang="ru-RU" sz="1800" dirty="0" err="1"/>
              <a:t>зрушення</a:t>
            </a:r>
            <a:r>
              <a:rPr lang="ru-RU" sz="1800" dirty="0"/>
              <a:t>, </a:t>
            </a:r>
            <a:r>
              <a:rPr lang="ru-RU" sz="1800" dirty="0" err="1"/>
              <a:t>пов’язані</a:t>
            </a:r>
            <a:r>
              <a:rPr lang="ru-RU" sz="1800" dirty="0"/>
              <a:t> з </a:t>
            </a:r>
            <a:r>
              <a:rPr lang="ru-RU" sz="1800" dirty="0" smtClean="0"/>
              <a:t>переходом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/>
              <a:t>прямого </a:t>
            </a:r>
            <a:r>
              <a:rPr lang="ru-RU" sz="1800" dirty="0" err="1"/>
              <a:t>ототожнення</a:t>
            </a:r>
            <a:r>
              <a:rPr lang="ru-RU" sz="1800" dirty="0"/>
              <a:t> </a:t>
            </a:r>
            <a:r>
              <a:rPr lang="ru-RU" sz="1800" dirty="0" err="1"/>
              <a:t>людини</a:t>
            </a:r>
            <a:r>
              <a:rPr lang="ru-RU" sz="1800" dirty="0"/>
              <a:t> і </a:t>
            </a:r>
            <a:r>
              <a:rPr lang="ru-RU" sz="1800" dirty="0" err="1"/>
              <a:t>природи</a:t>
            </a:r>
            <a:r>
              <a:rPr lang="ru-RU" sz="1800" dirty="0"/>
              <a:t>, </a:t>
            </a:r>
            <a:r>
              <a:rPr lang="ru-RU" sz="1800" dirty="0" err="1"/>
              <a:t>людини</a:t>
            </a:r>
            <a:r>
              <a:rPr lang="ru-RU" sz="1800" dirty="0"/>
              <a:t> і </a:t>
            </a:r>
            <a:r>
              <a:rPr lang="ru-RU" sz="1800" dirty="0" err="1"/>
              <a:t>суспільства</a:t>
            </a:r>
            <a:r>
              <a:rPr lang="ru-RU" sz="1800" dirty="0"/>
              <a:t>, </a:t>
            </a:r>
            <a:r>
              <a:rPr lang="ru-RU" sz="1800" dirty="0" err="1"/>
              <a:t>матеріального</a:t>
            </a:r>
            <a:r>
              <a:rPr lang="ru-RU" sz="1800" dirty="0"/>
              <a:t> та </a:t>
            </a:r>
            <a:r>
              <a:rPr lang="ru-RU" sz="1800" dirty="0" err="1"/>
              <a:t>ідеального</a:t>
            </a:r>
            <a:r>
              <a:rPr lang="ru-RU" sz="1800" dirty="0"/>
              <a:t> </a:t>
            </a:r>
            <a:r>
              <a:rPr lang="ru-RU" sz="1800" dirty="0" smtClean="0"/>
              <a:t>до</a:t>
            </a:r>
            <a:r>
              <a:rPr lang="uk-UA" sz="1800" dirty="0" smtClean="0"/>
              <a:t>їх </a:t>
            </a:r>
            <a:r>
              <a:rPr lang="uk-UA" sz="1800" dirty="0"/>
              <a:t>розмежування.</a:t>
            </a:r>
          </a:p>
          <a:p>
            <a:pPr marL="0" indent="0">
              <a:buNone/>
            </a:pPr>
            <a:r>
              <a:rPr lang="uk-UA" sz="1800" dirty="0"/>
              <a:t>Світ природи з його масштабом, розмаїтістю та міццю постав як об’єкт </a:t>
            </a:r>
            <a:r>
              <a:rPr lang="uk-UA" sz="1800" dirty="0" smtClean="0"/>
              <a:t>дослідження </a:t>
            </a:r>
            <a:r>
              <a:rPr lang="ru-RU" sz="1800" dirty="0" err="1" smtClean="0"/>
              <a:t>допитливої</a:t>
            </a:r>
            <a:r>
              <a:rPr lang="ru-RU" sz="1800" dirty="0" smtClean="0"/>
              <a:t> </a:t>
            </a:r>
            <a:r>
              <a:rPr lang="ru-RU" sz="1800" dirty="0" err="1"/>
              <a:t>людини</a:t>
            </a:r>
            <a:r>
              <a:rPr lang="ru-RU" sz="1800" dirty="0"/>
              <a:t>, а </a:t>
            </a:r>
            <a:r>
              <a:rPr lang="ru-RU" sz="1800" dirty="0" err="1"/>
              <a:t>першою</a:t>
            </a:r>
            <a:r>
              <a:rPr lang="ru-RU" sz="1800" dirty="0"/>
              <a:t> проблемою </a:t>
            </a:r>
            <a:r>
              <a:rPr lang="ru-RU" sz="1800" dirty="0" err="1"/>
              <a:t>античної</a:t>
            </a:r>
            <a:r>
              <a:rPr lang="ru-RU" sz="1800" dirty="0"/>
              <a:t> </a:t>
            </a:r>
            <a:r>
              <a:rPr lang="ru-RU" sz="1800" dirty="0" err="1"/>
              <a:t>філософії</a:t>
            </a:r>
            <a:r>
              <a:rPr lang="ru-RU" sz="1800" dirty="0"/>
              <a:t> стала проблема </a:t>
            </a:r>
            <a:r>
              <a:rPr lang="ru-RU" sz="1800" dirty="0" err="1"/>
              <a:t>пошуку</a:t>
            </a:r>
            <a:r>
              <a:rPr lang="ru-RU" sz="1800" dirty="0"/>
              <a:t> </a:t>
            </a:r>
            <a:r>
              <a:rPr lang="ru-RU" sz="1800" dirty="0" err="1" smtClean="0"/>
              <a:t>вихідного</a:t>
            </a:r>
            <a:r>
              <a:rPr lang="ru-RU" sz="1800" dirty="0"/>
              <a:t> </a:t>
            </a:r>
            <a:r>
              <a:rPr lang="ru-RU" sz="1800" dirty="0" smtClean="0"/>
              <a:t>початку </a:t>
            </a:r>
            <a:r>
              <a:rPr lang="ru-RU" sz="1800" dirty="0" err="1"/>
              <a:t>буття</a:t>
            </a:r>
            <a:r>
              <a:rPr lang="ru-RU" sz="1800" dirty="0"/>
              <a:t> («</a:t>
            </a:r>
            <a:r>
              <a:rPr lang="ru-RU" sz="1800" dirty="0" err="1"/>
              <a:t>архе</a:t>
            </a:r>
            <a:r>
              <a:rPr lang="ru-RU" sz="1800" dirty="0"/>
              <a:t>»). Через </a:t>
            </a:r>
            <a:r>
              <a:rPr lang="ru-RU" sz="1800" dirty="0" err="1"/>
              <a:t>деяке</a:t>
            </a:r>
            <a:r>
              <a:rPr lang="ru-RU" sz="1800" dirty="0"/>
              <a:t> </a:t>
            </a:r>
            <a:r>
              <a:rPr lang="ru-RU" sz="1800" dirty="0" err="1"/>
              <a:t>першобуття</a:t>
            </a:r>
            <a:r>
              <a:rPr lang="ru-RU" sz="1800" dirty="0"/>
              <a:t> </a:t>
            </a:r>
            <a:r>
              <a:rPr lang="ru-RU" sz="1800" dirty="0" err="1"/>
              <a:t>мислителі</a:t>
            </a:r>
            <a:r>
              <a:rPr lang="ru-RU" sz="1800" dirty="0"/>
              <a:t> </a:t>
            </a:r>
            <a:r>
              <a:rPr lang="ru-RU" sz="1800" dirty="0" err="1"/>
              <a:t>намагалися</a:t>
            </a:r>
            <a:r>
              <a:rPr lang="ru-RU" sz="1800" dirty="0"/>
              <a:t> </a:t>
            </a:r>
            <a:r>
              <a:rPr lang="ru-RU" sz="1800" dirty="0" err="1"/>
              <a:t>збагнути</a:t>
            </a:r>
            <a:r>
              <a:rPr lang="ru-RU" sz="1800" dirty="0"/>
              <a:t> природу </a:t>
            </a:r>
            <a:r>
              <a:rPr lang="ru-RU" sz="1800" dirty="0" smtClean="0"/>
              <a:t>та </a:t>
            </a:r>
            <a:r>
              <a:rPr lang="ru-RU" sz="1800" dirty="0" err="1" smtClean="0"/>
              <a:t>розумний</a:t>
            </a:r>
            <a:r>
              <a:rPr lang="ru-RU" sz="1800" dirty="0"/>
              <a:t>, одухотворений, </a:t>
            </a:r>
            <a:r>
              <a:rPr lang="ru-RU" sz="1800" dirty="0" err="1"/>
              <a:t>самодостатній</a:t>
            </a:r>
            <a:r>
              <a:rPr lang="ru-RU" sz="1800" dirty="0"/>
              <a:t> космос в </a:t>
            </a:r>
            <a:r>
              <a:rPr lang="ru-RU" sz="1800" dirty="0" err="1"/>
              <a:t>їх</a:t>
            </a:r>
            <a:r>
              <a:rPr lang="ru-RU" sz="1800" dirty="0"/>
              <a:t> </a:t>
            </a:r>
            <a:r>
              <a:rPr lang="ru-RU" sz="1800" dirty="0" err="1"/>
              <a:t>цілісності</a:t>
            </a:r>
            <a:r>
              <a:rPr lang="ru-RU" sz="1800" dirty="0"/>
              <a:t>.</a:t>
            </a:r>
            <a:endParaRPr lang="uk-UA" sz="1800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268760"/>
            <a:ext cx="3527152" cy="440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17984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Висновки</a:t>
            </a:r>
            <a:endParaRPr lang="uk-UA" dirty="0"/>
          </a:p>
        </p:txBody>
      </p:sp>
      <p:sp>
        <p:nvSpPr>
          <p:cNvPr id="29699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7772400" cy="45259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sz="3200" smtClean="0"/>
              <a:t>1.</a:t>
            </a:r>
            <a:r>
              <a:rPr lang="uk-UA" sz="2400" smtClean="0">
                <a:latin typeface="Comic Sans MS" pitchFamily="66" charset="0"/>
              </a:rPr>
              <a:t>Колообіги речовин і потоки енергії в природі є </a:t>
            </a:r>
          </a:p>
          <a:p>
            <a:pPr>
              <a:buFont typeface="Wingdings 2" pitchFamily="18" charset="2"/>
              <a:buNone/>
            </a:pPr>
            <a:r>
              <a:rPr lang="uk-UA" sz="2400" smtClean="0">
                <a:latin typeface="Comic Sans MS" pitchFamily="66" charset="0"/>
              </a:rPr>
              <a:t>системоутворювальними процесами,оскільки </a:t>
            </a:r>
          </a:p>
          <a:p>
            <a:pPr>
              <a:buFont typeface="Wingdings 2" pitchFamily="18" charset="2"/>
              <a:buNone/>
            </a:pPr>
            <a:r>
              <a:rPr lang="uk-UA" sz="2400" smtClean="0">
                <a:latin typeface="Comic Sans MS" pitchFamily="66" charset="0"/>
              </a:rPr>
              <a:t>вони пов’язують у єдине ціле компоненти природ-</a:t>
            </a:r>
          </a:p>
          <a:p>
            <a:pPr>
              <a:buFont typeface="Wingdings 2" pitchFamily="18" charset="2"/>
              <a:buNone/>
            </a:pPr>
            <a:r>
              <a:rPr lang="uk-UA" sz="2400" smtClean="0">
                <a:latin typeface="Comic Sans MS" pitchFamily="66" charset="0"/>
              </a:rPr>
              <a:t>нього середовища. Сукупність колообігів формує </a:t>
            </a:r>
          </a:p>
          <a:p>
            <a:pPr>
              <a:buFont typeface="Wingdings 2" pitchFamily="18" charset="2"/>
              <a:buNone/>
            </a:pPr>
            <a:r>
              <a:rPr lang="uk-UA" sz="2400" smtClean="0">
                <a:latin typeface="Comic Sans MS" pitchFamily="66" charset="0"/>
              </a:rPr>
              <a:t>так звані біогеохімічні цикли – незамкнуті і нез-</a:t>
            </a:r>
          </a:p>
          <a:p>
            <a:pPr>
              <a:buFont typeface="Wingdings 2" pitchFamily="18" charset="2"/>
              <a:buNone/>
            </a:pPr>
            <a:r>
              <a:rPr lang="uk-UA" sz="2400" smtClean="0">
                <a:latin typeface="Comic Sans MS" pitchFamily="66" charset="0"/>
              </a:rPr>
              <a:t>воркотні потоки енергії і колообіги речовин між </a:t>
            </a:r>
          </a:p>
          <a:p>
            <a:pPr>
              <a:buFont typeface="Wingdings 2" pitchFamily="18" charset="2"/>
              <a:buNone/>
            </a:pPr>
            <a:r>
              <a:rPr lang="uk-UA" sz="2400" smtClean="0">
                <a:latin typeface="Comic Sans MS" pitchFamily="66" charset="0"/>
              </a:rPr>
              <a:t>основними компонентами природного середо -</a:t>
            </a:r>
          </a:p>
          <a:p>
            <a:pPr>
              <a:buFont typeface="Wingdings 2" pitchFamily="18" charset="2"/>
              <a:buNone/>
            </a:pPr>
            <a:r>
              <a:rPr lang="uk-UA" sz="2400" smtClean="0">
                <a:latin typeface="Comic Sans MS" pitchFamily="66" charset="0"/>
              </a:rPr>
              <a:t>вища .</a:t>
            </a:r>
            <a:endParaRPr lang="uk-UA" sz="3200" smtClean="0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7848600" cy="452596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uk-UA" sz="2400" smtClean="0">
                <a:latin typeface="Comic Sans MS" pitchFamily="66" charset="0"/>
              </a:rPr>
              <a:t>2.Зміна ланок колообігів речовин і потоків енергії</a:t>
            </a:r>
          </a:p>
          <a:p>
            <a:pPr>
              <a:buFont typeface="Wingdings 2" pitchFamily="18" charset="2"/>
              <a:buNone/>
            </a:pPr>
            <a:r>
              <a:rPr lang="uk-UA" sz="2400" smtClean="0">
                <a:latin typeface="Comic Sans MS" pitchFamily="66" charset="0"/>
              </a:rPr>
              <a:t>процесами господарської діяльності спричиняє</a:t>
            </a:r>
          </a:p>
          <a:p>
            <a:pPr>
              <a:buFont typeface="Wingdings 2" pitchFamily="18" charset="2"/>
              <a:buNone/>
            </a:pPr>
            <a:r>
              <a:rPr lang="uk-UA" sz="2400" smtClean="0">
                <a:latin typeface="Comic Sans MS" pitchFamily="66" charset="0"/>
              </a:rPr>
              <a:t>зміну геохімічної ситуації в середовищі енергетич-</a:t>
            </a:r>
          </a:p>
          <a:p>
            <a:pPr>
              <a:buFont typeface="Wingdings 2" pitchFamily="18" charset="2"/>
              <a:buNone/>
            </a:pPr>
            <a:r>
              <a:rPr lang="uk-UA" sz="2400" smtClean="0">
                <a:latin typeface="Comic Sans MS" pitchFamily="66" charset="0"/>
              </a:rPr>
              <a:t>ного,водного,теплового балансів,призводить до </a:t>
            </a:r>
          </a:p>
          <a:p>
            <a:pPr>
              <a:buFont typeface="Wingdings 2" pitchFamily="18" charset="2"/>
              <a:buNone/>
            </a:pPr>
            <a:r>
              <a:rPr lang="uk-UA" sz="2400" smtClean="0">
                <a:latin typeface="Comic Sans MS" pitchFamily="66" charset="0"/>
              </a:rPr>
              <a:t>формування геохімічних аномалій,скорочення </a:t>
            </a:r>
          </a:p>
          <a:p>
            <a:pPr>
              <a:buFont typeface="Wingdings 2" pitchFamily="18" charset="2"/>
              <a:buNone/>
            </a:pPr>
            <a:r>
              <a:rPr lang="uk-UA" sz="2400" smtClean="0">
                <a:latin typeface="Comic Sans MS" pitchFamily="66" charset="0"/>
              </a:rPr>
              <a:t>запасів підземних вод,поживних речовин тощо.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Висновки</a:t>
            </a:r>
            <a:endParaRPr lang="uk-UA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 cstate="print">
            <a:duotone>
              <a:schemeClr val="bg1">
                <a:shade val="90000"/>
                <a:satMod val="140000"/>
              </a:schemeClr>
              <a:schemeClr val="bg1">
                <a:satMod val="12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900"/>
                    </a14:imgEffect>
                  </a14:imgLayer>
                </a14:imgProps>
              </a:ext>
            </a:extLst>
          </a:blip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/>
              <a:t>Структура біосфери</a:t>
            </a:r>
            <a:endParaRPr lang="uk-UA" b="1" dirty="0"/>
          </a:p>
        </p:txBody>
      </p:sp>
      <p:pic>
        <p:nvPicPr>
          <p:cNvPr id="12" name="Місце для вмісту 11"/>
          <p:cNvPicPr>
            <a:picLocks noGrp="1" noChangeAspect="1"/>
          </p:cNvPicPr>
          <p:nvPr>
            <p:ph sz="quarter"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0032" y="1628800"/>
            <a:ext cx="3810000" cy="3429000"/>
          </a:xfrm>
        </p:spPr>
      </p:pic>
      <p:sp>
        <p:nvSpPr>
          <p:cNvPr id="10" name="Місце для вмісту 9"/>
          <p:cNvSpPr>
            <a:spLocks noGrp="1"/>
          </p:cNvSpPr>
          <p:nvPr>
            <p:ph sz="quarter" idx="2"/>
          </p:nvPr>
        </p:nvSpPr>
        <p:spPr>
          <a:xfrm>
            <a:off x="683568" y="1412776"/>
            <a:ext cx="38862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uk-UA" sz="2400" dirty="0" smtClean="0"/>
          </a:p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uk-UA" sz="2400" dirty="0" smtClean="0"/>
              <a:t> </a:t>
            </a:r>
            <a:r>
              <a:rPr lang="uk-UA" sz="2400" dirty="0"/>
              <a:t>Верхні шари літосфери</a:t>
            </a:r>
          </a:p>
          <a:p>
            <a:pPr marL="0" indent="0">
              <a:buNone/>
            </a:pPr>
            <a:r>
              <a:rPr lang="uk-UA" sz="2400" dirty="0"/>
              <a:t>- Нижній шар атмосфери (тропосфера)</a:t>
            </a:r>
          </a:p>
          <a:p>
            <a:pPr marL="0" indent="0">
              <a:buNone/>
            </a:pPr>
            <a:r>
              <a:rPr lang="uk-UA" sz="2400" dirty="0"/>
              <a:t>- Вся гідросфера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270424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493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omic Sans MS" pitchFamily="66" charset="0"/>
              </a:rPr>
              <a:t>Колообіг речовин і потоки енергії як основні системоутворювальні чинники</a:t>
            </a:r>
            <a:r>
              <a:rPr lang="uk-UA" sz="3200" b="1" dirty="0" smtClean="0">
                <a:latin typeface="Comic Sans MS" pitchFamily="66" charset="0"/>
              </a:rPr>
              <a:t>.</a:t>
            </a:r>
            <a:endParaRPr lang="uk-UA" sz="3200" b="1" dirty="0"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28600" y="1524000"/>
            <a:ext cx="5867400" cy="2895600"/>
          </a:xfrm>
        </p:spPr>
        <p:txBody>
          <a:bodyPr>
            <a:normAutofit fontScale="92500" lnSpcReduction="2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3200" dirty="0" smtClean="0">
                <a:latin typeface="Comic Sans MS" pitchFamily="66" charset="0"/>
              </a:rPr>
              <a:t>Колообіги речовин і енергії є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3200" dirty="0" smtClean="0">
                <a:latin typeface="Comic Sans MS" pitchFamily="66" charset="0"/>
              </a:rPr>
              <a:t>ландшафтоутворювальними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3200" dirty="0" smtClean="0">
                <a:latin typeface="Comic Sans MS" pitchFamily="66" charset="0"/>
              </a:rPr>
              <a:t>процесами,оскільки до них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3200" dirty="0" smtClean="0">
                <a:latin typeface="Comic Sans MS" pitchFamily="66" charset="0"/>
              </a:rPr>
              <a:t>залучені всі компоненти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3200" dirty="0" smtClean="0">
                <a:latin typeface="Comic Sans MS" pitchFamily="66" charset="0"/>
              </a:rPr>
              <a:t>ландшафту чи природного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3200" dirty="0" smtClean="0">
                <a:latin typeface="Comic Sans MS" pitchFamily="66" charset="0"/>
              </a:rPr>
              <a:t>середовища.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uk-UA" sz="2400" dirty="0">
              <a:latin typeface="Comic Sans MS" pitchFamily="66" charset="0"/>
            </a:endParaRP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343400"/>
            <a:ext cx="69723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524000"/>
            <a:ext cx="2524125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04800"/>
            <a:ext cx="8305800" cy="6019800"/>
          </a:xfrm>
        </p:spPr>
        <p:txBody>
          <a:bodyPr numCol="2"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>
                <a:latin typeface="Comic Sans MS" pitchFamily="66" charset="0"/>
              </a:rPr>
              <a:t>У результаті надмірного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>
                <a:latin typeface="Comic Sans MS" pitchFamily="66" charset="0"/>
              </a:rPr>
              <a:t>антропогенного впливу,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>
                <a:latin typeface="Comic Sans MS" pitchFamily="66" charset="0"/>
              </a:rPr>
              <a:t>надходження в навколишнє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>
                <a:latin typeface="Comic Sans MS" pitchFamily="66" charset="0"/>
              </a:rPr>
              <a:t>середовище продуктів техно-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>
                <a:latin typeface="Comic Sans MS" pitchFamily="66" charset="0"/>
              </a:rPr>
              <a:t>генезу у процеси колообігів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>
                <a:latin typeface="Comic Sans MS" pitchFamily="66" charset="0"/>
              </a:rPr>
              <a:t>залучається все більше нових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>
                <a:latin typeface="Comic Sans MS" pitchFamily="66" charset="0"/>
              </a:rPr>
              <a:t>речовин,Наприклад,із надр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>
                <a:latin typeface="Comic Sans MS" pitchFamily="66" charset="0"/>
              </a:rPr>
              <a:t>Землі щорічно видобувають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>
                <a:solidFill>
                  <a:srgbClr val="FF0000"/>
                </a:solidFill>
                <a:latin typeface="Comic Sans MS" pitchFamily="66" charset="0"/>
              </a:rPr>
              <a:t>120-140 млрд. тонн </a:t>
            </a:r>
            <a:r>
              <a:rPr lang="uk-UA" sz="2000" dirty="0" smtClean="0">
                <a:latin typeface="Comic Sans MS" pitchFamily="66" charset="0"/>
              </a:rPr>
              <a:t>корисних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>
                <a:latin typeface="Comic Sans MS" pitchFamily="66" charset="0"/>
              </a:rPr>
              <a:t>копалин,із яких тільки 10%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>
                <a:latin typeface="Comic Sans MS" pitchFamily="66" charset="0"/>
              </a:rPr>
              <a:t>реалізується в необхідну для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>
                <a:latin typeface="Comic Sans MS" pitchFamily="66" charset="0"/>
              </a:rPr>
              <a:t>людей продукцію. Решта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>
                <a:latin typeface="Comic Sans MS" pitchFamily="66" charset="0"/>
              </a:rPr>
              <a:t>видобутих  речовин потрап -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>
                <a:latin typeface="Comic Sans MS" pitchFamily="66" charset="0"/>
              </a:rPr>
              <a:t>ляє у природні геосистеми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>
                <a:latin typeface="Comic Sans MS" pitchFamily="66" charset="0"/>
              </a:rPr>
              <a:t>і залучається у процеси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000" dirty="0" smtClean="0">
                <a:latin typeface="Comic Sans MS" pitchFamily="66" charset="0"/>
              </a:rPr>
              <a:t>колообігів.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uk-UA" sz="2000" dirty="0" smtClean="0">
              <a:latin typeface="Comic Sans MS" pitchFamily="66" charset="0"/>
            </a:endParaRP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60850" y="381000"/>
            <a:ext cx="457835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810000"/>
            <a:ext cx="3675063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3600" dirty="0" smtClean="0">
                <a:latin typeface="Comic Sans MS" pitchFamily="66" charset="0"/>
              </a:rPr>
              <a:t>Вплив господарської діяльності на колообіги речовин і потоки енергії</a:t>
            </a:r>
            <a:endParaRPr lang="uk-UA" sz="3600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 numCol="2">
            <a:normAutofit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400" dirty="0" smtClean="0">
                <a:latin typeface="Comic Sans MS" pitchFamily="66" charset="0"/>
              </a:rPr>
              <a:t>На сучасному етапі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400" dirty="0" smtClean="0">
                <a:latin typeface="Comic Sans MS" pitchFamily="66" charset="0"/>
              </a:rPr>
              <a:t>багатостороння діяльність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400" dirty="0" smtClean="0">
                <a:latin typeface="Comic Sans MS" pitchFamily="66" charset="0"/>
              </a:rPr>
              <a:t>людства охоплює всі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400" dirty="0" smtClean="0">
                <a:latin typeface="Comic Sans MS" pitchFamily="66" charset="0"/>
              </a:rPr>
              <a:t>ланки колообігів і вносить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400" dirty="0" smtClean="0">
                <a:latin typeface="Comic Sans MS" pitchFamily="66" charset="0"/>
              </a:rPr>
              <a:t>кількісні та якісні зміни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400" dirty="0" smtClean="0">
                <a:latin typeface="Comic Sans MS" pitchFamily="66" charset="0"/>
              </a:rPr>
              <a:t>у колообіги речовини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400" dirty="0" smtClean="0">
                <a:latin typeface="Comic Sans MS" pitchFamily="66" charset="0"/>
              </a:rPr>
              <a:t>і потоки енергії.</a:t>
            </a:r>
            <a:endParaRPr lang="uk-UA" sz="2400" dirty="0">
              <a:latin typeface="Comic Sans MS" pitchFamily="66" charset="0"/>
            </a:endParaRP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447800"/>
            <a:ext cx="3200400" cy="236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16421">
            <a:off x="3629025" y="3922713"/>
            <a:ext cx="2736850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67200"/>
            <a:ext cx="8305800" cy="2209800"/>
          </a:xfrm>
        </p:spPr>
        <p:txBody>
          <a:bodyPr>
            <a:normAutofit lnSpcReduction="10000"/>
          </a:bodyPr>
          <a:lstStyle/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400" dirty="0" smtClean="0">
                <a:latin typeface="Comic Sans MS" pitchFamily="66" charset="0"/>
              </a:rPr>
              <a:t>Внаслідок цього,ставиться під загрозу їх безперебійне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400" dirty="0" smtClean="0">
                <a:latin typeface="Comic Sans MS" pitchFamily="66" charset="0"/>
              </a:rPr>
              <a:t>функціонування і нормальні умови життєдіяльності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400" dirty="0" smtClean="0">
                <a:latin typeface="Comic Sans MS" pitchFamily="66" charset="0"/>
              </a:rPr>
              <a:t>людини. У багатьох ланках природних колообігів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400" dirty="0" smtClean="0">
                <a:latin typeface="Comic Sans MS" pitchFamily="66" charset="0"/>
              </a:rPr>
              <a:t>господарська діяльність набула ролі головної сили,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r>
              <a:rPr lang="uk-UA" sz="2400" dirty="0" smtClean="0">
                <a:latin typeface="Comic Sans MS" pitchFamily="66" charset="0"/>
              </a:rPr>
              <a:t>що змінює ці процеси. </a:t>
            </a:r>
          </a:p>
          <a:p>
            <a:pPr marL="420624" indent="-384048" fontAlgn="auto">
              <a:spcAft>
                <a:spcPts val="0"/>
              </a:spcAft>
              <a:buFont typeface="Wingdings 2"/>
              <a:buNone/>
              <a:defRPr/>
            </a:pPr>
            <a:endParaRPr lang="uk-UA" sz="2400" dirty="0">
              <a:latin typeface="Comic Sans MS" pitchFamily="66" charset="0"/>
            </a:endParaRPr>
          </a:p>
        </p:txBody>
      </p:sp>
      <p:pic>
        <p:nvPicPr>
          <p:cNvPr id="1229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762000"/>
            <a:ext cx="5334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Біосфера з одного боку є середовищем життя</a:t>
            </a:r>
            <a:r>
              <a:rPr lang="en-US" dirty="0" smtClean="0"/>
              <a:t>,</a:t>
            </a:r>
            <a:r>
              <a:rPr lang="uk-UA" dirty="0" smtClean="0"/>
              <a:t>а з іншого-результатом життєдіяльності організмів. </a:t>
            </a:r>
          </a:p>
          <a:p>
            <a:r>
              <a:rPr lang="uk-UA" dirty="0" smtClean="0"/>
              <a:t>Специфіка біосфери полягає в тому</a:t>
            </a:r>
            <a:r>
              <a:rPr lang="en-US" dirty="0" smtClean="0"/>
              <a:t>,</a:t>
            </a:r>
            <a:r>
              <a:rPr lang="uk-UA" dirty="0" smtClean="0"/>
              <a:t>що в ній постійно підтримується пов’язаний з життєдіяльністю організмів кругообіг речовин і чітко направлені потоки енергії.</a:t>
            </a:r>
            <a:endParaRPr lang="uk-UA" dirty="0"/>
          </a:p>
        </p:txBody>
      </p:sp>
      <p:pic>
        <p:nvPicPr>
          <p:cNvPr id="5" name="Місце для вмісту 4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700808"/>
            <a:ext cx="4389955" cy="3713902"/>
          </a:xfrm>
        </p:spPr>
      </p:pic>
    </p:spTree>
    <p:extLst>
      <p:ext uri="{BB962C8B-B14F-4D97-AF65-F5344CB8AC3E}">
        <p14:creationId xmlns:p14="http://schemas.microsoft.com/office/powerpoint/2010/main" val="25439574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Місце для вмісту 10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uk-UA" sz="2400" dirty="0" smtClean="0"/>
              <a:t>Вперше </a:t>
            </a:r>
            <a:r>
              <a:rPr lang="uk-UA" sz="2400" dirty="0"/>
              <a:t>термін </a:t>
            </a:r>
            <a:r>
              <a:rPr lang="uk-UA" sz="2400" dirty="0" err="1" smtClean="0"/>
              <a:t>“</a:t>
            </a:r>
            <a:r>
              <a:rPr lang="uk-UA" sz="2400" b="1" dirty="0" err="1" smtClean="0"/>
              <a:t>біосфера”</a:t>
            </a:r>
            <a:r>
              <a:rPr lang="uk-UA" sz="2400" dirty="0" smtClean="0"/>
              <a:t> </a:t>
            </a:r>
            <a:r>
              <a:rPr lang="uk-UA" sz="2400" dirty="0"/>
              <a:t>використав австрійський вчений - геолог Е. </a:t>
            </a:r>
            <a:r>
              <a:rPr lang="uk-UA" sz="2400" dirty="0" err="1"/>
              <a:t>Зюсс</a:t>
            </a:r>
            <a:r>
              <a:rPr lang="uk-UA" sz="2400" dirty="0"/>
              <a:t> у 1875 р.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 </a:t>
            </a:r>
            <a:r>
              <a:rPr lang="uk-UA" sz="2400" dirty="0" smtClean="0"/>
              <a:t>Термін походить </a:t>
            </a:r>
            <a:r>
              <a:rPr lang="uk-UA" sz="2400" dirty="0"/>
              <a:t>від двох слів: </a:t>
            </a:r>
            <a:r>
              <a:rPr lang="uk-UA" sz="2400" dirty="0" err="1" smtClean="0"/>
              <a:t>“біо”</a:t>
            </a:r>
            <a:r>
              <a:rPr lang="uk-UA" sz="2400" dirty="0" smtClean="0"/>
              <a:t> </a:t>
            </a:r>
            <a:r>
              <a:rPr lang="uk-UA" sz="2400" dirty="0"/>
              <a:t>- життя і </a:t>
            </a:r>
            <a:r>
              <a:rPr lang="uk-UA" sz="2400" dirty="0" err="1" smtClean="0"/>
              <a:t>“сфера”</a:t>
            </a:r>
            <a:r>
              <a:rPr lang="uk-UA" sz="2400" dirty="0" smtClean="0"/>
              <a:t>. </a:t>
            </a:r>
            <a:r>
              <a:rPr lang="uk-UA" sz="2400" dirty="0"/>
              <a:t>Таким чином, біосфера - сфера життя або область існування живих організмів на Землі.</a:t>
            </a:r>
          </a:p>
        </p:txBody>
      </p:sp>
      <p:pic>
        <p:nvPicPr>
          <p:cNvPr id="13" name="Місце для вмісту 12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72816"/>
            <a:ext cx="3689350" cy="4669663"/>
          </a:xfrm>
        </p:spPr>
      </p:pic>
    </p:spTree>
    <p:extLst>
      <p:ext uri="{BB962C8B-B14F-4D97-AF65-F5344CB8AC3E}">
        <p14:creationId xmlns:p14="http://schemas.microsoft.com/office/powerpoint/2010/main" val="2562397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есічна">
  <a:themeElements>
    <a:clrScheme name="Ості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Пересічна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385</TotalTime>
  <Words>1283</Words>
  <Application>Microsoft Office PowerPoint</Application>
  <PresentationFormat>Экран (4:3)</PresentationFormat>
  <Paragraphs>92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Calibri</vt:lpstr>
      <vt:lpstr>Comic Sans MS</vt:lpstr>
      <vt:lpstr>Tw Cen MT</vt:lpstr>
      <vt:lpstr>Wingdings</vt:lpstr>
      <vt:lpstr>Wingdings 2</vt:lpstr>
      <vt:lpstr>Пересічна</vt:lpstr>
      <vt:lpstr>Виконали учні 11-А класу Нізієнко к. михайлюк с.</vt:lpstr>
      <vt:lpstr>Біосфера</vt:lpstr>
      <vt:lpstr>Структура біосфери</vt:lpstr>
      <vt:lpstr>Колообіг речовин і потоки енергії як основні системоутворювальні чинники.</vt:lpstr>
      <vt:lpstr>Презентация PowerPoint</vt:lpstr>
      <vt:lpstr>Вплив господарської діяльності на колообіги речовин і потоки енергії</vt:lpstr>
      <vt:lpstr>Презентация PowerPoint</vt:lpstr>
      <vt:lpstr>Презентация PowerPoint</vt:lpstr>
      <vt:lpstr>Презентация PowerPoint</vt:lpstr>
      <vt:lpstr>Презентация PowerPoint</vt:lpstr>
      <vt:lpstr>Вчення В.Вернадського про біосферу</vt:lpstr>
      <vt:lpstr>Презентация PowerPoint</vt:lpstr>
      <vt:lpstr>Презентация PowerPoint</vt:lpstr>
      <vt:lpstr>"Початку життя в тому Космосі, який ми спостерігаємо, не було, оскільки не було початку цього Космосу. Життя вічне, оскільки вічний Космос". </vt:lpstr>
      <vt:lpstr>Якби на Землі було відсутнє життя,,обличчя її було б таким же незмінним і хімічно інертним, як нерухоме обличчя Місяця, як інертні уламки небесних світил.» (І.В.Вернадський)</vt:lpstr>
      <vt:lpstr>Презентация PowerPoint</vt:lpstr>
      <vt:lpstr>Презентация PowerPoint</vt:lpstr>
      <vt:lpstr>Презентация PowerPoint</vt:lpstr>
      <vt:lpstr>Презентация PowerPoint</vt:lpstr>
      <vt:lpstr>ЕВОЛЮЦІЯ СВІТОГЛЯДНИХ УЯВЛЕНЬ У ПРОЦЕСІ ВЗАЄМОДІЇ ЛЮДИНИ І ПРИРОДИ</vt:lpstr>
      <vt:lpstr>Презентация PowerPoint</vt:lpstr>
      <vt:lpstr>Висновки</vt:lpstr>
      <vt:lpstr>Висновки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</dc:title>
  <dc:creator>MYRON</dc:creator>
  <cp:lastModifiedBy>user</cp:lastModifiedBy>
  <cp:revision>25</cp:revision>
  <dcterms:created xsi:type="dcterms:W3CDTF">2012-04-16T09:02:46Z</dcterms:created>
  <dcterms:modified xsi:type="dcterms:W3CDTF">2014-03-11T17:47:13Z</dcterms:modified>
</cp:coreProperties>
</file>