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04.02.2014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04.02.2014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04.02.2014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04.02.2014</a:t>
            </a:fld>
            <a:endParaRPr lang="uk-UA"/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9" name="Місце для нижнього колонтитула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04.02.2014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04.02.2014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93959E6-847B-4937-8C3D-49CDB5BA4EF3}" type="datetimeFigureOut">
              <a:rPr lang="uk-UA" smtClean="0"/>
              <a:pPr/>
              <a:t>04.02.2014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іліні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іліні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04.02.2014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6%D1%83%D0%B3%D1%88%D0%BF%D1%96%D1%82%D1%86%D0%B5" TargetMode="External"/><Relationship Id="rId13" Type="http://schemas.openxmlformats.org/officeDocument/2006/relationships/hyperlink" Target="http://uk.wikipedia.org/wiki/%D0%92%D0%B0%D1%80%D0%BD%D0%BE%D0%B2" TargetMode="External"/><Relationship Id="rId3" Type="http://schemas.openxmlformats.org/officeDocument/2006/relationships/hyperlink" Target="http://uk.wikipedia.org/wiki/%D0%93%D0%B0%D1%80%D1%86" TargetMode="External"/><Relationship Id="rId7" Type="http://schemas.openxmlformats.org/officeDocument/2006/relationships/hyperlink" Target="http://uk.wikipedia.org/wiki/%D0%A8%D1%83%D0%BC%D0%B0%D0%B2%D0%B0" TargetMode="External"/><Relationship Id="rId12" Type="http://schemas.openxmlformats.org/officeDocument/2006/relationships/hyperlink" Target="http://uk.wikipedia.org/wiki/%D0%9E%D0%B4%D0%B5%D1%80" TargetMode="External"/><Relationship Id="rId2" Type="http://schemas.openxmlformats.org/officeDocument/2006/relationships/hyperlink" Target="http://uk.wikipedia.org/wiki/%D0%A0%D0%B5%D0%BB%D1%8C%D1%94%D1%8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0%D1%83%D0%B4%D0%BD%D1%96_%D0%B3%D0%BE%D1%80%D0%B8" TargetMode="External"/><Relationship Id="rId11" Type="http://schemas.openxmlformats.org/officeDocument/2006/relationships/hyperlink" Target="http://uk.wikipedia.org/wiki/%D0%94%D1%83%D0%BD%D0%B0%D0%B9" TargetMode="External"/><Relationship Id="rId5" Type="http://schemas.openxmlformats.org/officeDocument/2006/relationships/hyperlink" Target="http://uk.wikipedia.org/wiki/%D0%A8%D0%B2%D0%B0%D1%80%D1%86%D0%B2%D0%B0%D0%BB%D1%8C%D0%B4" TargetMode="External"/><Relationship Id="rId15" Type="http://schemas.openxmlformats.org/officeDocument/2006/relationships/hyperlink" Target="http://uk.wikipedia.org/w/index.php?title=%D0%93%D1%96%D0%BC&amp;action=edit&amp;redlink=1" TargetMode="External"/><Relationship Id="rId10" Type="http://schemas.openxmlformats.org/officeDocument/2006/relationships/hyperlink" Target="http://uk.wikipedia.org/wiki/%D0%95%D0%BB%D1%8C%D0%B1%D0%B0" TargetMode="External"/><Relationship Id="rId4" Type="http://schemas.openxmlformats.org/officeDocument/2006/relationships/hyperlink" Target="http://uk.wikipedia.org/w/index.php?title=%D0%A2%D1%8E%D1%80%D0%B8%D0%BD%D0%B3%D1%81%D1%8C%D0%BA%D1%96_%D0%A1%D0%BB%D0%B0%D0%BD%D1%86%D0%B5%D0%B2%D1%96_%D0%B3%D0%BE%D1%80%D0%B8&amp;action=edit&amp;redlink=1" TargetMode="External"/><Relationship Id="rId9" Type="http://schemas.openxmlformats.org/officeDocument/2006/relationships/hyperlink" Target="http://uk.wikipedia.org/wiki/%D0%A0%D0%B5%D0%B9%D0%BD" TargetMode="External"/><Relationship Id="rId14" Type="http://schemas.openxmlformats.org/officeDocument/2006/relationships/hyperlink" Target="http://uk.wikipedia.org/wiki/%D0%92%D0%B5%D0%B7%D0%B5%D1%8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3%D1%96%D1%80%D0%BD%D0%B8%D1%87%D0%B0_%D0%BF%D1%80%D0%BE%D0%BC%D0%B8%D1%81%D0%BB%D0%BE%D0%B2%D1%96%D1%81%D1%82%D1%8C_%D0%9D%D1%96%D0%BC%D0%B5%D1%87%D1%87%D0%B8%D0%BD%D0%B8" TargetMode="External"/><Relationship Id="rId13" Type="http://schemas.openxmlformats.org/officeDocument/2006/relationships/hyperlink" Target="http://uk.wikipedia.org/wiki/%D0%91%D0%B5%D0%BB%D1%8C%D0%B3%D1%96%D1%8F" TargetMode="External"/><Relationship Id="rId3" Type="http://schemas.openxmlformats.org/officeDocument/2006/relationships/hyperlink" Target="http://uk.wikipedia.org/wiki/BMW" TargetMode="External"/><Relationship Id="rId7" Type="http://schemas.openxmlformats.org/officeDocument/2006/relationships/hyperlink" Target="http://uk.wikipedia.org/wiki/Porsche" TargetMode="External"/><Relationship Id="rId12" Type="http://schemas.openxmlformats.org/officeDocument/2006/relationships/hyperlink" Target="http://uk.wikipedia.org/wiki/%D0%92%D0%B5%D0%BB%D0%B8%D0%BA%D0%BE%D0%B1%D1%80%D0%B8%D1%82%D0%B0%D0%BD%D1%96%D1%8F" TargetMode="External"/><Relationship Id="rId17" Type="http://schemas.openxmlformats.org/officeDocument/2006/relationships/hyperlink" Target="http://uk.wikipedia.org/wiki/%D0%84%D0%A1" TargetMode="External"/><Relationship Id="rId2" Type="http://schemas.openxmlformats.org/officeDocument/2006/relationships/hyperlink" Target="http://uk.wikipedia.org/wiki/Volkswagen_Group" TargetMode="External"/><Relationship Id="rId16" Type="http://schemas.openxmlformats.org/officeDocument/2006/relationships/hyperlink" Target="http://uk.wikipedia.org/wiki/%D0%AF%D0%BF%D0%BE%D0%BD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Opel" TargetMode="External"/><Relationship Id="rId11" Type="http://schemas.openxmlformats.org/officeDocument/2006/relationships/hyperlink" Target="http://uk.wikipedia.org/wiki/%D0%86%D1%82%D0%B0%D0%BB%D1%96%D1%8F" TargetMode="External"/><Relationship Id="rId5" Type="http://schemas.openxmlformats.org/officeDocument/2006/relationships/hyperlink" Target="http://uk.wikipedia.org/wiki/Daimler" TargetMode="External"/><Relationship Id="rId15" Type="http://schemas.openxmlformats.org/officeDocument/2006/relationships/hyperlink" Target="http://uk.wikipedia.org/wiki/%D0%A1%D0%A8%D0%90" TargetMode="External"/><Relationship Id="rId10" Type="http://schemas.openxmlformats.org/officeDocument/2006/relationships/hyperlink" Target="http://uk.wikipedia.org/wiki/%D0%9D%D1%96%D0%B4%D0%B5%D1%80%D0%BB%D0%B0%D0%BD%D0%B4%D0%B8" TargetMode="External"/><Relationship Id="rId4" Type="http://schemas.openxmlformats.org/officeDocument/2006/relationships/hyperlink" Target="http://uk.wikipedia.org/wiki/Mercedes-Benz" TargetMode="External"/><Relationship Id="rId9" Type="http://schemas.openxmlformats.org/officeDocument/2006/relationships/hyperlink" Target="http://uk.wikipedia.org/wiki/%D0%A4%D1%80%D0%B0%D0%BD%D1%86%D1%96%D1%8F" TargetMode="External"/><Relationship Id="rId14" Type="http://schemas.openxmlformats.org/officeDocument/2006/relationships/hyperlink" Target="http://uk.wikipedia.org/wiki/%D0%9B%D1%8E%D0%BA%D1%81%D0%B5%D0%BC%D0%B1%D1%83%D1%80%D0%B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Файл:Flag of German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620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Німеччина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Файл:Mercedes CLK front 20071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95891"/>
            <a:ext cx="5786446" cy="3262109"/>
          </a:xfrm>
          <a:prstGeom prst="rect">
            <a:avLst/>
          </a:prstGeom>
          <a:noFill/>
        </p:spPr>
      </p:pic>
      <p:pic>
        <p:nvPicPr>
          <p:cNvPr id="70660" name="Picture 4" descr="Файл:Golf4 1.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282" y="0"/>
            <a:ext cx="4357718" cy="3268289"/>
          </a:xfrm>
          <a:prstGeom prst="rect">
            <a:avLst/>
          </a:prstGeom>
          <a:noFill/>
        </p:spPr>
      </p:pic>
      <p:pic>
        <p:nvPicPr>
          <p:cNvPr id="70662" name="Picture 6" descr="Файл:BMW 525i E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19636" cy="2783331"/>
          </a:xfrm>
          <a:prstGeom prst="rect">
            <a:avLst/>
          </a:prstGeom>
          <a:noFill/>
        </p:spPr>
      </p:pic>
      <p:sp>
        <p:nvSpPr>
          <p:cNvPr id="7" name="Прямокутник 6"/>
          <p:cNvSpPr/>
          <p:nvPr/>
        </p:nvSpPr>
        <p:spPr>
          <a:xfrm>
            <a:off x="5929322" y="3571876"/>
            <a:ext cx="321467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Автомобілі німецьких автомобільних компаній</a:t>
            </a:r>
            <a:endParaRPr lang="uk-UA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Понад третина території Німеччини зайнята сільським господарством. Головним чином вирощуються зернові, картопля, цукрові буряки, рослини, з яких виробляється олія. Німеччина — лідер-виробник хмелю, з якого виробляється понад 5,5 тис. ґатунків пива. На півдні країни (особливо в долинах річок Рейн та </a:t>
            </a:r>
            <a:r>
              <a:rPr lang="uk-UA" dirty="0" err="1" smtClean="0"/>
              <a:t>Везер</a:t>
            </a:r>
            <a:r>
              <a:rPr lang="uk-UA" dirty="0" smtClean="0"/>
              <a:t>) вирощується виноград.</a:t>
            </a:r>
            <a:endParaRPr lang="uk-UA" dirty="0"/>
          </a:p>
        </p:txBody>
      </p:sp>
      <p:pic>
        <p:nvPicPr>
          <p:cNvPr id="72708" name="Picture 4" descr="Файл:Hop bloemen vrouwelijke plant Humulus lupulus fem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830354"/>
            <a:ext cx="2143108" cy="3027646"/>
          </a:xfrm>
          <a:prstGeom prst="rect">
            <a:avLst/>
          </a:prstGeom>
          <a:noFill/>
        </p:spPr>
      </p:pic>
      <p:pic>
        <p:nvPicPr>
          <p:cNvPr id="72710" name="Picture 6" descr="Файл:Ethnic4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775897"/>
            <a:ext cx="4643470" cy="3082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000100" y="1071546"/>
            <a:ext cx="637751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Дякуєм</a:t>
            </a:r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увагу!</a:t>
            </a:r>
          </a:p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Підготували учні </a:t>
            </a:r>
          </a:p>
          <a:p>
            <a:pPr algn="ctr"/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6(10) – А класу</a:t>
            </a:r>
          </a:p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Лихач Ігор</a:t>
            </a:r>
          </a:p>
          <a:p>
            <a:pPr algn="ctr"/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Григоришин Андрій</a:t>
            </a:r>
            <a:endParaRPr lang="uk-UA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4282" y="642919"/>
            <a:ext cx="8929718" cy="1714512"/>
          </a:xfrm>
        </p:spPr>
        <p:txBody>
          <a:bodyPr/>
          <a:lstStyle/>
          <a:p>
            <a:pPr>
              <a:buNone/>
            </a:pPr>
            <a:r>
              <a:rPr lang="vi-VN" b="1" dirty="0" smtClean="0"/>
              <a:t>Німеччина</a:t>
            </a:r>
            <a:r>
              <a:rPr lang="uk-UA" b="1" dirty="0" smtClean="0"/>
              <a:t> </a:t>
            </a:r>
            <a:r>
              <a:rPr lang="uk-UA" b="1" dirty="0" smtClean="0"/>
              <a:t>- </a:t>
            </a:r>
            <a:r>
              <a:rPr lang="ru-RU" dirty="0" smtClean="0"/>
              <a:t>демократична</a:t>
            </a:r>
            <a:r>
              <a:rPr lang="ru-RU" dirty="0" smtClean="0"/>
              <a:t> </a:t>
            </a:r>
            <a:r>
              <a:rPr lang="ru-RU" dirty="0" err="1" smtClean="0"/>
              <a:t>федеративна</a:t>
            </a:r>
            <a:r>
              <a:rPr lang="ru-RU" dirty="0" smtClean="0"/>
              <a:t> </a:t>
            </a:r>
            <a:r>
              <a:rPr lang="ru-RU" dirty="0" err="1" smtClean="0"/>
              <a:t>республіка</a:t>
            </a:r>
            <a:r>
              <a:rPr lang="ru-RU" dirty="0" smtClean="0"/>
              <a:t> у </a:t>
            </a:r>
            <a:r>
              <a:rPr lang="ru-RU" dirty="0" err="1" smtClean="0"/>
              <a:t>центрі</a:t>
            </a:r>
            <a:r>
              <a:rPr lang="ru-RU" dirty="0" smtClean="0"/>
              <a:t> </a:t>
            </a:r>
            <a:r>
              <a:rPr lang="ru-RU" dirty="0" err="1" smtClean="0"/>
              <a:t>Європи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63490" name="Picture 2" descr="Файл:EU-German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85992"/>
            <a:ext cx="4857784" cy="4087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Файл:Coat of Arms of German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4704" y="4429132"/>
            <a:ext cx="1869295" cy="2428868"/>
          </a:xfrm>
          <a:prstGeom prst="rect">
            <a:avLst/>
          </a:prstGeom>
          <a:noFill/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4282" y="500042"/>
            <a:ext cx="7467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/>
              <a:t>  </a:t>
            </a:r>
            <a:r>
              <a:rPr lang="uk-UA" dirty="0" smtClean="0"/>
              <a:t>  Німеччина </a:t>
            </a:r>
            <a:r>
              <a:rPr lang="uk-UA" dirty="0" smtClean="0"/>
              <a:t>в адміністративному відношенні поділяється на 16 федеральних земель, а столиця і найбільше місто країни — Берлін. Німеччина займає площу 357 021 </a:t>
            </a:r>
            <a:r>
              <a:rPr lang="uk-UA" dirty="0" err="1" smtClean="0"/>
              <a:t>км²</a:t>
            </a:r>
            <a:r>
              <a:rPr lang="uk-UA" dirty="0" smtClean="0"/>
              <a:t> і має головним чином помірний сезонний клімат. Маючи 81.8 мільйонів жителів, це країна з найбільшою кількістю населення і найбільшим рівнем економіки </a:t>
            </a:r>
            <a:r>
              <a:rPr lang="uk-UA" dirty="0" smtClean="0"/>
              <a:t>в Європейському </a:t>
            </a:r>
            <a:r>
              <a:rPr lang="uk-UA" dirty="0" smtClean="0"/>
              <a:t>союзі. Це одна з головних політичних сил на Європейському континенті і технологічний лідер в багатьох галузях.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357167"/>
            <a:ext cx="9144000" cy="2214578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Німеччина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членом </a:t>
            </a:r>
            <a:r>
              <a:rPr lang="ru-RU" dirty="0" err="1" smtClean="0"/>
              <a:t>Європейського</a:t>
            </a:r>
            <a:r>
              <a:rPr lang="ru-RU" dirty="0" smtClean="0"/>
              <a:t> Союзу, НАТО </a:t>
            </a:r>
            <a:r>
              <a:rPr lang="ru-RU" dirty="0" err="1" smtClean="0"/>
              <a:t>і</a:t>
            </a:r>
            <a:r>
              <a:rPr lang="ru-RU" dirty="0" smtClean="0"/>
              <a:t> «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вісімки</a:t>
            </a:r>
            <a:r>
              <a:rPr lang="ru-RU" dirty="0" smtClean="0"/>
              <a:t>», </a:t>
            </a:r>
            <a:r>
              <a:rPr lang="ru-RU" dirty="0" err="1" smtClean="0"/>
              <a:t>претендує</a:t>
            </a:r>
            <a:r>
              <a:rPr lang="ru-RU" dirty="0" smtClean="0"/>
              <a:t> на </a:t>
            </a:r>
            <a:r>
              <a:rPr lang="ru-RU" dirty="0" err="1" smtClean="0"/>
              <a:t>постійне</a:t>
            </a:r>
            <a:r>
              <a:rPr lang="ru-RU" dirty="0" smtClean="0"/>
              <a:t> членство в </a:t>
            </a:r>
            <a:r>
              <a:rPr lang="ru-RU" dirty="0" err="1" smtClean="0"/>
              <a:t>Раді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 ООН.</a:t>
            </a:r>
            <a:endParaRPr lang="uk-UA" dirty="0"/>
          </a:p>
        </p:txBody>
      </p:sp>
      <p:pic>
        <p:nvPicPr>
          <p:cNvPr id="66562" name="Picture 2" descr="Файл:Deutschland 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6" y="2145336"/>
            <a:ext cx="3571868" cy="4712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Файл:Karte Bundesrepublik Deutschland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298" y="4056759"/>
            <a:ext cx="2071702" cy="2801241"/>
          </a:xfrm>
          <a:prstGeom prst="rect">
            <a:avLst/>
          </a:prstGeom>
          <a:noFill/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4282" y="285728"/>
            <a:ext cx="7467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Держави, які мають спільний кордон з Німеччиною — на півночі Данія (68 км), на заході — Нідерланди (577 км), Бельгія (167 км),Люксембург (138 км) та Франція (451 км), на півдні — Швейцарія (334 км), Австрія (784 км) і Чехія (646 км), а на сході — Польща (456 км). На півночі омивається Балтійським та Північним морями.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hlinkClick r:id="rId2" tooltip="Рельєф"/>
              </a:rPr>
              <a:t>Рельєф</a:t>
            </a:r>
            <a:r>
              <a:rPr lang="uk-UA" dirty="0" smtClean="0"/>
              <a:t> країни підвищується з півночі на південь. На півночі країни — Північно-Німецька низовина з мореними горбами і ділянками </a:t>
            </a:r>
            <a:r>
              <a:rPr lang="uk-UA" dirty="0" err="1" smtClean="0"/>
              <a:t>зандрового</a:t>
            </a:r>
            <a:r>
              <a:rPr lang="uk-UA" dirty="0" smtClean="0"/>
              <a:t> рельєфу, південніше — височини, низькі і середньовисотні гори (600–800 м, іноді до 1400 м), — </a:t>
            </a:r>
            <a:r>
              <a:rPr lang="uk-UA" dirty="0" err="1" smtClean="0">
                <a:hlinkClick r:id="rId3" tooltip="Гарц"/>
              </a:rPr>
              <a:t>Гарц</a:t>
            </a:r>
            <a:r>
              <a:rPr lang="uk-UA" dirty="0" smtClean="0"/>
              <a:t>, </a:t>
            </a:r>
            <a:r>
              <a:rPr lang="uk-UA" dirty="0" err="1" smtClean="0">
                <a:hlinkClick r:id="rId4" tooltip="Тюрингські Сланцеві гори (ще не написана)"/>
              </a:rPr>
              <a:t>Тюрингські</a:t>
            </a:r>
            <a:r>
              <a:rPr lang="uk-UA" dirty="0" smtClean="0">
                <a:hlinkClick r:id="rId4" tooltip="Тюрингські Сланцеві гори (ще не написана)"/>
              </a:rPr>
              <a:t> Сланцеві гори</a:t>
            </a:r>
            <a:r>
              <a:rPr lang="uk-UA" dirty="0" smtClean="0"/>
              <a:t>, </a:t>
            </a:r>
            <a:r>
              <a:rPr lang="uk-UA" dirty="0" err="1" smtClean="0">
                <a:hlinkClick r:id="rId5" tooltip="Шварцвальд"/>
              </a:rPr>
              <a:t>Шварцвальд</a:t>
            </a:r>
            <a:r>
              <a:rPr lang="uk-UA" dirty="0" smtClean="0"/>
              <a:t>, </a:t>
            </a:r>
            <a:r>
              <a:rPr lang="uk-UA" dirty="0" smtClean="0">
                <a:hlinkClick r:id="rId6" tooltip="Рудні гори"/>
              </a:rPr>
              <a:t>Рудні гори</a:t>
            </a:r>
            <a:r>
              <a:rPr lang="uk-UA" dirty="0" smtClean="0"/>
              <a:t>, </a:t>
            </a:r>
            <a:r>
              <a:rPr lang="uk-UA" dirty="0" err="1" smtClean="0">
                <a:hlinkClick r:id="rId7" tooltip="Шумава"/>
              </a:rPr>
              <a:t>Шумава</a:t>
            </a:r>
            <a:r>
              <a:rPr lang="uk-UA" dirty="0" smtClean="0"/>
              <a:t> та ін. </a:t>
            </a:r>
            <a:endParaRPr lang="uk-UA" dirty="0" smtClean="0"/>
          </a:p>
          <a:p>
            <a:r>
              <a:rPr lang="uk-UA" dirty="0" smtClean="0"/>
              <a:t>На </a:t>
            </a:r>
            <a:r>
              <a:rPr lang="uk-UA" dirty="0" smtClean="0"/>
              <a:t>півдні — Баварське плоскогір'я, обрамоване передовими хребтами Альп (найвища точка країни — гора </a:t>
            </a:r>
            <a:r>
              <a:rPr lang="uk-UA" dirty="0" err="1" smtClean="0">
                <a:hlinkClick r:id="rId8" tooltip="Цугшпітце"/>
              </a:rPr>
              <a:t>Цугшпітце</a:t>
            </a:r>
            <a:r>
              <a:rPr lang="uk-UA" dirty="0" smtClean="0"/>
              <a:t> висотою 2963 м). Клімат помірний, на </a:t>
            </a:r>
            <a:r>
              <a:rPr lang="uk-UA" dirty="0" err="1" smtClean="0"/>
              <a:t>півн</a:t>
            </a:r>
            <a:r>
              <a:rPr lang="uk-UA" dirty="0" smtClean="0"/>
              <a:t>. морський, в інших районах країни перехідний до континентального. </a:t>
            </a:r>
          </a:p>
          <a:p>
            <a:r>
              <a:rPr lang="uk-UA" dirty="0" smtClean="0"/>
              <a:t>Основні </a:t>
            </a:r>
            <a:r>
              <a:rPr lang="uk-UA" dirty="0" smtClean="0"/>
              <a:t>ріки — </a:t>
            </a:r>
            <a:r>
              <a:rPr lang="uk-UA" dirty="0" smtClean="0">
                <a:hlinkClick r:id="rId9" tooltip="Рейн"/>
              </a:rPr>
              <a:t>Рейн</a:t>
            </a:r>
            <a:r>
              <a:rPr lang="uk-UA" dirty="0" smtClean="0"/>
              <a:t>, </a:t>
            </a:r>
            <a:r>
              <a:rPr lang="uk-UA" dirty="0" smtClean="0">
                <a:hlinkClick r:id="rId10" tooltip="Ельба"/>
              </a:rPr>
              <a:t>Ельба</a:t>
            </a:r>
            <a:r>
              <a:rPr lang="uk-UA" dirty="0" smtClean="0"/>
              <a:t>, </a:t>
            </a:r>
            <a:r>
              <a:rPr lang="uk-UA" dirty="0" smtClean="0">
                <a:hlinkClick r:id="rId11" tooltip="Дунай"/>
              </a:rPr>
              <a:t>Дунай</a:t>
            </a:r>
            <a:r>
              <a:rPr lang="uk-UA" dirty="0" smtClean="0"/>
              <a:t>, </a:t>
            </a:r>
            <a:r>
              <a:rPr lang="uk-UA" dirty="0" smtClean="0">
                <a:hlinkClick r:id="rId12" tooltip="Одер"/>
              </a:rPr>
              <a:t>Одер</a:t>
            </a:r>
            <a:r>
              <a:rPr lang="uk-UA" dirty="0" smtClean="0"/>
              <a:t>, </a:t>
            </a:r>
            <a:r>
              <a:rPr lang="uk-UA" dirty="0" err="1" smtClean="0">
                <a:hlinkClick r:id="rId13" tooltip="Варнов"/>
              </a:rPr>
              <a:t>Варнов</a:t>
            </a:r>
            <a:r>
              <a:rPr lang="uk-UA" dirty="0" smtClean="0"/>
              <a:t>, </a:t>
            </a:r>
            <a:r>
              <a:rPr lang="uk-UA" dirty="0" err="1" smtClean="0">
                <a:hlinkClick r:id="rId14" tooltip="Везер"/>
              </a:rPr>
              <a:t>Везер</a:t>
            </a:r>
            <a:r>
              <a:rPr lang="uk-UA" dirty="0" smtClean="0"/>
              <a:t>. Великі озера — Боденське, </a:t>
            </a:r>
            <a:r>
              <a:rPr lang="uk-UA" dirty="0" err="1" smtClean="0">
                <a:hlinkClick r:id="rId15" tooltip="Гім (ще не написана)"/>
              </a:rPr>
              <a:t>Гім</a:t>
            </a:r>
            <a:r>
              <a:rPr lang="uk-UA" dirty="0" smtClean="0"/>
              <a:t> та інші. розташовані в передгір'ях Альп, багато дрібних озер льодовикового походження на Північно-Німецькій низовині</a:t>
            </a:r>
            <a:r>
              <a:rPr lang="uk-UA" dirty="0" smtClean="0"/>
              <a:t>.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Файл:Zugspitze Westansic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кутник 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Цугшпітце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в 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Баварії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найвища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гора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Німеччини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"/>
            <a:ext cx="5286380" cy="7143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Офіційною валютою </a:t>
            </a:r>
            <a:r>
              <a:rPr lang="uk-UA" dirty="0" smtClean="0"/>
              <a:t>є євро €</a:t>
            </a:r>
            <a:endParaRPr lang="uk-UA" dirty="0"/>
          </a:p>
        </p:txBody>
      </p:sp>
      <p:pic>
        <p:nvPicPr>
          <p:cNvPr id="69634" name="Picture 2" descr="Файл:Euro bankno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1525" y="500042"/>
            <a:ext cx="4562475" cy="3486151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0" y="3929066"/>
            <a:ext cx="8786842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Сучасна економіка Німеччини соціально-орієнтована із високорозвиненою інфраструктурою, високим рівнем ринкової капіталізації, низьким </a:t>
            </a:r>
            <a:r>
              <a:rPr lang="uk-U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рівнем корупції і </a:t>
            </a:r>
            <a:r>
              <a:rPr lang="uk-U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високим рівнем </a:t>
            </a:r>
            <a:r>
              <a:rPr lang="uk-U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інноваційності.</a:t>
            </a:r>
            <a:endParaRPr lang="uk-UA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uk-UA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Німеччина — одна з високорозвинених країн світу. Вона посідає перше місце в Європі за кількістю виробленої промислової продукції. Провідне місце в економіці займають електронно-технічна, машинобудівна (в тому числі </a:t>
            </a:r>
            <a:r>
              <a:rPr lang="uk-UA" dirty="0" smtClean="0"/>
              <a:t>автомобілебудування, </a:t>
            </a:r>
            <a:r>
              <a:rPr lang="uk-UA" dirty="0" smtClean="0"/>
              <a:t>представлене компаніями </a:t>
            </a:r>
            <a:r>
              <a:rPr lang="de-DE" dirty="0" smtClean="0">
                <a:hlinkClick r:id="rId2" tooltip="Volkswagen Group"/>
              </a:rPr>
              <a:t>Volkswagen </a:t>
            </a:r>
            <a:r>
              <a:rPr lang="de-DE" dirty="0" err="1" smtClean="0">
                <a:hlinkClick r:id="rId2" tooltip="Volkswagen Group"/>
              </a:rPr>
              <a:t>Group</a:t>
            </a:r>
            <a:r>
              <a:rPr lang="de-DE" dirty="0" err="1" smtClean="0"/>
              <a:t>,</a:t>
            </a:r>
            <a:r>
              <a:rPr lang="de-DE" dirty="0" err="1" smtClean="0">
                <a:hlinkClick r:id="rId3" tooltip="BMW"/>
              </a:rPr>
              <a:t>BMW</a:t>
            </a:r>
            <a:r>
              <a:rPr lang="de-DE" dirty="0" smtClean="0"/>
              <a:t>, </a:t>
            </a:r>
            <a:r>
              <a:rPr lang="de-DE" dirty="0" smtClean="0">
                <a:hlinkClick r:id="rId4" tooltip="Mercedes-Benz"/>
              </a:rPr>
              <a:t>Mercedes-Benz</a:t>
            </a:r>
            <a:r>
              <a:rPr lang="de-DE" dirty="0" smtClean="0"/>
              <a:t>, </a:t>
            </a:r>
            <a:r>
              <a:rPr lang="de-DE" dirty="0" smtClean="0">
                <a:hlinkClick r:id="rId5" tooltip="Daimler"/>
              </a:rPr>
              <a:t>Daimler</a:t>
            </a:r>
            <a:r>
              <a:rPr lang="de-DE" dirty="0" smtClean="0"/>
              <a:t>, </a:t>
            </a:r>
            <a:r>
              <a:rPr lang="de-DE" dirty="0" smtClean="0">
                <a:hlinkClick r:id="rId6" tooltip="Opel"/>
              </a:rPr>
              <a:t>Opel</a:t>
            </a:r>
            <a:r>
              <a:rPr lang="de-DE" dirty="0" smtClean="0"/>
              <a:t>, </a:t>
            </a:r>
            <a:r>
              <a:rPr lang="de-DE" dirty="0" smtClean="0">
                <a:hlinkClick r:id="rId7" tooltip="Porsche"/>
              </a:rPr>
              <a:t>Porsche</a:t>
            </a:r>
            <a:r>
              <a:rPr lang="de-DE" dirty="0" smtClean="0"/>
              <a:t>), </a:t>
            </a:r>
            <a:r>
              <a:rPr lang="uk-UA" dirty="0" smtClean="0">
                <a:hlinkClick r:id="rId8" tooltip="Гірнича промисловість Німеччини"/>
              </a:rPr>
              <a:t>гірнича</a:t>
            </a:r>
            <a:r>
              <a:rPr lang="uk-UA" dirty="0" smtClean="0"/>
              <a:t> (видобуваються вугілля, нафта та природний газ, руди цинку та олова, кам'яна сіль), металургійна, хімічна, харчова, суднобудівна, текстильна, нафтопереробна галузі промисловості.</a:t>
            </a:r>
          </a:p>
          <a:p>
            <a:r>
              <a:rPr lang="uk-UA" dirty="0" smtClean="0"/>
              <a:t>Німеччина імпортує продукцію машинобудівної, харчової, легкої та важкої промисловості. Головними партнерами Німеччини з імпорту є країни </a:t>
            </a:r>
            <a:r>
              <a:rPr lang="uk-UA" dirty="0" smtClean="0"/>
              <a:t>ЄС 52</a:t>
            </a:r>
            <a:r>
              <a:rPr lang="uk-UA" dirty="0" smtClean="0"/>
              <a:t>% (головним чином </a:t>
            </a:r>
            <a:r>
              <a:rPr lang="uk-UA" dirty="0" smtClean="0">
                <a:hlinkClick r:id="rId9" tooltip="Франція"/>
              </a:rPr>
              <a:t>Франція</a:t>
            </a:r>
            <a:r>
              <a:rPr lang="uk-UA" dirty="0" smtClean="0"/>
              <a:t> 10%, </a:t>
            </a:r>
            <a:r>
              <a:rPr lang="uk-UA" dirty="0" smtClean="0">
                <a:hlinkClick r:id="rId10" tooltip="Нідерланди"/>
              </a:rPr>
              <a:t>Нідерланди</a:t>
            </a:r>
            <a:r>
              <a:rPr lang="uk-UA" dirty="0" smtClean="0"/>
              <a:t> 9%, </a:t>
            </a:r>
            <a:r>
              <a:rPr lang="uk-UA" dirty="0" smtClean="0">
                <a:hlinkClick r:id="rId11" tooltip="Італія"/>
              </a:rPr>
              <a:t>Італія</a:t>
            </a:r>
            <a:r>
              <a:rPr lang="uk-UA" dirty="0" smtClean="0"/>
              <a:t> 7%, </a:t>
            </a:r>
            <a:r>
              <a:rPr lang="uk-UA" dirty="0" smtClean="0"/>
              <a:t>                       </a:t>
            </a:r>
            <a:r>
              <a:rPr lang="uk-UA" dirty="0" smtClean="0">
                <a:hlinkClick r:id="rId12" tooltip="Великобританія"/>
              </a:rPr>
              <a:t>Великобританія</a:t>
            </a:r>
            <a:r>
              <a:rPr lang="uk-UA" dirty="0" smtClean="0"/>
              <a:t> 7%, </a:t>
            </a:r>
            <a:r>
              <a:rPr lang="uk-UA" dirty="0" smtClean="0">
                <a:hlinkClick r:id="rId13" tooltip="Бельгія"/>
              </a:rPr>
              <a:t>Бельгія</a:t>
            </a:r>
            <a:r>
              <a:rPr lang="uk-UA" dirty="0" smtClean="0"/>
              <a:t> та </a:t>
            </a:r>
            <a:r>
              <a:rPr lang="uk-UA" dirty="0" smtClean="0">
                <a:hlinkClick r:id="rId14" tooltip="Люксембург"/>
              </a:rPr>
              <a:t>Люксембург</a:t>
            </a:r>
            <a:r>
              <a:rPr lang="uk-UA" dirty="0" smtClean="0"/>
              <a:t> 5%), </a:t>
            </a:r>
            <a:r>
              <a:rPr lang="uk-UA" dirty="0" smtClean="0">
                <a:hlinkClick r:id="rId15" tooltip="США"/>
              </a:rPr>
              <a:t>США</a:t>
            </a:r>
            <a:r>
              <a:rPr lang="uk-UA" dirty="0" smtClean="0"/>
              <a:t> 9%, </a:t>
            </a:r>
            <a:r>
              <a:rPr lang="uk-UA" dirty="0" smtClean="0"/>
              <a:t>     </a:t>
            </a:r>
            <a:r>
              <a:rPr lang="uk-UA" dirty="0" smtClean="0">
                <a:hlinkClick r:id="rId16" tooltip="Японія"/>
              </a:rPr>
              <a:t>Японія</a:t>
            </a:r>
            <a:r>
              <a:rPr lang="uk-UA" dirty="0" smtClean="0"/>
              <a:t> 5%.</a:t>
            </a:r>
          </a:p>
          <a:p>
            <a:r>
              <a:rPr lang="uk-UA" dirty="0" smtClean="0"/>
              <a:t>Водночас Німеччина експортує машинобудівну продукцію, автомобілі, хімічну продукцію, метали та вироби з металу, продукти харчування, текстиль. Головними експортними партнерами Німеччини є країни </a:t>
            </a:r>
            <a:r>
              <a:rPr lang="uk-UA" dirty="0" smtClean="0">
                <a:hlinkClick r:id="rId17" tooltip="ЄС"/>
              </a:rPr>
              <a:t>Європейського Союзу</a:t>
            </a:r>
            <a:r>
              <a:rPr lang="uk-UA" dirty="0" smtClean="0"/>
              <a:t> 56% (</a:t>
            </a:r>
            <a:r>
              <a:rPr lang="uk-UA" dirty="0" smtClean="0">
                <a:hlinkClick r:id="rId9" tooltip="Франція"/>
              </a:rPr>
              <a:t>Франція</a:t>
            </a:r>
            <a:r>
              <a:rPr lang="uk-UA" dirty="0" smtClean="0"/>
              <a:t> 11%, </a:t>
            </a:r>
            <a:r>
              <a:rPr lang="uk-UA" dirty="0" smtClean="0">
                <a:hlinkClick r:id="rId12" tooltip="Великобританія"/>
              </a:rPr>
              <a:t>Великобританія</a:t>
            </a:r>
            <a:r>
              <a:rPr lang="uk-UA" dirty="0" smtClean="0"/>
              <a:t> 8%, </a:t>
            </a:r>
            <a:r>
              <a:rPr lang="uk-UA" dirty="0" smtClean="0">
                <a:hlinkClick r:id="rId11" tooltip="Італія"/>
              </a:rPr>
              <a:t>Італія</a:t>
            </a:r>
            <a:r>
              <a:rPr lang="uk-UA" dirty="0" smtClean="0"/>
              <a:t> 8%,</a:t>
            </a:r>
            <a:r>
              <a:rPr lang="uk-UA" dirty="0" smtClean="0">
                <a:hlinkClick r:id="rId10" tooltip="Нідерланди"/>
              </a:rPr>
              <a:t>Нідерланди</a:t>
            </a:r>
            <a:r>
              <a:rPr lang="uk-UA" dirty="0" smtClean="0"/>
              <a:t> 6%, </a:t>
            </a:r>
            <a:r>
              <a:rPr lang="uk-UA" dirty="0" smtClean="0">
                <a:hlinkClick r:id="rId13" tooltip="Бельгія"/>
              </a:rPr>
              <a:t>Бельгія</a:t>
            </a:r>
            <a:r>
              <a:rPr lang="uk-UA" dirty="0" smtClean="0"/>
              <a:t> та </a:t>
            </a:r>
            <a:r>
              <a:rPr lang="uk-UA" dirty="0" smtClean="0">
                <a:hlinkClick r:id="rId14" tooltip="Люксембург"/>
              </a:rPr>
              <a:t>Люксембург</a:t>
            </a:r>
            <a:r>
              <a:rPr lang="uk-UA" dirty="0" smtClean="0"/>
              <a:t> 5%), а також </a:t>
            </a:r>
            <a:r>
              <a:rPr lang="uk-UA" dirty="0" smtClean="0">
                <a:hlinkClick r:id="rId15" tooltip="США"/>
              </a:rPr>
              <a:t>США</a:t>
            </a:r>
            <a:r>
              <a:rPr lang="uk-UA" dirty="0" smtClean="0"/>
              <a:t> 10% та </a:t>
            </a:r>
            <a:r>
              <a:rPr lang="uk-UA" dirty="0" smtClean="0">
                <a:hlinkClick r:id="rId16" tooltip="Японія"/>
              </a:rPr>
              <a:t>Японія</a:t>
            </a:r>
            <a:r>
              <a:rPr lang="uk-UA" dirty="0" smtClean="0"/>
              <a:t> 2%.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хнічна">
  <a:themeElements>
    <a:clrScheme name="Технічна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ічна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ічн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25</TotalTime>
  <Words>50</Words>
  <Application>Microsoft Office PowerPoint</Application>
  <PresentationFormat>Екран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Технічна</vt:lpstr>
      <vt:lpstr>Німеччина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Німеччина</dc:title>
  <dc:creator>Ingwar</dc:creator>
  <cp:lastModifiedBy>Ingwar</cp:lastModifiedBy>
  <cp:revision>6</cp:revision>
  <dcterms:created xsi:type="dcterms:W3CDTF">2014-02-04T17:53:13Z</dcterms:created>
  <dcterms:modified xsi:type="dcterms:W3CDTF">2014-02-04T18:29:36Z</dcterms:modified>
</cp:coreProperties>
</file>