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70" d="100"/>
          <a:sy n="70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16C3-F228-4578-808C-0AA7E36885D7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2022-319B-462F-9F54-E63D0B4E4AF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RVM\Documents\proects\Yan-Tirsen-iz-fil_ma-quotAmeliquot-2(muzofon.com).mp3" TargetMode="External"/><Relationship Id="rId1" Type="http://schemas.microsoft.com/office/2007/relationships/media" Target="file:///C:\Users\RVM\Documents\proects\Yan-Tirsen-iz-fil_ma-quotAmeliquot-2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Ин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endParaRPr lang="uk-UA" sz="72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Yan-Tirsen-iz-fil_ma-quotAmeliquot-2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4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548680"/>
            <a:ext cx="4608512" cy="5543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Найбільш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густо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заселеня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родючі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низовини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рівнини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долинах та дельтах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річок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морських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узбережжях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Рівень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урбанізаціх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порівняно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невеликий (30 – 40%).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Великі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міста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Делі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Калькутта, Бомбей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Мумбай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Ченай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Мадрас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Найбільша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частина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населення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проживає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селах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їх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більше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600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тисяч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 великих та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багатолюдних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Майже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населення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має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достаток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нижче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офіційного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рівня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бідності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429000"/>
            <a:ext cx="3492500" cy="2979738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60648"/>
            <a:ext cx="3498850" cy="2624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2051720" y="188640"/>
            <a:ext cx="5254625" cy="8366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Культура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Індії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79512" y="1196752"/>
            <a:ext cx="4392612" cy="4968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Індію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можна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назвати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музеєм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під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відкритим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небом: в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країні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тисячі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прекрасних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храмів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палаців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мовзолеїв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мечетей,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фортів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–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батьківщина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шахмат, тут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виникла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десяткова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система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рахування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вчення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йоги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Ындыяя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772816"/>
            <a:ext cx="4415469" cy="3312368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723" cy="6858000"/>
          </a:xfrm>
          <a:prstGeom prst="rect">
            <a:avLst/>
          </a:prstGeom>
          <a:noFill/>
        </p:spPr>
      </p:pic>
      <p:pic>
        <p:nvPicPr>
          <p:cNvPr id="3" name="Picture 4" descr="хал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07" y="7938"/>
            <a:ext cx="9154607" cy="6850062"/>
          </a:xfrm>
          <a:prstGeom prst="rect">
            <a:avLst/>
          </a:prstGeom>
          <a:noFill/>
        </p:spPr>
      </p:pic>
      <p:pic>
        <p:nvPicPr>
          <p:cNvPr id="4" name="Picture 4" descr="ындыя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Ч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813" y="44450"/>
            <a:ext cx="511175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Релігія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6138" y="908050"/>
            <a:ext cx="6102350" cy="4465638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9925" y="1016000"/>
            <a:ext cx="205105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100" b="1" dirty="0">
                <a:latin typeface="AcademyCTT" pitchFamily="2" charset="0"/>
              </a:rPr>
              <a:t>80% населення - </a:t>
            </a: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індуїсти,</a:t>
            </a:r>
            <a:r>
              <a:rPr lang="ru-RU" sz="2100" b="1" dirty="0">
                <a:latin typeface="AcademyCTT" pitchFamily="2" charset="0"/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мусульмани </a:t>
            </a:r>
            <a:r>
              <a:rPr lang="ru-RU" sz="2100" b="1" dirty="0">
                <a:latin typeface="AcademyCTT" pitchFamily="2" charset="0"/>
              </a:rPr>
              <a:t>складають саму вагому релігійну меншість - 11%, </a:t>
            </a:r>
          </a:p>
          <a:p>
            <a:pPr>
              <a:defRPr/>
            </a:pPr>
            <a:r>
              <a:rPr lang="ru-RU" sz="2100" b="1" dirty="0">
                <a:latin typeface="AcademyCTT" pitchFamily="2" charset="0"/>
              </a:rPr>
              <a:t>2,2% - </a:t>
            </a: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сікхі</a:t>
            </a:r>
            <a:r>
              <a:rPr lang="ru-RU" sz="2100" b="1" dirty="0">
                <a:latin typeface="AcademyCTT" pitchFamily="2" charset="0"/>
              </a:rPr>
              <a:t>, </a:t>
            </a: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буддисти</a:t>
            </a:r>
            <a:r>
              <a:rPr lang="ru-RU" sz="2100" b="1" dirty="0">
                <a:latin typeface="AcademyCTT" pitchFamily="2" charset="0"/>
              </a:rPr>
              <a:t> всього 0,7%, більша частина яких перейшла в буддизм зовсім недавно.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0113" y="5661025"/>
            <a:ext cx="7920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36575" algn="just"/>
            <a:r>
              <a:rPr lang="ru-RU" sz="2400" b="1">
                <a:latin typeface="AcademyCTT" pitchFamily="2" charset="0"/>
              </a:rPr>
              <a:t>Індія – світська держава, та будь-яка дискримінація за  релігіозною ознакою переслідується законом.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23728" y="0"/>
            <a:ext cx="5040313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Господарство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7550" y="1844675"/>
            <a:ext cx="8247063" cy="4968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Промисловість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За роки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незалежності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досягла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великих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успіхів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економічному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соціальному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розвитку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Вона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успішно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проводить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індустріалізацію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аграрна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реформи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здійснює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космічну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програму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промисловості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переважає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металомістке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виробництво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Розвинена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чорна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кольорова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металургії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виробляє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станки,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тепловози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машини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; 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також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найновішу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електронну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техніку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обладнання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для АЕС та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космічних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досліджень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550" y="836613"/>
            <a:ext cx="7848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 algn="just">
              <a:buFont typeface="Arial" charset="0"/>
              <a:buAutoNum type="arabicPeriod"/>
            </a:pPr>
            <a:r>
              <a:rPr lang="ru-RU" sz="2400" b="1" dirty="0" err="1">
                <a:latin typeface="AcademyCTT" pitchFamily="2" charset="0"/>
              </a:rPr>
              <a:t>Індія</a:t>
            </a:r>
            <a:r>
              <a:rPr lang="ru-RU" sz="2400" b="1" dirty="0">
                <a:latin typeface="AcademyCTT" pitchFamily="2" charset="0"/>
              </a:rPr>
              <a:t> </a:t>
            </a:r>
            <a:r>
              <a:rPr lang="ru-RU" sz="2400" b="1" dirty="0" err="1">
                <a:latin typeface="AcademyCTT" pitchFamily="2" charset="0"/>
              </a:rPr>
              <a:t>аграрно-індустріальна</a:t>
            </a:r>
            <a:r>
              <a:rPr lang="ru-RU" sz="2400" b="1" dirty="0">
                <a:latin typeface="AcademyCTT" pitchFamily="2" charset="0"/>
              </a:rPr>
              <a:t> </a:t>
            </a:r>
            <a:r>
              <a:rPr lang="ru-RU" sz="2400" b="1" dirty="0" err="1">
                <a:latin typeface="AcademyCTT" pitchFamily="2" charset="0"/>
              </a:rPr>
              <a:t>країна</a:t>
            </a:r>
            <a:r>
              <a:rPr lang="ru-RU" sz="2400" b="1" dirty="0">
                <a:latin typeface="AcademyCTT" pitchFamily="2" charset="0"/>
              </a:rPr>
              <a:t>;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uk-UA" sz="2400" b="1" dirty="0">
                <a:latin typeface="AcademyCTT" pitchFamily="2" charset="0"/>
              </a:rPr>
              <a:t>Високі темпи індустріалізації;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uk-UA" sz="2400" b="1" dirty="0">
                <a:latin typeface="AcademyCTT" pitchFamily="2" charset="0"/>
              </a:rPr>
              <a:t>Низькі прибутки населення.</a:t>
            </a:r>
            <a:endParaRPr lang="ru-RU" sz="2400" b="1" dirty="0">
              <a:latin typeface="AcademyCT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0"/>
            <a:ext cx="5975350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Сільське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 </a:t>
            </a:r>
            <a:r>
              <a:rPr kumimoji="0" lang="ru-RU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господасртво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836712"/>
            <a:ext cx="4932362" cy="551656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  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Провідною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галузю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сільського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господарства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рослинництво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  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вирощують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Зернові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клуьтури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рис (ІІ),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пшеницю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(ІІІ), кукурузу, просо,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квасолю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горох.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Технічні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культури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бавовник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(ІІІ), джут (ІІ), чай (І),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цукрова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тростина (І), тютюн (ІІІ),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арахіс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(І), рапс,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гірчиця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цукровий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буряк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прянощі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чорний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перець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гвоздика, кардамон).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Також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вирощують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кокосову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пальму,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банани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ананаси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манго,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цитрусові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яблука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692696"/>
            <a:ext cx="3314700" cy="3168650"/>
          </a:xfrm>
          <a:prstGeom prst="rect">
            <a:avLst/>
          </a:prstGeom>
          <a:noFill/>
        </p:spPr>
      </p:pic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4077072"/>
            <a:ext cx="3313112" cy="2474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4450"/>
            <a:ext cx="597535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Транспорт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55650" y="908050"/>
            <a:ext cx="4103688" cy="561657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   Бомбей, Калькутта, Делі, Ченай- це чотири головних промислових центра Індії, які розповсюджують свій вплив на всю країну. Вони пов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язані між собою важливими транспортними магістралями, які відіграють роль головних «коридорів розвитку».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    </a:t>
            </a:r>
            <a:r>
              <a:rPr kumimoji="0" lang="uk-UA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Внутрішній транспорт</a:t>
            </a:r>
            <a:r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залізничний, морський, автомобільний, трубопроводний, гужовий.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    </a:t>
            </a:r>
            <a:r>
              <a:rPr kumimoji="0" lang="uk-UA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Зовнішній транспорт:</a:t>
            </a:r>
            <a:r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морський та повітряний.</a:t>
            </a: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980728"/>
            <a:ext cx="3962400" cy="263842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860800"/>
            <a:ext cx="3960813" cy="2771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69963" y="360363"/>
            <a:ext cx="3673475" cy="2276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Розвинений авіаційний, автомобільний,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морский та річковий транспорт.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1865"/>
          <a:stretch>
            <a:fillRect/>
          </a:stretch>
        </p:blipFill>
        <p:spPr>
          <a:xfrm>
            <a:off x="4787900" y="98425"/>
            <a:ext cx="4271963" cy="2892425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203825" y="3067050"/>
            <a:ext cx="362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err="1">
                <a:latin typeface="AcademyCTT" pitchFamily="2" charset="0"/>
              </a:rPr>
              <a:t>Індійський</a:t>
            </a:r>
            <a:r>
              <a:rPr lang="ru-RU" b="1" dirty="0">
                <a:latin typeface="AcademyCTT" pitchFamily="2" charset="0"/>
              </a:rPr>
              <a:t> </a:t>
            </a:r>
            <a:r>
              <a:rPr lang="ru-RU" b="1" dirty="0" err="1">
                <a:latin typeface="AcademyCTT" pitchFamily="2" charset="0"/>
              </a:rPr>
              <a:t>автомобіль</a:t>
            </a:r>
            <a:r>
              <a:rPr lang="ru-RU" b="1" dirty="0">
                <a:latin typeface="AcademyCTT" pitchFamily="2" charset="0"/>
              </a:rPr>
              <a:t> «</a:t>
            </a:r>
            <a:r>
              <a:rPr lang="ru-RU" b="1" dirty="0" err="1">
                <a:latin typeface="AcademyCTT" pitchFamily="2" charset="0"/>
              </a:rPr>
              <a:t>Tata</a:t>
            </a:r>
            <a:r>
              <a:rPr lang="ru-RU" b="1" dirty="0">
                <a:latin typeface="AcademyCTT" pitchFamily="2" charset="0"/>
              </a:rPr>
              <a:t> </a:t>
            </a:r>
            <a:r>
              <a:rPr lang="ru-RU" b="1" dirty="0" err="1">
                <a:latin typeface="AcademyCTT" pitchFamily="2" charset="0"/>
              </a:rPr>
              <a:t>Nano</a:t>
            </a:r>
            <a:r>
              <a:rPr lang="ru-RU" b="1" dirty="0">
                <a:latin typeface="AcademyCTT" pitchFamily="2" charset="0"/>
              </a:rPr>
              <a:t>»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2163" y="3500438"/>
            <a:ext cx="4067175" cy="2520950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47813" y="6165850"/>
            <a:ext cx="195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latin typeface="AcademyCTT" pitchFamily="2" charset="0"/>
              </a:rPr>
              <a:t>Ан-32.  ВВС Індії</a:t>
            </a:r>
            <a:endParaRPr lang="ru-RU">
              <a:latin typeface="AcademyCTT" pitchFamily="2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 r="2269"/>
          <a:stretch>
            <a:fillRect/>
          </a:stretch>
        </p:blipFill>
        <p:spPr bwMode="auto">
          <a:xfrm>
            <a:off x="4894263" y="3500438"/>
            <a:ext cx="41513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68875" y="6021388"/>
            <a:ext cx="4067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AcademyCTT" pitchFamily="2" charset="0"/>
              </a:rPr>
              <a:t>Індійський військовий корабель "Табар"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/>
          <p:cNvSpPr/>
          <p:nvPr/>
        </p:nvSpPr>
        <p:spPr>
          <a:xfrm>
            <a:off x="1475656" y="404664"/>
            <a:ext cx="5616575" cy="102235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>
                <a:solidFill>
                  <a:schemeClr val="tx1"/>
                </a:solidFill>
                <a:latin typeface="AcademyCTT" pitchFamily="2" charset="0"/>
              </a:rPr>
              <a:t>Зовнішня торгівля</a:t>
            </a:r>
            <a:endParaRPr lang="ru-RU" sz="3600" dirty="0">
              <a:solidFill>
                <a:schemeClr val="tx1"/>
              </a:solidFill>
              <a:latin typeface="AcademyCTT" pitchFamily="2" charset="0"/>
            </a:endParaRPr>
          </a:p>
        </p:txBody>
      </p:sp>
      <p:sp>
        <p:nvSpPr>
          <p:cNvPr id="3" name="Down Arrow 5"/>
          <p:cNvSpPr/>
          <p:nvPr/>
        </p:nvSpPr>
        <p:spPr>
          <a:xfrm>
            <a:off x="6588993" y="1355576"/>
            <a:ext cx="360363" cy="647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Down Arrow 13"/>
          <p:cNvSpPr/>
          <p:nvPr/>
        </p:nvSpPr>
        <p:spPr>
          <a:xfrm>
            <a:off x="2483718" y="1355576"/>
            <a:ext cx="360363" cy="647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Rounded Rectangle 6"/>
          <p:cNvSpPr/>
          <p:nvPr/>
        </p:nvSpPr>
        <p:spPr>
          <a:xfrm>
            <a:off x="1620118" y="2074714"/>
            <a:ext cx="2232025" cy="6492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  <a:latin typeface="AcademyCTT" pitchFamily="2" charset="0"/>
              </a:rPr>
              <a:t>Експорт</a:t>
            </a:r>
            <a:endParaRPr lang="ru-RU" sz="3200" dirty="0">
              <a:solidFill>
                <a:schemeClr val="tx1"/>
              </a:solidFill>
              <a:latin typeface="AcademyCTT" pitchFamily="2" charset="0"/>
            </a:endParaRPr>
          </a:p>
        </p:txBody>
      </p:sp>
      <p:sp>
        <p:nvSpPr>
          <p:cNvPr id="6" name="Rounded Rectangle 15"/>
          <p:cNvSpPr/>
          <p:nvPr/>
        </p:nvSpPr>
        <p:spPr>
          <a:xfrm>
            <a:off x="5725393" y="2074714"/>
            <a:ext cx="2232025" cy="6492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  <a:latin typeface="AcademyCTT" pitchFamily="2" charset="0"/>
              </a:rPr>
              <a:t>Імпорт</a:t>
            </a:r>
            <a:endParaRPr lang="ru-RU" sz="3200" dirty="0">
              <a:solidFill>
                <a:schemeClr val="tx1"/>
              </a:solidFill>
              <a:latin typeface="AcademyCTT" pitchFamily="2" charset="0"/>
            </a:endParaRPr>
          </a:p>
        </p:txBody>
      </p:sp>
      <p:sp>
        <p:nvSpPr>
          <p:cNvPr id="7" name="Down Arrow 18"/>
          <p:cNvSpPr/>
          <p:nvPr/>
        </p:nvSpPr>
        <p:spPr>
          <a:xfrm>
            <a:off x="2483718" y="2795439"/>
            <a:ext cx="360363" cy="647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Down Arrow 19"/>
          <p:cNvSpPr/>
          <p:nvPr/>
        </p:nvSpPr>
        <p:spPr>
          <a:xfrm>
            <a:off x="6608043" y="2795439"/>
            <a:ext cx="358775" cy="647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Rounded Rectangle 9"/>
          <p:cNvSpPr/>
          <p:nvPr/>
        </p:nvSpPr>
        <p:spPr>
          <a:xfrm>
            <a:off x="1332781" y="3659039"/>
            <a:ext cx="2951162" cy="2808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>
              <a:buFontTx/>
              <a:buAutoNum type="arabicPeriod"/>
              <a:tabLst>
                <a:tab pos="0" algn="l"/>
              </a:tabLst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с/г сировина (чай,  джут, тютюн, прянощі);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мінеральна сировина (залізна, марганцева, хромові руди, слюда, коштовне каміння);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тканини, одяг;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машини і обладнання.</a:t>
            </a:r>
            <a:endParaRPr lang="ru-RU" dirty="0">
              <a:solidFill>
                <a:schemeClr val="tx1"/>
              </a:solidFill>
              <a:latin typeface="AcademyCTT" pitchFamily="2" charset="0"/>
            </a:endParaRPr>
          </a:p>
        </p:txBody>
      </p:sp>
      <p:sp>
        <p:nvSpPr>
          <p:cNvPr id="10" name="Rounded Rectangle 21"/>
          <p:cNvSpPr/>
          <p:nvPr/>
        </p:nvSpPr>
        <p:spPr>
          <a:xfrm>
            <a:off x="5436468" y="3659039"/>
            <a:ext cx="2952750" cy="2808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>
              <a:buFontTx/>
              <a:buAutoNum type="arabicPeriod"/>
              <a:tabLst>
                <a:tab pos="0" algn="l"/>
              </a:tabLst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нафта і нафтопродукти;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машини і обладнання;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прокат чорних і кольорових металів;</a:t>
            </a:r>
          </a:p>
          <a:p>
            <a:pPr indent="176213">
              <a:buFontTx/>
              <a:buAutoNum type="arabicPeriod"/>
              <a:defRPr/>
            </a:pPr>
            <a:r>
              <a:rPr lang="uk-UA" dirty="0">
                <a:solidFill>
                  <a:schemeClr val="tx1"/>
                </a:solidFill>
                <a:latin typeface="AcademyCTT" pitchFamily="2" charset="0"/>
              </a:rPr>
              <a:t> добрива, олія та ін.</a:t>
            </a:r>
            <a:endParaRPr lang="ru-RU" dirty="0">
              <a:solidFill>
                <a:schemeClr val="tx1"/>
              </a:solidFill>
              <a:latin typeface="AcademyCT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458112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Підготувала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учениця 10-Б класу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Рубіш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Каміла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4629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Державні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символи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 </a:t>
            </a:r>
            <a:endParaRPr lang="uk-UA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4" descr="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4537075" cy="3022600"/>
          </a:xfrm>
          <a:prstGeom prst="rect">
            <a:avLst/>
          </a:prstGeom>
          <a:noFill/>
        </p:spPr>
      </p:pic>
      <p:pic>
        <p:nvPicPr>
          <p:cNvPr id="4" name="Picture 7" descr="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124744"/>
            <a:ext cx="2952750" cy="457200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75656" y="5157192"/>
            <a:ext cx="2111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AcademyCTT" pitchFamily="2" charset="0"/>
              </a:rPr>
              <a:t>Прапор </a:t>
            </a:r>
            <a:r>
              <a:rPr lang="ru-RU" sz="2800" b="1" dirty="0" err="1">
                <a:solidFill>
                  <a:srgbClr val="800000"/>
                </a:solidFill>
                <a:latin typeface="AcademyCTT" pitchFamily="2" charset="0"/>
              </a:rPr>
              <a:t>Індії</a:t>
            </a:r>
            <a:endParaRPr lang="ru-RU" sz="2800" b="1" dirty="0">
              <a:solidFill>
                <a:srgbClr val="800000"/>
              </a:solidFill>
              <a:latin typeface="AcademyCTT" pitchFamily="2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44208" y="5805264"/>
            <a:ext cx="1603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AcademyCTT" pitchFamily="2" charset="0"/>
              </a:rPr>
              <a:t>Герб </a:t>
            </a:r>
            <a:r>
              <a:rPr lang="ru-RU" sz="2800" b="1" dirty="0" err="1">
                <a:solidFill>
                  <a:srgbClr val="800000"/>
                </a:solidFill>
                <a:latin typeface="AcademyCTT" pitchFamily="2" charset="0"/>
              </a:rPr>
              <a:t>Індії</a:t>
            </a:r>
            <a:endParaRPr lang="ru-RU" sz="2800" b="1" dirty="0">
              <a:solidFill>
                <a:srgbClr val="800000"/>
              </a:solidFill>
              <a:latin typeface="AcademyCT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0"/>
            <a:ext cx="5975350" cy="7207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Загальна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j-ea"/>
                <a:cs typeface="+mj-cs"/>
              </a:rPr>
              <a:t> характеристика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124744"/>
            <a:ext cx="7632700" cy="547052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Площа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країни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3 млн.   288 тис. км</a:t>
            </a:r>
            <a:r>
              <a:rPr kumimoji="0" lang="ru-RU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2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(7)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Кількість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населення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1млрд. 10 млн.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чоловік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Столиця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місто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Делі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Форма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правління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республіка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АТУ: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федерація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Склад території: 25 штатів, 7 союзних територій (в т.ч. Делі)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Грошова одиниця - рупія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– одна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найдавніших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держав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світу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минулому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була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колонією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Великобританії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після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Другої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Світової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війни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добилась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незалежності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692696"/>
            <a:ext cx="2700337" cy="5400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розташована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півострові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Індостан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омивається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водами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Індійського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океану,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Аравійського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моря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Бенгальскої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затоки.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Морська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дердава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Суходолом межує з країнами: Пакистан, Китай, Непал, Бутан, Бангладеш, М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янма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Через протоку має вихід до країни Шрі-Ланка.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0812" y="0"/>
            <a:ext cx="645318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00113" y="115888"/>
            <a:ext cx="6048375" cy="8651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Економіко-географічне положення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1312863"/>
            <a:ext cx="8281987" cy="5545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Держава – півострів у Південній Азії;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Межує з партнерами за Рухом Неприєднання і нейтральною М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янмою;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Ядерна держава, межує з іншими ядерними державами: Китаєм, Пакистаном;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Територіальні претензії Пакистану щодо штату Джамму і Кашмір; сепаратизм у штаті Пенджаб;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Широкий вихід до Індійського океану на перетині морських шляхів між Європою, Африкою, Східною Азією, Австралією;</a:t>
            </a: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Великі порти: Калькутта, Мумбай, Ченай.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99592" y="260648"/>
            <a:ext cx="5832475" cy="503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Природні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умови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 та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ресурси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700808"/>
            <a:ext cx="4067944" cy="23764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360363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Природа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мальовнича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різноманітна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0" marR="0" lvl="0" indent="360363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Тут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розташовані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найвищі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гори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світу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Гімалаї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та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Індо-Гангська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низовина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(20%), та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плоскогір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 Декан.</a:t>
            </a:r>
          </a:p>
          <a:p>
            <a:pPr marL="0" marR="0" lvl="0" indent="360363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Мінеральні ресурси: </a:t>
            </a: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паливні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–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кам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яне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вугілля (штати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Біхар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Зх. Бенгалія), нафта та газ (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пн-сх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пн-зх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на шельфі); </a:t>
            </a: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рудні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– залізна руда (Сх.,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Цн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., Пд.), марганцева руда (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Цн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., Сх.), хромові руди (Сх., Пд.), Алюмінієві руди (Сх., Зх.), мідні та поліметалеві руди (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Пн-зх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Сх.); </a:t>
            </a: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нерудні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– слюда (Сх., Зх.), графіт (Сх.),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кам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’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яна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сіль (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Пн-зх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), алмази (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Пн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).</a:t>
            </a:r>
            <a:endParaRPr kumimoji="0" lang="uk-UA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0" marR="0" lvl="0" indent="3603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2888" r="1689"/>
          <a:stretch>
            <a:fillRect/>
          </a:stretch>
        </p:blipFill>
        <p:spPr>
          <a:xfrm>
            <a:off x="4355976" y="1484784"/>
            <a:ext cx="4616534" cy="30473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r="1476"/>
          <a:stretch>
            <a:fillRect/>
          </a:stretch>
        </p:blipFill>
        <p:spPr>
          <a:xfrm>
            <a:off x="3851920" y="1124744"/>
            <a:ext cx="4924216" cy="3817094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620688"/>
            <a:ext cx="3311525" cy="4464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розташована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субекваторіальному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кліматичному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поясі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Яскраво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виражений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мусонний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тип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клімату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Спостерігається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3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сезони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Сухий прохолодний - +12˚ …+25˚ (11-2 місяці)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Сухий жаркий - +35˚ …+40˚ (3-5 місяці)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Вологий жаркий - +25˚ …+30˚ (6-10 місяці)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Опади – 2000 мм на рік.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2-3 врожаї на рік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536" y="5103812"/>
            <a:ext cx="83534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u="sng" dirty="0" err="1">
                <a:latin typeface="AcademyCTT" pitchFamily="2" charset="0"/>
              </a:rPr>
              <a:t>Грунти</a:t>
            </a:r>
            <a:r>
              <a:rPr lang="ru-RU" b="1" dirty="0">
                <a:latin typeface="AcademyCTT" pitchFamily="2" charset="0"/>
              </a:rPr>
              <a:t>: </a:t>
            </a:r>
            <a:r>
              <a:rPr lang="ru-RU" b="1" dirty="0" err="1">
                <a:latin typeface="AcademyCTT" pitchFamily="2" charset="0"/>
              </a:rPr>
              <a:t>аллювіальні</a:t>
            </a:r>
            <a:r>
              <a:rPr lang="ru-RU" b="1" dirty="0">
                <a:latin typeface="AcademyCTT" pitchFamily="2" charset="0"/>
              </a:rPr>
              <a:t> (</a:t>
            </a:r>
            <a:r>
              <a:rPr lang="ru-RU" b="1" dirty="0" err="1">
                <a:latin typeface="AcademyCTT" pitchFamily="2" charset="0"/>
              </a:rPr>
              <a:t>Індо-Гангська</a:t>
            </a:r>
            <a:r>
              <a:rPr lang="ru-RU" b="1" dirty="0">
                <a:latin typeface="AcademyCTT" pitchFamily="2" charset="0"/>
              </a:rPr>
              <a:t> </a:t>
            </a:r>
            <a:r>
              <a:rPr lang="ru-RU" b="1" dirty="0" err="1">
                <a:latin typeface="AcademyCTT" pitchFamily="2" charset="0"/>
              </a:rPr>
              <a:t>низовина</a:t>
            </a:r>
            <a:r>
              <a:rPr lang="ru-RU" b="1" dirty="0">
                <a:latin typeface="AcademyCTT" pitchFamily="2" charset="0"/>
              </a:rPr>
              <a:t>), </a:t>
            </a:r>
            <a:r>
              <a:rPr lang="ru-RU" b="1" dirty="0" err="1">
                <a:latin typeface="AcademyCTT" pitchFamily="2" charset="0"/>
              </a:rPr>
              <a:t>чорні</a:t>
            </a:r>
            <a:r>
              <a:rPr lang="ru-RU" b="1" dirty="0">
                <a:latin typeface="AcademyCTT" pitchFamily="2" charset="0"/>
              </a:rPr>
              <a:t> </a:t>
            </a:r>
            <a:r>
              <a:rPr lang="ru-RU" b="1" dirty="0" err="1">
                <a:latin typeface="AcademyCTT" pitchFamily="2" charset="0"/>
              </a:rPr>
              <a:t>тропічні</a:t>
            </a:r>
            <a:r>
              <a:rPr lang="ru-RU" b="1" dirty="0">
                <a:latin typeface="AcademyCTT" pitchFamily="2" charset="0"/>
              </a:rPr>
              <a:t> (</a:t>
            </a:r>
            <a:r>
              <a:rPr lang="ru-RU" b="1" dirty="0" err="1">
                <a:latin typeface="AcademyCTT" pitchFamily="2" charset="0"/>
              </a:rPr>
              <a:t>плоскогір</a:t>
            </a:r>
            <a:r>
              <a:rPr lang="en-US" b="1" dirty="0">
                <a:latin typeface="AcademyCTT" pitchFamily="2" charset="0"/>
              </a:rPr>
              <a:t>’</a:t>
            </a:r>
            <a:r>
              <a:rPr lang="ru-RU" b="1" dirty="0">
                <a:latin typeface="AcademyCTT" pitchFamily="2" charset="0"/>
              </a:rPr>
              <a:t>я Декан), </a:t>
            </a:r>
            <a:r>
              <a:rPr lang="ru-RU" b="1" dirty="0" err="1">
                <a:latin typeface="AcademyCTT" pitchFamily="2" charset="0"/>
              </a:rPr>
              <a:t>червоноземи</a:t>
            </a:r>
            <a:r>
              <a:rPr lang="ru-RU" b="1" dirty="0">
                <a:latin typeface="AcademyCTT" pitchFamily="2" charset="0"/>
              </a:rPr>
              <a:t>, </a:t>
            </a:r>
            <a:r>
              <a:rPr lang="ru-RU" b="1" dirty="0" err="1">
                <a:latin typeface="AcademyCTT" pitchFamily="2" charset="0"/>
              </a:rPr>
              <a:t>фералліти</a:t>
            </a:r>
            <a:r>
              <a:rPr lang="ru-RU" b="1" dirty="0">
                <a:latin typeface="AcademyCTT" pitchFamily="2" charset="0"/>
              </a:rPr>
              <a:t> (</a:t>
            </a:r>
            <a:r>
              <a:rPr lang="ru-RU" b="1" dirty="0" err="1">
                <a:latin typeface="AcademyCTT" pitchFamily="2" charset="0"/>
              </a:rPr>
              <a:t>Зх</a:t>
            </a:r>
            <a:r>
              <a:rPr lang="ru-RU" b="1" dirty="0">
                <a:latin typeface="AcademyCTT" pitchFamily="2" charset="0"/>
              </a:rPr>
              <a:t>., </a:t>
            </a:r>
            <a:r>
              <a:rPr lang="ru-RU" b="1" dirty="0" err="1">
                <a:latin typeface="AcademyCTT" pitchFamily="2" charset="0"/>
              </a:rPr>
              <a:t>Гімалаї</a:t>
            </a:r>
            <a:r>
              <a:rPr lang="ru-RU" b="1" dirty="0">
                <a:latin typeface="AcademyCTT" pitchFamily="2" charset="0"/>
              </a:rPr>
              <a:t>).</a:t>
            </a:r>
          </a:p>
          <a:p>
            <a:pPr algn="just">
              <a:spcBef>
                <a:spcPct val="50000"/>
              </a:spcBef>
            </a:pPr>
            <a:r>
              <a:rPr lang="uk-UA" b="1" u="sng" dirty="0">
                <a:latin typeface="AcademyCTT" pitchFamily="2" charset="0"/>
              </a:rPr>
              <a:t>Водні</a:t>
            </a:r>
            <a:r>
              <a:rPr lang="uk-UA" b="1" dirty="0">
                <a:latin typeface="AcademyCTT" pitchFamily="2" charset="0"/>
              </a:rPr>
              <a:t>: річки – Інд, Ганг, Брахмапутра (</a:t>
            </a:r>
            <a:r>
              <a:rPr lang="uk-UA" b="1" dirty="0" err="1">
                <a:latin typeface="AcademyCTT" pitchFamily="2" charset="0"/>
              </a:rPr>
              <a:t>суднославні</a:t>
            </a:r>
            <a:r>
              <a:rPr lang="uk-UA" b="1" dirty="0">
                <a:latin typeface="AcademyCTT" pitchFamily="2" charset="0"/>
              </a:rPr>
              <a:t>); на річках Декану та Гімалаїв виробляють електроенергію.</a:t>
            </a:r>
          </a:p>
          <a:p>
            <a:pPr algn="just">
              <a:spcBef>
                <a:spcPct val="50000"/>
              </a:spcBef>
            </a:pPr>
            <a:r>
              <a:rPr lang="uk-UA" b="1" u="sng" dirty="0">
                <a:latin typeface="AcademyCTT" pitchFamily="2" charset="0"/>
              </a:rPr>
              <a:t>Лісові</a:t>
            </a:r>
            <a:r>
              <a:rPr lang="uk-UA" b="1" dirty="0">
                <a:latin typeface="AcademyCTT" pitchFamily="2" charset="0"/>
              </a:rPr>
              <a:t>: 20% площі, катастрофічне скорочення площі лісів. </a:t>
            </a:r>
            <a:endParaRPr lang="ru-RU" b="1" dirty="0">
              <a:latin typeface="AcademyCTT" pitchFamily="2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75656" y="0"/>
            <a:ext cx="5832475" cy="503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Природні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умови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 та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ресурси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23528" y="620688"/>
            <a:ext cx="4105275" cy="5905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багатонаціональна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держава (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≈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150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націй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ЇЇ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населяють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народи,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представники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яких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відрізняються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один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одного як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зовнішнім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виглядом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звичаями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Характерний ІІ тип відтворення населення.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Природний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приріст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≈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16 чоловік.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Демографічна політика спрямована на зменшення кількості населення.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≈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20%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безробітніх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Низький рівень кваліфікації (60%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неписемних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Raavi" pitchFamily="2" charset="0"/>
              </a:rPr>
              <a:t>72% - працюючих у с/г, 10% - промисловість.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Raavi" pitchFamily="2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268538" y="44450"/>
            <a:ext cx="3743325" cy="6492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cademyCTT" pitchFamily="2" charset="0"/>
                <a:ea typeface="+mj-ea"/>
                <a:cs typeface="+mj-cs"/>
              </a:rPr>
              <a:t>Населення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cademyCTT" pitchFamily="2" charset="0"/>
              <a:ea typeface="+mj-ea"/>
              <a:cs typeface="+mj-cs"/>
            </a:endParaRPr>
          </a:p>
        </p:txBody>
      </p:sp>
      <p:pic>
        <p:nvPicPr>
          <p:cNvPr id="19458" name="Picture 2" descr="http://www.mukachevo.net/Content/img/news/p_75556_1_gallery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256473" cy="2736304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5/5e/Panchavady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231756" cy="2969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332656"/>
            <a:ext cx="4537075" cy="6049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кількістю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займає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друге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місце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в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світі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після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Китаю.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Вчені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нараховують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тут 18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офіційних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приблизно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1652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мовних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діалектів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Державною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мовою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вважається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хінді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(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хісдустанців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самої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великої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індійської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нації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) 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англійський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Широко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розповсюджена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розмова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двох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мовах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Розміщення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населення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Індії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відрізняється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нерівномірністю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Середня густота – 308 чол. на км</a:t>
            </a:r>
            <a:r>
              <a:rPr kumimoji="0" lang="uk-UA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2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Максимальна густота –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Індо-Гангська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низовина – 500 чол. на км</a:t>
            </a:r>
            <a:r>
              <a:rPr kumimoji="0" lang="uk-UA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2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Мінімальна –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Гімалії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– 2-4 чол. на км</a:t>
            </a:r>
            <a:r>
              <a:rPr kumimoji="0" lang="uk-UA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2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emyCTT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emyCTT" pitchFamily="2" charset="0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2168"/>
          <a:stretch>
            <a:fillRect/>
          </a:stretch>
        </p:blipFill>
        <p:spPr>
          <a:xfrm>
            <a:off x="5220072" y="476672"/>
            <a:ext cx="3619500" cy="5543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1086</Words>
  <Application>Microsoft Office PowerPoint</Application>
  <PresentationFormat>Экран (4:3)</PresentationFormat>
  <Paragraphs>105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AcademyCTT</vt:lpstr>
      <vt:lpstr>Arial</vt:lpstr>
      <vt:lpstr>Calibri</vt:lpstr>
      <vt:lpstr>Raavi</vt:lpstr>
      <vt:lpstr>Sylfaen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RVM</dc:creator>
  <cp:lastModifiedBy>Учетная запись Майкрософт</cp:lastModifiedBy>
  <cp:revision>8</cp:revision>
  <dcterms:created xsi:type="dcterms:W3CDTF">2014-05-11T16:32:27Z</dcterms:created>
  <dcterms:modified xsi:type="dcterms:W3CDTF">2014-05-26T19:12:26Z</dcterms:modified>
</cp:coreProperties>
</file>