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41"/>
  </p:notesMasterIdLst>
  <p:sldIdLst>
    <p:sldId id="261" r:id="rId2"/>
    <p:sldId id="258" r:id="rId3"/>
    <p:sldId id="259" r:id="rId4"/>
    <p:sldId id="257" r:id="rId5"/>
    <p:sldId id="278" r:id="rId6"/>
    <p:sldId id="279" r:id="rId7"/>
    <p:sldId id="280" r:id="rId8"/>
    <p:sldId id="281" r:id="rId9"/>
    <p:sldId id="263" r:id="rId10"/>
    <p:sldId id="264" r:id="rId11"/>
    <p:sldId id="265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275" r:id="rId26"/>
    <p:sldId id="283" r:id="rId27"/>
    <p:sldId id="270" r:id="rId28"/>
    <p:sldId id="284" r:id="rId29"/>
    <p:sldId id="285" r:id="rId30"/>
    <p:sldId id="274" r:id="rId31"/>
    <p:sldId id="286" r:id="rId32"/>
    <p:sldId id="287" r:id="rId33"/>
    <p:sldId id="272" r:id="rId34"/>
    <p:sldId id="267" r:id="rId35"/>
    <p:sldId id="282" r:id="rId36"/>
    <p:sldId id="268" r:id="rId37"/>
    <p:sldId id="262" r:id="rId38"/>
    <p:sldId id="288" r:id="rId39"/>
    <p:sldId id="302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99"/>
    <a:srgbClr val="9933FF"/>
    <a:srgbClr val="33CCCC"/>
    <a:srgbClr val="333300"/>
    <a:srgbClr val="3366CC"/>
    <a:srgbClr val="99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555" autoAdjust="0"/>
    <p:restoredTop sz="90888" autoAdjust="0"/>
  </p:normalViewPr>
  <p:slideViewPr>
    <p:cSldViewPr>
      <p:cViewPr varScale="1">
        <p:scale>
          <a:sx n="81" d="100"/>
          <a:sy n="81" d="100"/>
        </p:scale>
        <p:origin x="-4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33632-3618-4204-AAD1-193BCB1B89C7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E7CE9-801D-43BA-8DDA-71E87DE3C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7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7CE9-801D-43BA-8DDA-71E87DE3CE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464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7CE9-801D-43BA-8DDA-71E87DE3CEA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6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0255C20-AAD5-46FE-9ADE-068D282D5E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17A107-7CE3-4907-9516-0F37DE7B26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784001-51B3-4B53-A425-2DC7C44DD7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23466D11-9DF6-4A4C-B8DC-5AA890170B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E44ED-ED99-4F0A-BEC4-B728525595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BC84D-4746-43AB-9AD0-CC6C3C2A27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A37D5C7C-A12A-46C8-AC5A-96E4560FBC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39A3-B76F-4017-A32F-9AADD4F2E7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A2049-3353-4C53-BA4C-1D76313132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9BD3-D81E-41A3-BD6E-5C8BC69591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C4170-06FA-42AD-AF80-2D6628A813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31A28A2-CCDA-43EF-8CAB-C4ED2F5F68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5.xml"/><Relationship Id="rId4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373188" y="-171450"/>
            <a:ext cx="7086600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ru-RU" altLang="ru-RU" sz="6000">
                <a:solidFill>
                  <a:srgbClr val="008000"/>
                </a:solidFill>
              </a:rPr>
              <a:t>Республ</a:t>
            </a:r>
            <a:r>
              <a:rPr lang="uk-UA" altLang="ru-RU" sz="6000">
                <a:solidFill>
                  <a:srgbClr val="008000"/>
                </a:solidFill>
              </a:rPr>
              <a:t>і</a:t>
            </a:r>
            <a:r>
              <a:rPr lang="ru-RU" altLang="ru-RU" sz="6000">
                <a:solidFill>
                  <a:srgbClr val="008000"/>
                </a:solidFill>
              </a:rPr>
              <a:t>ка Італія</a:t>
            </a:r>
          </a:p>
        </p:txBody>
      </p:sp>
      <p:pic>
        <p:nvPicPr>
          <p:cNvPr id="8195" name="Picture 3" descr="1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14413"/>
            <a:ext cx="3048000" cy="2014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Герб Итал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842963"/>
            <a:ext cx="21685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47813" y="3500437"/>
            <a:ext cx="721201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ru-RU" b="1" dirty="0">
                <a:latin typeface="Bookman Old Style" pitchFamily="18" charset="0"/>
              </a:rPr>
              <a:t>Площа</a:t>
            </a:r>
            <a:r>
              <a:rPr lang="uk-UA" altLang="ru-RU" dirty="0">
                <a:latin typeface="Bookman Old Style" pitchFamily="18" charset="0"/>
              </a:rPr>
              <a:t>                          301 230 кв. км</a:t>
            </a:r>
          </a:p>
          <a:p>
            <a:pPr eaLnBrk="1" hangingPunct="1"/>
            <a:r>
              <a:rPr lang="uk-UA" altLang="ru-RU" b="1" dirty="0">
                <a:latin typeface="Bookman Old Style" pitchFamily="18" charset="0"/>
              </a:rPr>
              <a:t>Столиця</a:t>
            </a:r>
            <a:r>
              <a:rPr lang="uk-UA" altLang="ru-RU" dirty="0">
                <a:latin typeface="Bookman Old Style" pitchFamily="18" charset="0"/>
              </a:rPr>
              <a:t>                      </a:t>
            </a:r>
            <a:r>
              <a:rPr lang="uk-UA" altLang="ru-RU" dirty="0" smtClean="0">
                <a:latin typeface="Bookman Old Style" pitchFamily="18" charset="0"/>
              </a:rPr>
              <a:t>Рим</a:t>
            </a:r>
            <a:endParaRPr lang="uk-UA" altLang="ru-RU" dirty="0">
              <a:latin typeface="Bookman Old Style" pitchFamily="18" charset="0"/>
            </a:endParaRPr>
          </a:p>
          <a:p>
            <a:pPr eaLnBrk="1" hangingPunct="1"/>
            <a:r>
              <a:rPr lang="uk-UA" altLang="ru-RU" b="1" dirty="0" smtClean="0">
                <a:latin typeface="Bookman Old Style" pitchFamily="18" charset="0"/>
              </a:rPr>
              <a:t>Член</a:t>
            </a:r>
            <a:r>
              <a:rPr lang="uk-UA" altLang="ru-RU" dirty="0" smtClean="0">
                <a:latin typeface="Bookman Old Style" pitchFamily="18" charset="0"/>
              </a:rPr>
              <a:t>                            ЄБРР, ЄС, МБР, НАТО, ОЭСР</a:t>
            </a:r>
          </a:p>
          <a:p>
            <a:pPr eaLnBrk="1" hangingPunct="1"/>
            <a:r>
              <a:rPr lang="uk-UA" altLang="ru-RU" b="1" dirty="0" smtClean="0">
                <a:latin typeface="Bookman Old Style" pitchFamily="18" charset="0"/>
              </a:rPr>
              <a:t>Населення</a:t>
            </a:r>
            <a:r>
              <a:rPr lang="uk-UA" altLang="ru-RU" dirty="0" smtClean="0">
                <a:latin typeface="Bookman Old Style" pitchFamily="18" charset="0"/>
              </a:rPr>
              <a:t>                   </a:t>
            </a:r>
            <a:r>
              <a:rPr lang="uk-UA" altLang="ru-RU" dirty="0">
                <a:latin typeface="Bookman Old Style" pitchFamily="18" charset="0"/>
              </a:rPr>
              <a:t>58 103 033(липень 2005)</a:t>
            </a:r>
          </a:p>
          <a:p>
            <a:pPr eaLnBrk="1" hangingPunct="1"/>
            <a:r>
              <a:rPr lang="uk-UA" altLang="ru-RU" b="1" dirty="0">
                <a:latin typeface="Bookman Old Style" pitchFamily="18" charset="0"/>
              </a:rPr>
              <a:t>Державний устрій </a:t>
            </a:r>
            <a:r>
              <a:rPr lang="uk-UA" altLang="ru-RU" dirty="0">
                <a:latin typeface="Bookman Old Style" pitchFamily="18" charset="0"/>
              </a:rPr>
              <a:t>   парламентська республіка, 			  унітарна держава</a:t>
            </a:r>
          </a:p>
          <a:p>
            <a:pPr eaLnBrk="1" hangingPunct="1"/>
            <a:r>
              <a:rPr lang="uk-UA" altLang="ru-RU" b="1" dirty="0">
                <a:latin typeface="Bookman Old Style" pitchFamily="18" charset="0"/>
              </a:rPr>
              <a:t>Склад території  </a:t>
            </a:r>
            <a:r>
              <a:rPr lang="uk-UA" altLang="ru-RU" dirty="0">
                <a:latin typeface="Bookman Old Style" pitchFamily="18" charset="0"/>
              </a:rPr>
              <a:t>	  20 областей</a:t>
            </a:r>
          </a:p>
          <a:p>
            <a:pPr eaLnBrk="1" hangingPunct="1"/>
            <a:r>
              <a:rPr lang="uk-UA" altLang="ru-RU" b="1" dirty="0">
                <a:latin typeface="Bookman Old Style" pitchFamily="18" charset="0"/>
              </a:rPr>
              <a:t>Грошова одиниця     </a:t>
            </a:r>
            <a:r>
              <a:rPr lang="uk-UA" altLang="ru-RU" dirty="0">
                <a:latin typeface="Bookman Old Style" pitchFamily="18" charset="0"/>
              </a:rPr>
              <a:t>євро</a:t>
            </a:r>
          </a:p>
        </p:txBody>
      </p:sp>
      <p:pic>
        <p:nvPicPr>
          <p:cNvPr id="3" name="Гимн - Гимн Италии Со Словами [с сайта www.ololo.fm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" end="106769.408"/>
                  <p14:fade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60692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1162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1662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4162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412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6662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1162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3662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400300" y="146050"/>
            <a:ext cx="42402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ru-RU" sz="4400" b="1" dirty="0" smtClean="0">
                <a:solidFill>
                  <a:schemeClr val="accent6"/>
                </a:solidFill>
                <a:latin typeface="Bookman Old Style" pitchFamily="18" charset="0"/>
              </a:rPr>
              <a:t>МІСТА ІТАЛІЇ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104900" y="960438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Рим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3581400" y="41148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Венеція</a:t>
            </a:r>
          </a:p>
        </p:txBody>
      </p:sp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788988" y="413385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Палермо</a:t>
            </a:r>
          </a:p>
        </p:txBody>
      </p:sp>
      <p:sp>
        <p:nvSpPr>
          <p:cNvPr id="17414" name="Text Box 13"/>
          <p:cNvSpPr txBox="1">
            <a:spLocks noChangeArrowheads="1"/>
          </p:cNvSpPr>
          <p:nvPr/>
        </p:nvSpPr>
        <p:spPr bwMode="auto">
          <a:xfrm>
            <a:off x="4724400" y="4572000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Мілан</a:t>
            </a:r>
          </a:p>
        </p:txBody>
      </p:sp>
      <p:pic>
        <p:nvPicPr>
          <p:cNvPr id="1741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41148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363663"/>
            <a:ext cx="4038600" cy="2674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16063"/>
            <a:ext cx="3886200" cy="250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30725"/>
            <a:ext cx="3409950" cy="2276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5651500" y="4876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20" name="Line 28"/>
          <p:cNvSpPr>
            <a:spLocks noChangeShapeType="1"/>
          </p:cNvSpPr>
          <p:nvPr/>
        </p:nvSpPr>
        <p:spPr bwMode="auto">
          <a:xfrm flipV="1">
            <a:off x="4343400" y="38100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2971800" y="3810000"/>
            <a:ext cx="9175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ru-RU" altLang="ru-RU" b="1"/>
              <a:t>Мілан</a:t>
            </a:r>
          </a:p>
          <a:p>
            <a:pPr eaLnBrk="1" hangingPunct="1"/>
            <a:endParaRPr lang="ru-RU" altLang="ru-RU" b="1"/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6096000" y="3124200"/>
            <a:ext cx="11541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ru-RU" altLang="ru-RU" b="1"/>
              <a:t>Соренто</a:t>
            </a:r>
          </a:p>
        </p:txBody>
      </p:sp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3717925"/>
            <a:ext cx="4572000" cy="3059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200"/>
            <a:ext cx="4251325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92500"/>
            <a:ext cx="2201863" cy="3321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14"/>
          <p:cNvSpPr txBox="1">
            <a:spLocks noChangeArrowheads="1"/>
          </p:cNvSpPr>
          <p:nvPr/>
        </p:nvSpPr>
        <p:spPr bwMode="auto">
          <a:xfrm>
            <a:off x="2286000" y="49530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Піза</a:t>
            </a:r>
          </a:p>
        </p:txBody>
      </p:sp>
      <p:sp>
        <p:nvSpPr>
          <p:cNvPr id="18440" name="Line 17"/>
          <p:cNvSpPr>
            <a:spLocks noChangeShapeType="1"/>
          </p:cNvSpPr>
          <p:nvPr/>
        </p:nvSpPr>
        <p:spPr bwMode="auto">
          <a:xfrm flipH="1" flipV="1">
            <a:off x="3048000" y="3276600"/>
            <a:ext cx="304800" cy="609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8441" name="Line 18"/>
          <p:cNvSpPr>
            <a:spLocks noChangeShapeType="1"/>
          </p:cNvSpPr>
          <p:nvPr/>
        </p:nvSpPr>
        <p:spPr bwMode="auto">
          <a:xfrm>
            <a:off x="6705600" y="3429000"/>
            <a:ext cx="38100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8442" name="Text Box 20"/>
          <p:cNvSpPr txBox="1">
            <a:spLocks noChangeArrowheads="1"/>
          </p:cNvSpPr>
          <p:nvPr/>
        </p:nvSpPr>
        <p:spPr bwMode="auto">
          <a:xfrm>
            <a:off x="4724400" y="327660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Венеція</a:t>
            </a:r>
          </a:p>
        </p:txBody>
      </p:sp>
      <p:sp>
        <p:nvSpPr>
          <p:cNvPr id="18443" name="Line 21"/>
          <p:cNvSpPr>
            <a:spLocks noChangeShapeType="1"/>
          </p:cNvSpPr>
          <p:nvPr/>
        </p:nvSpPr>
        <p:spPr bwMode="auto">
          <a:xfrm flipV="1">
            <a:off x="5715000" y="2971800"/>
            <a:ext cx="5334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18444" name="Picture 30" descr="venice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198438"/>
            <a:ext cx="4500562" cy="2773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75841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4400" b="1" dirty="0" smtClean="0">
                <a:solidFill>
                  <a:schemeClr val="accent6"/>
                </a:solidFill>
                <a:latin typeface="Bookman Old Style" pitchFamily="18" charset="0"/>
              </a:rPr>
              <a:t>Визначні місця </a:t>
            </a:r>
            <a:r>
              <a:rPr lang="uk-UA" sz="4400" b="1" dirty="0" err="1" smtClean="0">
                <a:solidFill>
                  <a:schemeClr val="accent6"/>
                </a:solidFill>
                <a:latin typeface="Bookman Old Style" pitchFamily="18" charset="0"/>
              </a:rPr>
              <a:t>Італїї</a:t>
            </a:r>
            <a:endParaRPr lang="uk-UA" sz="4400" b="1" dirty="0">
              <a:solidFill>
                <a:schemeClr val="accent6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556792"/>
            <a:ext cx="2664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hlinkClick r:id="" action="ppaction://hlinkshowjump?jump=nextslide"/>
              </a:rPr>
              <a:t>Мілан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6340" y="1551484"/>
            <a:ext cx="2664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hlinkClick r:id="rId2" action="ppaction://hlinksldjump"/>
              </a:rPr>
              <a:t>Рим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3789040"/>
            <a:ext cx="2664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hlinkClick r:id="rId3" action="ppaction://hlinksldjump"/>
              </a:rPr>
              <a:t>Венеція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3789040"/>
            <a:ext cx="35283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hlinkClick r:id="rId4" action="ppaction://hlinksldjump"/>
              </a:rPr>
              <a:t>Флоренція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5445224"/>
            <a:ext cx="1644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5" action="ppaction://hlinksldjump"/>
              </a:rPr>
              <a:t>Далі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65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Рабочий стол\1805130708416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84" y="0"/>
            <a:ext cx="9258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668" y="152340"/>
            <a:ext cx="82301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Галерея Вітторіо </a:t>
            </a:r>
            <a:r>
              <a:rPr lang="uk-UA" sz="40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Еммануеля</a:t>
            </a:r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75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la_scala_1109770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9" y="-99392"/>
            <a:ext cx="9153129" cy="696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44008" y="-99392"/>
            <a:ext cx="3246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Ла Скала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9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User\Рабочий стол\san-si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06882" y="0"/>
            <a:ext cx="3084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Сан-</a:t>
            </a:r>
            <a:r>
              <a:rPr lang="ru-RU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Сіро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Управляющая кнопка: настраиваемая 5">
            <a:hlinkClick r:id="rId2" action="ppaction://hlinksldjump" highlightClick="1"/>
          </p:cNvPr>
          <p:cNvSpPr/>
          <p:nvPr/>
        </p:nvSpPr>
        <p:spPr>
          <a:xfrm>
            <a:off x="6732240" y="5805264"/>
            <a:ext cx="2016224" cy="720080"/>
          </a:xfrm>
          <a:prstGeom prst="actionButtonBlank">
            <a:avLst/>
          </a:prstGeom>
          <a:solidFill>
            <a:schemeClr val="accent1">
              <a:alpha val="31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hlinkClick r:id="rId2" action="ppaction://hlinksldjump"/>
              </a:rPr>
              <a:t>НАЗАД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User\Рабочий стол\Colosseum-1200x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7640" y="-4465"/>
            <a:ext cx="2555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Колізей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1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User\Рабочий стол\Fontana_del_Nettuno-Piazza_Navona-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0"/>
            <a:ext cx="9144000" cy="69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8411" y="4400"/>
            <a:ext cx="4907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Площа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Навона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0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User\Рабочий стол\kartinki24_stadiums_1207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82858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35816" y="0"/>
            <a:ext cx="7356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Олімпійський</a:t>
            </a:r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ru-RU" sz="5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стадіон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Управляющая кнопка: настраиваемая 5">
            <a:hlinkClick r:id="rId2" action="ppaction://hlinksldjump" highlightClick="1"/>
          </p:cNvPr>
          <p:cNvSpPr/>
          <p:nvPr/>
        </p:nvSpPr>
        <p:spPr>
          <a:xfrm>
            <a:off x="6948264" y="5781228"/>
            <a:ext cx="2016224" cy="720080"/>
          </a:xfrm>
          <a:prstGeom prst="actionButtonBlank">
            <a:avLst/>
          </a:prstGeom>
          <a:solidFill>
            <a:schemeClr val="accent1">
              <a:alpha val="31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hlinkClick r:id="rId2" action="ppaction://hlinksldjump"/>
              </a:rPr>
              <a:t>НАЗАД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Рабочий стол\11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6976" y="0"/>
            <a:ext cx="7690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Венеціанський</a:t>
            </a:r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Арсенал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526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Герб Итал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684338"/>
            <a:ext cx="3089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16"/>
          <p:cNvSpPr txBox="1">
            <a:spLocks noChangeArrowheads="1"/>
          </p:cNvSpPr>
          <p:nvPr/>
        </p:nvSpPr>
        <p:spPr bwMode="auto">
          <a:xfrm>
            <a:off x="2389188" y="0"/>
            <a:ext cx="32988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ru-RU" altLang="ru-RU" sz="5400" dirty="0">
                <a:solidFill>
                  <a:srgbClr val="339933"/>
                </a:solidFill>
              </a:rPr>
              <a:t>Герб </a:t>
            </a:r>
            <a:r>
              <a:rPr lang="ru-RU" altLang="ru-RU" sz="5400" dirty="0" err="1">
                <a:solidFill>
                  <a:srgbClr val="339933"/>
                </a:solidFill>
              </a:rPr>
              <a:t>Італії</a:t>
            </a:r>
            <a:endParaRPr lang="ru-RU" altLang="ru-RU" sz="5400" dirty="0">
              <a:solidFill>
                <a:srgbClr val="339933"/>
              </a:solidFill>
            </a:endParaRPr>
          </a:p>
        </p:txBody>
      </p:sp>
      <p:sp>
        <p:nvSpPr>
          <p:cNvPr id="9220" name="Text Box 17"/>
          <p:cNvSpPr txBox="1">
            <a:spLocks noChangeArrowheads="1"/>
          </p:cNvSpPr>
          <p:nvPr/>
        </p:nvSpPr>
        <p:spPr bwMode="auto">
          <a:xfrm>
            <a:off x="5927725" y="4953000"/>
            <a:ext cx="32162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ru-RU" sz="1400">
                <a:latin typeface="Bookman Old Style" pitchFamily="18" charset="0"/>
              </a:rPr>
              <a:t>Сталеве зубчасте колесо - символ праці і воно відбиває першу статтю Конституційного закону, в якій сказано : "Італія - демократична республіка, заснована на праці".</a:t>
            </a:r>
            <a:endParaRPr lang="uk-UA" altLang="ru-RU" sz="1400" b="1">
              <a:latin typeface="Bookman Old Style" pitchFamily="18" charset="0"/>
            </a:endParaRPr>
          </a:p>
        </p:txBody>
      </p:sp>
      <p:sp>
        <p:nvSpPr>
          <p:cNvPr id="9221" name="Text Box 18"/>
          <p:cNvSpPr txBox="1">
            <a:spLocks noChangeArrowheads="1"/>
          </p:cNvSpPr>
          <p:nvPr/>
        </p:nvSpPr>
        <p:spPr bwMode="auto">
          <a:xfrm>
            <a:off x="371475" y="5257800"/>
            <a:ext cx="3048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ru-RU" sz="1400">
                <a:latin typeface="Bookman Old Style" pitchFamily="18" charset="0"/>
              </a:rPr>
              <a:t>Гілка оливи символізує миролюбність нації, прагнення, що означає, до внутрішньої згоди в країні і інтернаціонального братерства за її межами</a:t>
            </a:r>
          </a:p>
        </p:txBody>
      </p:sp>
      <p:sp>
        <p:nvSpPr>
          <p:cNvPr id="9222" name="Rectangle 20"/>
          <p:cNvSpPr>
            <a:spLocks noChangeArrowheads="1"/>
          </p:cNvSpPr>
          <p:nvPr/>
        </p:nvSpPr>
        <p:spPr bwMode="auto">
          <a:xfrm>
            <a:off x="6084888" y="1828800"/>
            <a:ext cx="3352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ru-RU" sz="1400">
                <a:latin typeface="Bookman Old Style" pitchFamily="18" charset="0"/>
              </a:rPr>
              <a:t>Гілка дуба говорить про силу і гідність італійського народу</a:t>
            </a:r>
            <a:r>
              <a:rPr lang="uk-UA" altLang="ru-RU" sz="1400" b="1">
                <a:latin typeface="Bookman Old Style" pitchFamily="18" charset="0"/>
              </a:rPr>
              <a:t>.</a:t>
            </a:r>
          </a:p>
        </p:txBody>
      </p:sp>
      <p:sp>
        <p:nvSpPr>
          <p:cNvPr id="9223" name="Line 24"/>
          <p:cNvSpPr>
            <a:spLocks noChangeShapeType="1"/>
          </p:cNvSpPr>
          <p:nvPr/>
        </p:nvSpPr>
        <p:spPr bwMode="auto">
          <a:xfrm flipH="1">
            <a:off x="5924550" y="2276475"/>
            <a:ext cx="1600200" cy="1066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4" name="Line 25"/>
          <p:cNvSpPr>
            <a:spLocks noChangeShapeType="1"/>
          </p:cNvSpPr>
          <p:nvPr/>
        </p:nvSpPr>
        <p:spPr bwMode="auto">
          <a:xfrm flipV="1">
            <a:off x="2051050" y="3773488"/>
            <a:ext cx="1066800" cy="1600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5" name="Line 26"/>
          <p:cNvSpPr>
            <a:spLocks noChangeShapeType="1"/>
          </p:cNvSpPr>
          <p:nvPr/>
        </p:nvSpPr>
        <p:spPr bwMode="auto">
          <a:xfrm flipH="1" flipV="1">
            <a:off x="5029200" y="4038600"/>
            <a:ext cx="15240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6" name="Text Box 27"/>
          <p:cNvSpPr txBox="1">
            <a:spLocks noChangeArrowheads="1"/>
          </p:cNvSpPr>
          <p:nvPr/>
        </p:nvSpPr>
        <p:spPr bwMode="auto">
          <a:xfrm>
            <a:off x="3349625" y="5470525"/>
            <a:ext cx="25908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ru-RU" sz="1400">
                <a:latin typeface="Bookman Old Style" pitchFamily="18" charset="0"/>
              </a:rPr>
              <a:t>В наші дні її присутність вказує на приналежність до збройних сил Італії </a:t>
            </a:r>
            <a:endParaRPr lang="uk-UA" altLang="ru-RU" sz="1400" b="1">
              <a:latin typeface="Bookman Old Style" pitchFamily="18" charset="0"/>
            </a:endParaRPr>
          </a:p>
        </p:txBody>
      </p:sp>
      <p:sp>
        <p:nvSpPr>
          <p:cNvPr id="9227" name="Line 28"/>
          <p:cNvSpPr>
            <a:spLocks noChangeShapeType="1"/>
          </p:cNvSpPr>
          <p:nvPr/>
        </p:nvSpPr>
        <p:spPr bwMode="auto">
          <a:xfrm flipV="1">
            <a:off x="4357688" y="3452813"/>
            <a:ext cx="0" cy="19208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8" name="Text Box 29"/>
          <p:cNvSpPr txBox="1">
            <a:spLocks noChangeArrowheads="1"/>
          </p:cNvSpPr>
          <p:nvPr/>
        </p:nvSpPr>
        <p:spPr bwMode="auto">
          <a:xfrm>
            <a:off x="334963" y="954088"/>
            <a:ext cx="6037262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ru-RU" sz="1600" u="sng" dirty="0">
                <a:solidFill>
                  <a:srgbClr val="33330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Герб</a:t>
            </a:r>
            <a:r>
              <a:rPr lang="uk-UA" altLang="ru-RU" sz="1600" dirty="0">
                <a:solidFill>
                  <a:srgbClr val="33330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 Італійської республіки складається з 3-х елементів:</a:t>
            </a:r>
          </a:p>
          <a:p>
            <a:pPr eaLnBrk="1" hangingPunct="1"/>
            <a:r>
              <a:rPr lang="uk-UA" altLang="ru-RU" sz="1600" b="1" dirty="0">
                <a:solidFill>
                  <a:srgbClr val="33330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- зірки</a:t>
            </a:r>
          </a:p>
          <a:p>
            <a:pPr eaLnBrk="1" hangingPunct="1"/>
            <a:r>
              <a:rPr lang="uk-UA" altLang="ru-RU" sz="1600" b="1" dirty="0">
                <a:solidFill>
                  <a:srgbClr val="33330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- зубчастого колеса</a:t>
            </a:r>
          </a:p>
          <a:p>
            <a:pPr eaLnBrk="1" hangingPunct="1"/>
            <a:r>
              <a:rPr lang="uk-UA" altLang="ru-RU" sz="1600" b="1" dirty="0">
                <a:solidFill>
                  <a:srgbClr val="333300"/>
                </a:solidFill>
                <a:latin typeface="Bookman Old Style" pitchFamily="18" charset="0"/>
                <a:cs typeface="Times New Roman" charset="0"/>
              </a:rPr>
              <a:t>- віток оливи та дуба.</a:t>
            </a:r>
            <a:r>
              <a:rPr lang="uk-UA" altLang="ru-RU" sz="1600" dirty="0">
                <a:solidFill>
                  <a:srgbClr val="000000"/>
                </a:solidFill>
                <a:latin typeface="Bookman Old Style" pitchFamily="18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5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25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25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1" grpId="0"/>
      <p:bldP spid="9222" grpId="0"/>
      <p:bldP spid="9223" grpId="0" animBg="1"/>
      <p:bldP spid="9224" grpId="0" animBg="1"/>
      <p:bldP spid="9225" grpId="0" animBg="1"/>
      <p:bldP spid="9226" grpId="0"/>
      <p:bldP spid="92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93752" y="0"/>
            <a:ext cx="6112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Фондако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деї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Турки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68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User\Рабочий стол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43" y="0"/>
            <a:ext cx="91053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Собор Санта-</a:t>
            </a:r>
            <a:r>
              <a:rPr lang="ru-RU" sz="48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Марія</a:t>
            </a:r>
            <a:r>
              <a:rPr lang="ru-RU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делла</a:t>
            </a:r>
            <a:r>
              <a:rPr lang="ru-RU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Салюте</a:t>
            </a:r>
          </a:p>
        </p:txBody>
      </p:sp>
      <p:sp>
        <p:nvSpPr>
          <p:cNvPr id="5" name="Управляющая кнопка: настраиваемая 4">
            <a:hlinkClick r:id="rId3" action="ppaction://hlinksldjump" highlightClick="1"/>
          </p:cNvPr>
          <p:cNvSpPr/>
          <p:nvPr/>
        </p:nvSpPr>
        <p:spPr>
          <a:xfrm>
            <a:off x="6948264" y="5805264"/>
            <a:ext cx="2016224" cy="720080"/>
          </a:xfrm>
          <a:prstGeom prst="actionButtonBlank">
            <a:avLst/>
          </a:prstGeom>
          <a:solidFill>
            <a:schemeClr val="accent1">
              <a:alpha val="31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hlinkClick r:id="rId3" action="ppaction://hlinksldjump"/>
              </a:rPr>
              <a:t>НАЗАД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User\Рабочий стол\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8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3039" y="0"/>
            <a:ext cx="82987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Собор </a:t>
            </a:r>
            <a:r>
              <a:rPr lang="ru-RU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Дуомо</a:t>
            </a: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(Санта </a:t>
            </a:r>
            <a:r>
              <a:rPr lang="ru-RU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Маріа</a:t>
            </a: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дель</a:t>
            </a: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Фьоре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)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1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User\Рабочий стол\Group-1-DSC_0001_DSC_0015-15-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34522" y="0"/>
            <a:ext cx="3670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Театр </a:t>
            </a:r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Верді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1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User\Рабочий стол\so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2" y="0"/>
            <a:ext cx="9169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3312096" y="853939"/>
            <a:ext cx="136815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040865" y="14585"/>
            <a:ext cx="5982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Дзвінниця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Джотто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Управляющая кнопка: настраиваемая 7">
            <a:hlinkClick r:id="rId3" action="ppaction://hlinksldjump" highlightClick="1"/>
          </p:cNvPr>
          <p:cNvSpPr/>
          <p:nvPr/>
        </p:nvSpPr>
        <p:spPr>
          <a:xfrm>
            <a:off x="6948264" y="5805264"/>
            <a:ext cx="2016224" cy="720080"/>
          </a:xfrm>
          <a:prstGeom prst="actionButtonBlank">
            <a:avLst/>
          </a:prstGeom>
          <a:solidFill>
            <a:schemeClr val="accent1">
              <a:alpha val="31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hlinkClick r:id="rId3" action="ppaction://hlinksldjump"/>
              </a:rPr>
              <a:t>НАЗАД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4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203450" y="0"/>
            <a:ext cx="4930775" cy="7080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000" b="1" dirty="0" smtClean="0">
                <a:solidFill>
                  <a:schemeClr val="accent6"/>
                </a:solidFill>
                <a:latin typeface="Bookman Old Style" pitchFamily="18" charset="0"/>
              </a:rPr>
              <a:t>Звичаї італійців 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592138"/>
            <a:ext cx="2268537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438400" y="777875"/>
            <a:ext cx="65532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uk-UA" altLang="ru-RU" sz="1800" b="1" dirty="0">
                <a:latin typeface="Bookman Old Style" pitchFamily="18" charset="0"/>
              </a:rPr>
              <a:t>1) Діти</a:t>
            </a:r>
          </a:p>
          <a:p>
            <a:pPr algn="just"/>
            <a:r>
              <a:rPr lang="uk-UA" altLang="ru-RU" sz="1800" dirty="0">
                <a:latin typeface="Bookman Old Style" pitchFamily="18" charset="0"/>
              </a:rPr>
              <a:t>      У італійській  сім'ї  1 або 2 </a:t>
            </a:r>
            <a:r>
              <a:rPr lang="uk-UA" altLang="ru-RU" sz="1800" dirty="0" smtClean="0">
                <a:latin typeface="Bookman Old Style" pitchFamily="18" charset="0"/>
              </a:rPr>
              <a:t>дитини, </a:t>
            </a:r>
            <a:r>
              <a:rPr lang="uk-UA" altLang="ru-RU" sz="1800" dirty="0">
                <a:latin typeface="Bookman Old Style" pitchFamily="18" charset="0"/>
              </a:rPr>
              <a:t>дітям дозволено витворяти що завгодно, ніхто їх не лає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362200" y="1716088"/>
            <a:ext cx="667385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altLang="ru-RU" b="1"/>
              <a:t>  </a:t>
            </a:r>
            <a:r>
              <a:rPr lang="uk-UA" altLang="ru-RU" sz="1800" b="1">
                <a:latin typeface="Bookman Old Style" pitchFamily="18" charset="0"/>
              </a:rPr>
              <a:t>2) Закони</a:t>
            </a:r>
          </a:p>
          <a:p>
            <a:pPr algn="just"/>
            <a:r>
              <a:rPr lang="uk-UA" altLang="ru-RU" sz="1800">
                <a:latin typeface="Bookman Old Style" pitchFamily="18" charset="0"/>
              </a:rPr>
              <a:t>         Щоб жити в цій країні згідно із законом, італійський громадянин зобов'язаний вивчити 800000 всяких правил і законів, ремені безпеки обов'язкові для усіх, але ніхто і ніколи їх не пристібає (у Італії дуже популярні майки з намальованими на них ременями). 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2339975" y="3565525"/>
            <a:ext cx="66960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altLang="ru-RU" b="1"/>
              <a:t> </a:t>
            </a:r>
            <a:r>
              <a:rPr lang="uk-UA" altLang="ru-RU" sz="1800" b="1">
                <a:latin typeface="Bookman Old Style" pitchFamily="18" charset="0"/>
              </a:rPr>
              <a:t>3) Рукостискання</a:t>
            </a:r>
          </a:p>
          <a:p>
            <a:pPr algn="just"/>
            <a:r>
              <a:rPr lang="uk-UA" altLang="ru-RU" sz="1800">
                <a:latin typeface="Bookman Old Style" pitchFamily="18" charset="0"/>
              </a:rPr>
              <a:t>        Рукостискання в Італії несе в собі певний символ: воно показує, що руки, що тягнуться один до одного, беззбройні.</a:t>
            </a:r>
            <a:r>
              <a:rPr lang="ru-RU" altLang="ru-RU" sz="1800">
                <a:latin typeface="Bookman Old Style" pitchFamily="18" charset="0"/>
              </a:rPr>
              <a:t> 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1547813" y="5089525"/>
            <a:ext cx="7488237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uk-UA" altLang="ru-RU" sz="1800" b="1">
                <a:solidFill>
                  <a:srgbClr val="000000"/>
                </a:solidFill>
                <a:latin typeface="Bookman Old Style" pitchFamily="18" charset="0"/>
              </a:rPr>
              <a:t>            </a:t>
            </a:r>
            <a:r>
              <a:rPr lang="uk-UA" altLang="ru-RU" sz="1800" b="1">
                <a:latin typeface="Bookman Old Style" pitchFamily="18" charset="0"/>
              </a:rPr>
              <a:t>4) Податки </a:t>
            </a:r>
          </a:p>
          <a:p>
            <a:pPr algn="just"/>
            <a:r>
              <a:rPr lang="uk-UA" altLang="ru-RU" sz="1800">
                <a:latin typeface="Bookman Old Style" pitchFamily="18" charset="0"/>
              </a:rPr>
              <a:t>        Італія - це країна, в якій рівень податків, - один з найвищих у світі, а населення якої славиться тим, що не платить податків </a:t>
            </a:r>
          </a:p>
          <a:p>
            <a:endParaRPr lang="ru-RU" alt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457450" y="0"/>
            <a:ext cx="4422775" cy="7080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000" b="1" dirty="0">
                <a:latin typeface="Bookman Old Style" pitchFamily="18" charset="0"/>
              </a:rPr>
              <a:t>Промисловість</a:t>
            </a:r>
            <a:endParaRPr lang="uk-UA" sz="4000" b="1" dirty="0" smtClean="0">
              <a:solidFill>
                <a:schemeClr val="accent6"/>
              </a:solidFill>
              <a:latin typeface="Bookman Old Style" pitchFamily="18" charset="0"/>
            </a:endParaRPr>
          </a:p>
        </p:txBody>
      </p: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1042988" y="733425"/>
            <a:ext cx="7993062" cy="615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uk-UA" altLang="ru-RU" sz="1800" b="1">
                <a:latin typeface="Bookman Old Style" pitchFamily="18" charset="0"/>
              </a:rPr>
              <a:t>ПЕК – </a:t>
            </a:r>
            <a:r>
              <a:rPr lang="uk-UA" altLang="ru-RU" sz="1800">
                <a:latin typeface="Bookman Old Style" pitchFamily="18" charset="0"/>
              </a:rPr>
              <a:t>добування газу, нафтопереробка (Мілаццо, Генуя, Венеція); ТЕС – 78%, ГЕС – 20%, АЕС – 1,5 %, ГеоЕС – 0,5%.</a:t>
            </a:r>
          </a:p>
          <a:p>
            <a:pPr algn="just"/>
            <a:r>
              <a:rPr lang="uk-UA" altLang="ru-RU" sz="1800" b="1">
                <a:latin typeface="Bookman Old Style" pitchFamily="18" charset="0"/>
              </a:rPr>
              <a:t>Металургія -</a:t>
            </a:r>
            <a:r>
              <a:rPr lang="uk-UA" altLang="ru-RU" sz="1800">
                <a:latin typeface="Bookman Old Style" pitchFamily="18" charset="0"/>
              </a:rPr>
              <a:t> чавун, сталь, труби (Таранто, Неаполь, Генуя, Мілан та ін.). Більшого розвитку набула кольорова металургія: найбільш розвинена алюмінієва промисловість (пн-сх., Сардинія, Мілан), цинк (Сардинія), Магній (Больцано), олово (Тоскана). </a:t>
            </a: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b="1">
              <a:latin typeface="Bookman Old Style" pitchFamily="18" charset="0"/>
            </a:endParaRPr>
          </a:p>
          <a:p>
            <a:pPr algn="just"/>
            <a:endParaRPr lang="uk-UA" altLang="ru-RU" sz="800" b="1">
              <a:latin typeface="Bookman Old Style" pitchFamily="18" charset="0"/>
            </a:endParaRPr>
          </a:p>
          <a:p>
            <a:pPr algn="just"/>
            <a:r>
              <a:rPr lang="uk-UA" altLang="ru-RU" b="1">
                <a:latin typeface="Bookman Old Style" pitchFamily="18" charset="0"/>
              </a:rPr>
              <a:t>Машинобудування – </a:t>
            </a:r>
            <a:r>
              <a:rPr lang="uk-UA" altLang="ru-RU">
                <a:latin typeface="Bookman Old Style" pitchFamily="18" charset="0"/>
              </a:rPr>
              <a:t>суднобудування (Трієст, Генуя, Палермо, Монфальконе), літакобудування (Турін, Неаполь), верстатобудування (Ломбардія, П'ємонт), трактори (Паданська рівнина), електротехніка (Мілан, холодильники, пральні машини), електротехніка (Мілан, Турин, Рим, Неаполь)</a:t>
            </a:r>
            <a:endParaRPr lang="ru-RU" altLang="ru-RU">
              <a:latin typeface="Bookman Old Style" pitchFamily="18" charset="0"/>
            </a:endParaRPr>
          </a:p>
        </p:txBody>
      </p:sp>
      <p:pic>
        <p:nvPicPr>
          <p:cNvPr id="2048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2492375"/>
            <a:ext cx="3375025" cy="22526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2492375"/>
            <a:ext cx="3370263" cy="22383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147888" y="0"/>
            <a:ext cx="48482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sz="4400" b="1">
                <a:latin typeface="Bookman Old Style" pitchFamily="18" charset="0"/>
              </a:rPr>
              <a:t>Промисловість</a:t>
            </a:r>
            <a:endParaRPr lang="uk-UA" altLang="ru-RU" sz="4400" b="1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42988" y="4316413"/>
            <a:ext cx="4608512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uk-UA" altLang="ru-RU" b="1">
                <a:latin typeface="Bookman Old Style" pitchFamily="18" charset="0"/>
              </a:rPr>
              <a:t>Автомобілебудування</a:t>
            </a:r>
            <a:r>
              <a:rPr lang="uk-UA" altLang="ru-RU">
                <a:latin typeface="Bookman Old Style" pitchFamily="18" charset="0"/>
              </a:rPr>
              <a:t>.(1/4 оброблювальна промисловість, зайнято 2 млн. чол.) – «Феррарі» (Мілан), «Мазераті», «Ланча»; найбільша – «Фіат» (Турін), «Альфа-Ромео» (Неаполь).</a:t>
            </a:r>
          </a:p>
        </p:txBody>
      </p:sp>
      <p:pic>
        <p:nvPicPr>
          <p:cNvPr id="21508" name="Picture 16" descr="Обои для рабочего стола - Нажмите, чтобы установи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316413"/>
            <a:ext cx="3013075" cy="2262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9" descr="fi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887788"/>
            <a:ext cx="1600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3" descr="83f302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006475"/>
            <a:ext cx="3971925" cy="2713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5" descr="686654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1006475"/>
            <a:ext cx="3711575" cy="2709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457450" y="0"/>
            <a:ext cx="4422775" cy="7080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000" b="1" dirty="0">
                <a:latin typeface="Bookman Old Style" pitchFamily="18" charset="0"/>
              </a:rPr>
              <a:t>Промисловість</a:t>
            </a:r>
            <a:endParaRPr lang="uk-UA" sz="4000" b="1" dirty="0" smtClean="0">
              <a:solidFill>
                <a:schemeClr val="accent6"/>
              </a:solidFill>
              <a:latin typeface="Bookman Old Style" pitchFamily="18" charset="0"/>
            </a:endParaRPr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1042988" y="733425"/>
            <a:ext cx="7993062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uk-UA" altLang="ru-RU" sz="1800" b="1">
                <a:latin typeface="Bookman Old Style" pitchFamily="18" charset="0"/>
              </a:rPr>
              <a:t>Хімічна</a:t>
            </a:r>
            <a:r>
              <a:rPr lang="uk-UA" altLang="ru-RU" sz="1800">
                <a:latin typeface="Bookman Old Style" pitchFamily="18" charset="0"/>
              </a:rPr>
              <a:t> (в основному працює на імпортній сировині) – пластмаси, СВ, СК (Неаполь, Турін, Мілан), шини – (Турін, Мілан), ліки, парфуми (Неаполь).</a:t>
            </a: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r>
              <a:rPr lang="uk-UA" altLang="ru-RU" sz="1800" b="1">
                <a:latin typeface="Bookman Old Style" pitchFamily="18" charset="0"/>
              </a:rPr>
              <a:t>Нафтохімічна</a:t>
            </a:r>
            <a:r>
              <a:rPr lang="uk-UA" altLang="ru-RU" sz="1800">
                <a:latin typeface="Bookman Old Style" pitchFamily="18" charset="0"/>
              </a:rPr>
              <a:t> (найпотужніша в країнах Європи)</a:t>
            </a:r>
          </a:p>
          <a:p>
            <a:pPr algn="just"/>
            <a:r>
              <a:rPr lang="uk-UA" altLang="ru-RU" sz="1800" b="1">
                <a:latin typeface="Bookman Old Style" pitchFamily="18" charset="0"/>
              </a:rPr>
              <a:t>Текстильна промисловість – </a:t>
            </a:r>
            <a:r>
              <a:rPr lang="uk-UA" altLang="ru-RU" sz="1800">
                <a:latin typeface="Bookman Old Style" pitchFamily="18" charset="0"/>
              </a:rPr>
              <a:t>натуральні тканини (Ломбардія, П'ємонт),  синтетичні тканини (Неаполь).</a:t>
            </a:r>
          </a:p>
          <a:p>
            <a:pPr algn="just"/>
            <a:endParaRPr lang="uk-UA" altLang="ru-RU" sz="1800" b="1">
              <a:latin typeface="Bookman Old Style" pitchFamily="18" charset="0"/>
            </a:endParaRPr>
          </a:p>
          <a:p>
            <a:pPr algn="just"/>
            <a:endParaRPr lang="uk-UA" altLang="ru-RU" sz="1800" b="1">
              <a:latin typeface="Bookman Old Style" pitchFamily="18" charset="0"/>
            </a:endParaRPr>
          </a:p>
          <a:p>
            <a:pPr algn="just"/>
            <a:endParaRPr lang="uk-UA" altLang="ru-RU" sz="1800" b="1">
              <a:latin typeface="Bookman Old Style" pitchFamily="18" charset="0"/>
            </a:endParaRPr>
          </a:p>
          <a:p>
            <a:pPr algn="just"/>
            <a:endParaRPr lang="uk-UA" altLang="ru-RU" sz="1800" b="1">
              <a:latin typeface="Bookman Old Style" pitchFamily="18" charset="0"/>
            </a:endParaRPr>
          </a:p>
        </p:txBody>
      </p:sp>
      <p:pic>
        <p:nvPicPr>
          <p:cNvPr id="2253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74813"/>
            <a:ext cx="211455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824038"/>
            <a:ext cx="3100388" cy="1816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24400"/>
            <a:ext cx="2549525" cy="1912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2387600" cy="238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457450" y="0"/>
            <a:ext cx="4422775" cy="7080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000" b="1" dirty="0">
                <a:latin typeface="Bookman Old Style" pitchFamily="18" charset="0"/>
              </a:rPr>
              <a:t>Промисловість</a:t>
            </a:r>
            <a:endParaRPr lang="uk-UA" sz="4000" b="1" dirty="0" smtClean="0">
              <a:solidFill>
                <a:schemeClr val="accent6"/>
              </a:solidFill>
              <a:latin typeface="Bookman Old Style" pitchFamily="18" charset="0"/>
            </a:endParaRPr>
          </a:p>
        </p:txBody>
      </p: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1042988" y="733425"/>
            <a:ext cx="799306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uk-UA" altLang="ru-RU" sz="1800" b="1">
                <a:latin typeface="Bookman Old Style" pitchFamily="18" charset="0"/>
              </a:rPr>
              <a:t>Швейна – </a:t>
            </a:r>
            <a:r>
              <a:rPr lang="uk-UA" altLang="ru-RU" sz="1800">
                <a:latin typeface="Bookman Old Style" pitchFamily="18" charset="0"/>
              </a:rPr>
              <a:t>готовий одяг (ІІ місце в світі) Турін</a:t>
            </a: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endParaRPr lang="uk-UA" altLang="ru-RU" sz="1800">
              <a:latin typeface="Bookman Old Style" pitchFamily="18" charset="0"/>
            </a:endParaRPr>
          </a:p>
          <a:p>
            <a:pPr algn="just"/>
            <a:r>
              <a:rPr lang="uk-UA" altLang="ru-RU" sz="1800" b="1">
                <a:latin typeface="Bookman Old Style" pitchFamily="18" charset="0"/>
              </a:rPr>
              <a:t>Взуттєва </a:t>
            </a:r>
            <a:r>
              <a:rPr lang="uk-UA" altLang="ru-RU" sz="1800">
                <a:latin typeface="Bookman Old Style" pitchFamily="18" charset="0"/>
              </a:rPr>
              <a:t>(Мілан)</a:t>
            </a:r>
          </a:p>
          <a:p>
            <a:pPr algn="just"/>
            <a:endParaRPr lang="uk-UA" altLang="ru-RU" sz="1800" b="1">
              <a:latin typeface="Bookman Old Style" pitchFamily="18" charset="0"/>
            </a:endParaRPr>
          </a:p>
          <a:p>
            <a:pPr algn="just"/>
            <a:endParaRPr lang="uk-UA" altLang="ru-RU" sz="1800" b="1">
              <a:latin typeface="Bookman Old Style" pitchFamily="18" charset="0"/>
            </a:endParaRPr>
          </a:p>
          <a:p>
            <a:pPr algn="just"/>
            <a:endParaRPr lang="uk-UA" altLang="ru-RU" sz="1800" b="1">
              <a:latin typeface="Bookman Old Style" pitchFamily="18" charset="0"/>
            </a:endParaRP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125538"/>
            <a:ext cx="2655887" cy="2517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155700"/>
            <a:ext cx="1857375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919163"/>
            <a:ext cx="1676400" cy="2724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92600"/>
            <a:ext cx="3028950" cy="2100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92600"/>
            <a:ext cx="2595563" cy="1944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4089400"/>
            <a:ext cx="2106613" cy="257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Карта Италии по регионам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4284663" y="549275"/>
            <a:ext cx="46164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sz="4400" b="1">
                <a:latin typeface="Bookman Old Style" pitchFamily="18" charset="0"/>
              </a:rPr>
              <a:t>Регіони Італії</a:t>
            </a:r>
          </a:p>
        </p:txBody>
      </p:sp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5409982" y="2204864"/>
            <a:ext cx="3733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b="1" dirty="0">
                <a:latin typeface="Bookman Old Style" pitchFamily="18" charset="0"/>
              </a:rPr>
              <a:t>20 </a:t>
            </a:r>
            <a:r>
              <a:rPr lang="uk-UA" altLang="ru-RU" b="1" dirty="0" smtClean="0">
                <a:latin typeface="Bookman Old Style" pitchFamily="18" charset="0"/>
              </a:rPr>
              <a:t>областей</a:t>
            </a:r>
            <a:r>
              <a:rPr lang="uk-UA" altLang="ru-RU" dirty="0" smtClean="0">
                <a:latin typeface="Bookman Old Style" pitchFamily="18" charset="0"/>
              </a:rPr>
              <a:t>: Сицилія, </a:t>
            </a:r>
            <a:r>
              <a:rPr lang="uk-UA" altLang="ru-RU" dirty="0" err="1" smtClean="0">
                <a:latin typeface="Bookman Old Style" pitchFamily="18" charset="0"/>
              </a:rPr>
              <a:t>Калабрія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Базиліката</a:t>
            </a:r>
            <a:r>
              <a:rPr lang="uk-UA" altLang="ru-RU" dirty="0" smtClean="0">
                <a:latin typeface="Bookman Old Style" pitchFamily="18" charset="0"/>
              </a:rPr>
              <a:t>, Апулія, Кампанія, </a:t>
            </a:r>
            <a:r>
              <a:rPr lang="uk-UA" altLang="ru-RU" dirty="0" err="1" smtClean="0">
                <a:latin typeface="Bookman Old Style" pitchFamily="18" charset="0"/>
              </a:rPr>
              <a:t>Малізе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Абруццо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Лаціо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Марке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Умбрія</a:t>
            </a:r>
            <a:r>
              <a:rPr lang="uk-UA" altLang="ru-RU" dirty="0" smtClean="0">
                <a:latin typeface="Bookman Old Style" pitchFamily="18" charset="0"/>
              </a:rPr>
              <a:t>, Тоскана, </a:t>
            </a:r>
            <a:r>
              <a:rPr lang="uk-UA" altLang="ru-RU" dirty="0" err="1" smtClean="0">
                <a:latin typeface="Bookman Old Style" pitchFamily="18" charset="0"/>
              </a:rPr>
              <a:t>Емілія-Романья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Лігурія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Венето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Фріулі-Венеція-Джулія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Торентіно-Альто-Адідже</a:t>
            </a:r>
            <a:r>
              <a:rPr lang="uk-UA" altLang="ru-RU" dirty="0" smtClean="0">
                <a:latin typeface="Bookman Old Style" pitchFamily="18" charset="0"/>
              </a:rPr>
              <a:t>,  Ломбардія, П</a:t>
            </a:r>
            <a:r>
              <a:rPr lang="en-US" altLang="ru-RU" dirty="0" smtClean="0">
                <a:latin typeface="Bookman Old Style" pitchFamily="18" charset="0"/>
              </a:rPr>
              <a:t>’</a:t>
            </a:r>
            <a:r>
              <a:rPr lang="uk-UA" altLang="ru-RU" dirty="0" err="1" smtClean="0">
                <a:latin typeface="Bookman Old Style" pitchFamily="18" charset="0"/>
              </a:rPr>
              <a:t>ємонт</a:t>
            </a:r>
            <a:r>
              <a:rPr lang="uk-UA" altLang="ru-RU" dirty="0" smtClean="0">
                <a:latin typeface="Bookman Old Style" pitchFamily="18" charset="0"/>
              </a:rPr>
              <a:t>, </a:t>
            </a:r>
            <a:r>
              <a:rPr lang="uk-UA" altLang="ru-RU" dirty="0" err="1" smtClean="0">
                <a:latin typeface="Bookman Old Style" pitchFamily="18" charset="0"/>
              </a:rPr>
              <a:t>Валле-д</a:t>
            </a:r>
            <a:r>
              <a:rPr lang="en-US" altLang="ru-RU" dirty="0" smtClean="0">
                <a:latin typeface="Bookman Old Style" pitchFamily="18" charset="0"/>
              </a:rPr>
              <a:t>’</a:t>
            </a:r>
            <a:r>
              <a:rPr lang="uk-UA" altLang="ru-RU" dirty="0" err="1" smtClean="0">
                <a:latin typeface="Bookman Old Style" pitchFamily="18" charset="0"/>
              </a:rPr>
              <a:t>Аоста</a:t>
            </a:r>
            <a:r>
              <a:rPr lang="uk-UA" altLang="ru-RU" dirty="0" smtClean="0">
                <a:latin typeface="Bookman Old Style" pitchFamily="18" charset="0"/>
              </a:rPr>
              <a:t>,  Сардинія</a:t>
            </a:r>
            <a:endParaRPr lang="ru-RU" alt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27088" y="0"/>
            <a:ext cx="83169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sz="4400" b="1">
                <a:latin typeface="Bookman Old Style" pitchFamily="18" charset="0"/>
              </a:rPr>
              <a:t>Промисловість</a:t>
            </a:r>
            <a:endParaRPr lang="ru-RU" altLang="ru-RU" sz="4400">
              <a:solidFill>
                <a:srgbClr val="003366"/>
              </a:solidFill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42988" y="777875"/>
            <a:ext cx="7993062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342900" indent="-342900" algn="just">
              <a:buFontTx/>
              <a:buChar char="-"/>
              <a:defRPr/>
            </a:pPr>
            <a:r>
              <a:rPr lang="uk-UA" b="1" dirty="0" smtClean="0">
                <a:latin typeface="Bookman Old Style" pitchFamily="18" charset="0"/>
              </a:rPr>
              <a:t>меблева промисловість </a:t>
            </a:r>
            <a:r>
              <a:rPr lang="uk-UA" dirty="0" smtClean="0">
                <a:latin typeface="Bookman Old Style" pitchFamily="18" charset="0"/>
              </a:rPr>
              <a:t>( у Італії склалася традиція робити меблі "під старовину")</a:t>
            </a: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uk-UA" dirty="0" smtClean="0">
                <a:latin typeface="Bookman Old Style" pitchFamily="18" charset="0"/>
              </a:rPr>
              <a:t>Італія знаходиться на одному з перших місць у світі по розвитку ювелірної промисловості (здавна славляться своїми ювелірними виробами Флоренція, Рим, Венеція). </a:t>
            </a:r>
          </a:p>
          <a:p>
            <a:pPr algn="just">
              <a:defRPr/>
            </a:pPr>
            <a:r>
              <a:rPr lang="uk-UA" b="1" dirty="0" smtClean="0">
                <a:latin typeface="Bookman Old Style" pitchFamily="18" charset="0"/>
                <a:cs typeface="Times New Roman" charset="0"/>
              </a:rPr>
              <a:t>Харчова промисловість – </a:t>
            </a:r>
            <a:r>
              <a:rPr lang="uk-UA" b="1" i="1" dirty="0" smtClean="0">
                <a:latin typeface="Bookman Old Style" pitchFamily="18" charset="0"/>
                <a:cs typeface="Times New Roman" charset="0"/>
              </a:rPr>
              <a:t>макарони</a:t>
            </a: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2458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25146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557338"/>
            <a:ext cx="2441575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57338"/>
            <a:ext cx="2376488" cy="1698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4584700"/>
            <a:ext cx="1584325" cy="201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652963"/>
            <a:ext cx="1873250" cy="1871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4622800"/>
            <a:ext cx="2371725" cy="1924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27088" y="0"/>
            <a:ext cx="83169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sz="4400" b="1">
                <a:latin typeface="Bookman Old Style" pitchFamily="18" charset="0"/>
              </a:rPr>
              <a:t>Промисловість</a:t>
            </a:r>
            <a:endParaRPr lang="ru-RU" altLang="ru-RU" sz="4400">
              <a:solidFill>
                <a:srgbClr val="003366"/>
              </a:solidFill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42988" y="777875"/>
            <a:ext cx="7993062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</a:rPr>
              <a:t>вино</a:t>
            </a: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algn="just">
              <a:defRPr/>
            </a:pPr>
            <a:endParaRPr lang="uk-UA" b="1" i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  <a:cs typeface="Times New Roman" charset="0"/>
              </a:rPr>
              <a:t>сир</a:t>
            </a: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25604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196975"/>
            <a:ext cx="2454275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1190625"/>
            <a:ext cx="1951037" cy="1951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82663"/>
            <a:ext cx="3241675" cy="215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48150"/>
            <a:ext cx="2690812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248150"/>
            <a:ext cx="3030537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4371975"/>
            <a:ext cx="2667000" cy="176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827088" y="0"/>
            <a:ext cx="83169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sz="4400" b="1">
                <a:latin typeface="Bookman Old Style" pitchFamily="18" charset="0"/>
              </a:rPr>
              <a:t>Сільське господарство</a:t>
            </a:r>
            <a:endParaRPr lang="ru-RU" altLang="ru-RU" sz="4400">
              <a:solidFill>
                <a:srgbClr val="003366"/>
              </a:solidFill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42988" y="777875"/>
            <a:ext cx="7993062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</a:rPr>
              <a:t>Тваринництво – </a:t>
            </a:r>
            <a:r>
              <a:rPr lang="uk-UA" dirty="0" smtClean="0">
                <a:latin typeface="Bookman Old Style" pitchFamily="18" charset="0"/>
              </a:rPr>
              <a:t>м’ясо-молочне скотарство, свинарство (</a:t>
            </a:r>
            <a:r>
              <a:rPr lang="uk-UA" dirty="0" err="1" smtClean="0">
                <a:latin typeface="Bookman Old Style" pitchFamily="18" charset="0"/>
              </a:rPr>
              <a:t>Паданська</a:t>
            </a:r>
            <a:r>
              <a:rPr lang="uk-UA" dirty="0" smtClean="0">
                <a:latin typeface="Bookman Old Style" pitchFamily="18" charset="0"/>
              </a:rPr>
              <a:t> рівнина), птахівництво (передмістя)</a:t>
            </a:r>
            <a:endParaRPr lang="uk-UA" b="1" i="1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  <a:cs typeface="Times New Roman" charset="0"/>
              </a:rPr>
              <a:t>Рослинництво – </a:t>
            </a:r>
            <a:r>
              <a:rPr lang="uk-UA" dirty="0" smtClean="0">
                <a:latin typeface="Bookman Old Style" pitchFamily="18" charset="0"/>
                <a:cs typeface="Times New Roman" charset="0"/>
              </a:rPr>
              <a:t>зернові культури, овочі, цукрові буряки (</a:t>
            </a:r>
            <a:r>
              <a:rPr lang="uk-UA" dirty="0" err="1" smtClean="0">
                <a:latin typeface="Bookman Old Style" pitchFamily="18" charset="0"/>
                <a:cs typeface="Times New Roman" charset="0"/>
              </a:rPr>
              <a:t>Паданська</a:t>
            </a:r>
            <a:r>
              <a:rPr lang="uk-UA" dirty="0" smtClean="0">
                <a:latin typeface="Bookman Old Style" pitchFamily="18" charset="0"/>
                <a:cs typeface="Times New Roman" charset="0"/>
              </a:rPr>
              <a:t> рівнина), виноград (Тоскана, </a:t>
            </a:r>
            <a:r>
              <a:rPr lang="uk-UA" dirty="0" err="1" smtClean="0">
                <a:latin typeface="Bookman Old Style" pitchFamily="18" charset="0"/>
                <a:cs typeface="Times New Roman" charset="0"/>
              </a:rPr>
              <a:t>Лаціо</a:t>
            </a:r>
            <a:r>
              <a:rPr lang="uk-UA" dirty="0" smtClean="0">
                <a:latin typeface="Bookman Old Style" pitchFamily="18" charset="0"/>
                <a:cs typeface="Times New Roman" charset="0"/>
              </a:rPr>
              <a:t>), оливи, цитрусові, тютюн (Сицилія, південь)</a:t>
            </a:r>
            <a:endParaRPr lang="uk-UA" b="1" i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2662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2857500" cy="19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2911475" cy="1912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484313"/>
            <a:ext cx="2181225" cy="2095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670425"/>
            <a:ext cx="2257425" cy="149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71" y="4635598"/>
            <a:ext cx="2124075" cy="159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4518025"/>
            <a:ext cx="1876425" cy="1790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646613"/>
            <a:ext cx="2247900" cy="149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376363" y="0"/>
            <a:ext cx="673893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400" b="1" dirty="0" smtClean="0">
                <a:solidFill>
                  <a:schemeClr val="accent6"/>
                </a:solidFill>
                <a:latin typeface="Bookman Old Style" pitchFamily="18" charset="0"/>
              </a:rPr>
              <a:t>Туризм в Італії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166813" y="769938"/>
            <a:ext cx="78914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/>
            <a:r>
              <a:rPr lang="uk-UA" altLang="ru-RU">
                <a:latin typeface="Bookman Old Style" pitchFamily="18" charset="0"/>
              </a:rPr>
              <a:t>Чималу частину доходу в казну Італії приносить туризм, великими центрами туризму є:</a:t>
            </a:r>
            <a:endParaRPr lang="uk-UA" altLang="ru-RU" b="1">
              <a:latin typeface="Bookman Old Style" pitchFamily="18" charset="0"/>
            </a:endParaRPr>
          </a:p>
        </p:txBody>
      </p:sp>
      <p:pic>
        <p:nvPicPr>
          <p:cNvPr id="27652" name="Picture 8" descr="Церковь Санта Мария д'Арачели в Риме (туры в Рим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828800"/>
            <a:ext cx="2971800" cy="2025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1222375" y="3962400"/>
            <a:ext cx="658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ru-RU" altLang="ru-RU" b="1"/>
              <a:t>Рим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4006850" y="3968750"/>
            <a:ext cx="1425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ru-RU" b="1"/>
              <a:t>Флоренція</a:t>
            </a:r>
          </a:p>
        </p:txBody>
      </p:sp>
      <p:pic>
        <p:nvPicPr>
          <p:cNvPr id="27655" name="Picture 16" descr="Баптистерий Святого Иоанна Крестителя во Флоренции (туры в Италию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828800"/>
            <a:ext cx="2819400" cy="2014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3" descr="Турин |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01813"/>
            <a:ext cx="2686050" cy="20145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24"/>
          <p:cNvSpPr txBox="1">
            <a:spLocks noChangeArrowheads="1"/>
          </p:cNvSpPr>
          <p:nvPr/>
        </p:nvSpPr>
        <p:spPr bwMode="auto">
          <a:xfrm>
            <a:off x="1173163" y="4437063"/>
            <a:ext cx="48387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sz="1800" b="1">
                <a:latin typeface="Bookman Old Style" pitchFamily="18" charset="0"/>
              </a:rPr>
              <a:t>Найбільшою популярністю у туристів користуються міста</a:t>
            </a:r>
            <a:r>
              <a:rPr lang="uk-UA" altLang="ru-RU" sz="1800">
                <a:latin typeface="Bookman Old Style" pitchFamily="18" charset="0"/>
              </a:rPr>
              <a:t>: Рим, Ватикан, Флоренція, Венеція, Турін. Перші чотири міста знамениті своїми культурними цінностями епохи Відродження. </a:t>
            </a:r>
            <a:endParaRPr lang="uk-UA" altLang="ru-RU" sz="1800" b="1">
              <a:latin typeface="Bookman Old Style" pitchFamily="18" charset="0"/>
            </a:endParaRPr>
          </a:p>
        </p:txBody>
      </p:sp>
      <p:sp>
        <p:nvSpPr>
          <p:cNvPr id="27658" name="Text Box 27"/>
          <p:cNvSpPr txBox="1">
            <a:spLocks noChangeArrowheads="1"/>
          </p:cNvSpPr>
          <p:nvPr/>
        </p:nvSpPr>
        <p:spPr bwMode="auto">
          <a:xfrm>
            <a:off x="6372225" y="4005263"/>
            <a:ext cx="26860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uk-UA" altLang="ru-RU" b="1">
                <a:latin typeface="Bookman Old Style" pitchFamily="18" charset="0"/>
              </a:rPr>
              <a:t>Турін</a:t>
            </a:r>
          </a:p>
          <a:p>
            <a:pPr algn="ctr"/>
            <a:r>
              <a:rPr lang="uk-UA" altLang="ru-RU">
                <a:latin typeface="Bookman Old Style" pitchFamily="18" charset="0"/>
              </a:rPr>
              <a:t> </a:t>
            </a:r>
          </a:p>
          <a:p>
            <a:pPr algn="ctr"/>
            <a:r>
              <a:rPr lang="uk-UA" altLang="ru-RU" sz="1800">
                <a:latin typeface="Bookman Old Style" pitchFamily="18" charset="0"/>
              </a:rPr>
              <a:t>знаменитий гірськолижними курортами, в 2006 році в нім проходили XX Олімпійські ігри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416300" y="211138"/>
            <a:ext cx="3532188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4400" b="1" dirty="0" smtClean="0">
                <a:solidFill>
                  <a:schemeClr val="accent6"/>
                </a:solidFill>
                <a:latin typeface="Bookman Old Style" pitchFamily="18" charset="0"/>
              </a:rPr>
              <a:t>Ватикан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227388" y="1268413"/>
            <a:ext cx="5665787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uk-UA" altLang="ru-RU" sz="2400" b="1">
                <a:latin typeface="Bookman Old Style" pitchFamily="18" charset="0"/>
              </a:rPr>
              <a:t>Ця держава </a:t>
            </a:r>
            <a:r>
              <a:rPr lang="uk-UA" altLang="ru-RU" sz="2400">
                <a:latin typeface="Bookman Old Style" pitchFamily="18" charset="0"/>
              </a:rPr>
              <a:t>- центр католицької церкви, резиденція римського папи, а також скарб культури і мистецтв, включаючи собор Св. Петра і Сікстинську капелу.</a:t>
            </a:r>
          </a:p>
        </p:txBody>
      </p:sp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7010400" y="4191000"/>
            <a:ext cx="2133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1800">
                <a:latin typeface="Bookman Old Style" pitchFamily="18" charset="0"/>
              </a:rPr>
              <a:t>Капітолійський пагорб </a:t>
            </a:r>
            <a:endParaRPr lang="uk-UA" altLang="ru-RU" sz="1800" u="sng">
              <a:latin typeface="Bookman Old Style" pitchFamily="18" charset="0"/>
            </a:endParaRPr>
          </a:p>
        </p:txBody>
      </p:sp>
      <p:pic>
        <p:nvPicPr>
          <p:cNvPr id="2867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0"/>
            <a:ext cx="3117850" cy="4343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3667125"/>
            <a:ext cx="3848100" cy="2874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219200"/>
            <a:ext cx="41910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900113" y="149225"/>
            <a:ext cx="6400800" cy="7080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uk-UA" altLang="ru-RU" sz="4000" b="1"/>
              <a:t>Венеція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4716463" y="1557338"/>
            <a:ext cx="36671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ts val="500"/>
              </a:spcBef>
              <a:spcAft>
                <a:spcPts val="500"/>
              </a:spcAft>
            </a:pPr>
            <a:r>
              <a:rPr lang="uk-UA" altLang="ru-RU" dirty="0">
                <a:latin typeface="Bookman Old Style" pitchFamily="18" charset="0"/>
              </a:rPr>
              <a:t>Столиця каналів, королева Адріатики, чаклунська Венеція - найзагадковіше і привабливіше місто Італії, повільно зникаюче у водах затоки.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2843213" y="4354513"/>
            <a:ext cx="6192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sz="1800">
                <a:latin typeface="Bookman Old Style" pitchFamily="18" charset="0"/>
              </a:rPr>
              <a:t>Головна водна артерія Венеції, що перетинає усе місто, завдовжки майже 4 км. Пролягає змійкою між залізничним вокзалом і акваторією площі Сан-Марко. Глибина - не більше 5 метрів, ширина - близько 50 метрів. Трохи далі ліворуч починається канал "Канареджо". Правий берег каналу закінчується будівлею церкви Кьєза дела Салюті.</a:t>
            </a:r>
          </a:p>
        </p:txBody>
      </p:sp>
      <p:pic>
        <p:nvPicPr>
          <p:cNvPr id="2970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319588"/>
            <a:ext cx="22860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981200" y="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4400" b="1" dirty="0" smtClean="0">
                <a:solidFill>
                  <a:schemeClr val="accent6"/>
                </a:solidFill>
                <a:latin typeface="Bookman Old Style" pitchFamily="18" charset="0"/>
              </a:rPr>
              <a:t>Транспорт</a:t>
            </a:r>
            <a:r>
              <a:rPr lang="ru-RU" sz="6000" dirty="0" smtClean="0"/>
              <a:t> </a:t>
            </a:r>
          </a:p>
        </p:txBody>
      </p: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4152900" y="1052513"/>
            <a:ext cx="48006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uk-UA" altLang="ru-RU" b="1">
                <a:latin typeface="Bookman Old Style" pitchFamily="18" charset="0"/>
              </a:rPr>
              <a:t>Кількість аеропортів </a:t>
            </a:r>
            <a:r>
              <a:rPr lang="uk-UA" altLang="ru-RU">
                <a:latin typeface="Bookman Old Style" pitchFamily="18" charset="0"/>
              </a:rPr>
              <a:t>: 134</a:t>
            </a:r>
          </a:p>
          <a:p>
            <a:r>
              <a:rPr lang="uk-UA" altLang="ru-RU" b="1">
                <a:latin typeface="Bookman Old Style" pitchFamily="18" charset="0"/>
              </a:rPr>
              <a:t>Довжина доріг </a:t>
            </a:r>
            <a:r>
              <a:rPr lang="uk-UA" altLang="ru-RU">
                <a:latin typeface="Bookman Old Style" pitchFamily="18" charset="0"/>
              </a:rPr>
              <a:t>: 479,688 км.</a:t>
            </a:r>
          </a:p>
          <a:p>
            <a:r>
              <a:rPr lang="uk-UA" altLang="ru-RU" b="1">
                <a:latin typeface="Bookman Old Style" pitchFamily="18" charset="0"/>
              </a:rPr>
              <a:t>Кількість торгових судів </a:t>
            </a:r>
            <a:r>
              <a:rPr lang="uk-UA" altLang="ru-RU">
                <a:latin typeface="Bookman Old Style" pitchFamily="18" charset="0"/>
              </a:rPr>
              <a:t>: 565</a:t>
            </a:r>
          </a:p>
          <a:p>
            <a:r>
              <a:rPr lang="uk-UA" altLang="ru-RU" b="1">
                <a:latin typeface="Bookman Old Style" pitchFamily="18" charset="0"/>
              </a:rPr>
              <a:t>Порти</a:t>
            </a:r>
            <a:r>
              <a:rPr lang="uk-UA" altLang="ru-RU">
                <a:latin typeface="Bookman Old Style" pitchFamily="18" charset="0"/>
              </a:rPr>
              <a:t> : Аугуста, Генуя, Ліворно, Равена, Таранто, Трієст, Венеція</a:t>
            </a:r>
          </a:p>
        </p:txBody>
      </p:sp>
      <p:pic>
        <p:nvPicPr>
          <p:cNvPr id="3072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4250"/>
            <a:ext cx="3851275" cy="5784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221163"/>
            <a:ext cx="3667125" cy="2419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900113" y="0"/>
            <a:ext cx="7775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3600" b="1">
                <a:latin typeface="Bookman Old Style" pitchFamily="18" charset="0"/>
              </a:rPr>
              <a:t>Іноземні партнери і експорт</a:t>
            </a:r>
            <a:endParaRPr lang="uk-UA" altLang="ru-RU" sz="3600" b="1">
              <a:solidFill>
                <a:srgbClr val="9933FF"/>
              </a:solidFill>
              <a:latin typeface="Bookman Old Style" pitchFamily="18" charset="0"/>
            </a:endParaRPr>
          </a:p>
        </p:txBody>
      </p:sp>
      <p:pic>
        <p:nvPicPr>
          <p:cNvPr id="31747" name="Picture 7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572000" cy="252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11"/>
          <p:cNvSpPr txBox="1">
            <a:spLocks noChangeArrowheads="1"/>
          </p:cNvSpPr>
          <p:nvPr/>
        </p:nvSpPr>
        <p:spPr bwMode="auto">
          <a:xfrm>
            <a:off x="4572000" y="966788"/>
            <a:ext cx="44196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uk-UA" altLang="ru-RU" b="1">
                <a:latin typeface="Bookman Old Style" pitchFamily="18" charset="0"/>
              </a:rPr>
              <a:t>Країна експортує</a:t>
            </a:r>
            <a:r>
              <a:rPr lang="uk-UA" altLang="ru-RU">
                <a:latin typeface="Bookman Old Style" pitchFamily="18" charset="0"/>
              </a:rPr>
              <a:t>: автомобілі, мотоцикли, промислове устаткування, озброєння, хімікати, холодильники, пральні і конторські машини, текстильні і швацькі вироби, взуття, овочі, фрукти, цитрусові, провина</a:t>
            </a:r>
          </a:p>
        </p:txBody>
      </p:sp>
      <p:pic>
        <p:nvPicPr>
          <p:cNvPr id="3174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3384550"/>
            <a:ext cx="4891087" cy="3284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900113" y="0"/>
            <a:ext cx="7775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3600" b="1" dirty="0">
                <a:latin typeface="Bookman Old Style" pitchFamily="18" charset="0"/>
              </a:rPr>
              <a:t>Іноземні партнери і імпорт</a:t>
            </a:r>
            <a:endParaRPr lang="uk-UA" altLang="ru-RU" sz="3600" b="1" dirty="0">
              <a:solidFill>
                <a:srgbClr val="9933FF"/>
              </a:solidFill>
              <a:latin typeface="Bookman Old Style" pitchFamily="18" charset="0"/>
            </a:endParaRPr>
          </a:p>
        </p:txBody>
      </p:sp>
      <p:pic>
        <p:nvPicPr>
          <p:cNvPr id="32771" name="Picture 8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2636838"/>
            <a:ext cx="6081713" cy="3360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11"/>
          <p:cNvSpPr txBox="1">
            <a:spLocks noChangeArrowheads="1"/>
          </p:cNvSpPr>
          <p:nvPr/>
        </p:nvSpPr>
        <p:spPr bwMode="auto">
          <a:xfrm>
            <a:off x="1258888" y="1052513"/>
            <a:ext cx="74168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uk-UA" altLang="ru-RU" b="1" dirty="0">
                <a:latin typeface="Bookman Old Style" pitchFamily="18" charset="0"/>
              </a:rPr>
              <a:t>Країна імпортує</a:t>
            </a:r>
            <a:r>
              <a:rPr lang="uk-UA" altLang="ru-RU" dirty="0">
                <a:latin typeface="Bookman Old Style" pitchFamily="18" charset="0"/>
              </a:rPr>
              <a:t>: енергоносії, мінеральна сировина (залізна, мідна, поліметалеві, алюмінієві, марганцеві руди, кам'яне вугілля, нафта, газ), складні машини, хімікати, ліс, бавовник, вовна, продовольчі товари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420888"/>
            <a:ext cx="7499350" cy="1143000"/>
          </a:xfrm>
        </p:spPr>
        <p:txBody>
          <a:bodyPr/>
          <a:lstStyle/>
          <a:p>
            <a:r>
              <a:rPr lang="uk-UA" dirty="0" smtClean="0"/>
              <a:t>Дякуємо за увагу)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  <p:sndAc>
          <p:stSnd>
            <p:snd r:embed="rId2" name="applause.wav"/>
          </p:stSnd>
        </p:sndAc>
      </p:transition>
    </mc:Choice>
    <mc:Fallback xmlns="">
      <p:transition spd="slow">
        <p:push dir="u"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6781800" y="1146175"/>
            <a:ext cx="2362200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b="1" dirty="0">
                <a:latin typeface="Bookman Old Style" pitchFamily="18" charset="0"/>
              </a:rPr>
              <a:t>ЕГП</a:t>
            </a:r>
            <a:r>
              <a:rPr lang="uk-UA" altLang="ru-RU" dirty="0">
                <a:latin typeface="Bookman Old Style" pitchFamily="18" charset="0"/>
              </a:rPr>
              <a:t>: Держава на півдні Європи.</a:t>
            </a:r>
          </a:p>
          <a:p>
            <a:pPr algn="ctr" eaLnBrk="1" hangingPunct="1"/>
            <a:r>
              <a:rPr lang="uk-UA" altLang="ru-RU" dirty="0">
                <a:latin typeface="Bookman Old Style" pitchFamily="18" charset="0"/>
              </a:rPr>
              <a:t> </a:t>
            </a:r>
            <a:r>
              <a:rPr lang="uk-UA" altLang="ru-RU" b="1" dirty="0">
                <a:latin typeface="Bookman Old Style" pitchFamily="18" charset="0"/>
              </a:rPr>
              <a:t>Сусіди</a:t>
            </a:r>
            <a:r>
              <a:rPr lang="uk-UA" altLang="ru-RU" dirty="0">
                <a:latin typeface="Bookman Old Style" pitchFamily="18" charset="0"/>
              </a:rPr>
              <a:t>: Швейцарія, Австрія, Словенія, Франція. </a:t>
            </a:r>
          </a:p>
          <a:p>
            <a:pPr algn="ctr" eaLnBrk="1" hangingPunct="1"/>
            <a:r>
              <a:rPr lang="uk-UA" altLang="ru-RU" dirty="0">
                <a:latin typeface="Bookman Old Style" pitchFamily="18" charset="0"/>
              </a:rPr>
              <a:t>Італії так само належать острови Ельба, Сицилія і Сардинія. </a:t>
            </a:r>
            <a:endParaRPr lang="uk-UA" altLang="ru-RU" sz="1800" dirty="0">
              <a:latin typeface="Bookman Old Style" pitchFamily="18" charset="0"/>
            </a:endParaRPr>
          </a:p>
          <a:p>
            <a:pPr algn="ctr" eaLnBrk="1" hangingPunct="1"/>
            <a:endParaRPr lang="uk-UA" altLang="ru-RU" sz="1800" dirty="0">
              <a:latin typeface="Bookman Old Style" pitchFamily="18" charset="0"/>
            </a:endParaRPr>
          </a:p>
        </p:txBody>
      </p:sp>
      <p:pic>
        <p:nvPicPr>
          <p:cNvPr id="11267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69500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10"/>
          <p:cNvSpPr txBox="1">
            <a:spLocks noChangeArrowheads="1"/>
          </p:cNvSpPr>
          <p:nvPr/>
        </p:nvSpPr>
        <p:spPr bwMode="auto">
          <a:xfrm>
            <a:off x="6781800" y="1538288"/>
            <a:ext cx="23622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b="1" dirty="0">
                <a:latin typeface="Bookman Old Style" pitchFamily="18" charset="0"/>
              </a:rPr>
              <a:t>Рельєф:</a:t>
            </a:r>
          </a:p>
          <a:p>
            <a:pPr algn="ctr" eaLnBrk="1" hangingPunct="1"/>
            <a:endParaRPr lang="uk-UA" altLang="ru-RU" b="1" dirty="0">
              <a:latin typeface="Bookman Old Style" pitchFamily="18" charset="0"/>
            </a:endParaRPr>
          </a:p>
          <a:p>
            <a:pPr algn="ctr" eaLnBrk="1" hangingPunct="1"/>
            <a:r>
              <a:rPr lang="uk-UA" altLang="ru-RU" sz="1800" b="1" dirty="0">
                <a:latin typeface="Bookman Old Style" pitchFamily="18" charset="0"/>
              </a:rPr>
              <a:t>Гори: </a:t>
            </a:r>
          </a:p>
          <a:p>
            <a:pPr algn="ctr" eaLnBrk="1" hangingPunct="1"/>
            <a:r>
              <a:rPr lang="uk-UA" altLang="ru-RU" sz="1800" dirty="0">
                <a:latin typeface="Bookman Old Style" pitchFamily="18" charset="0"/>
              </a:rPr>
              <a:t>80% площі - Альпи, Апенніни (вулканізм, землетруси)</a:t>
            </a:r>
          </a:p>
          <a:p>
            <a:pPr algn="ctr" eaLnBrk="1" hangingPunct="1"/>
            <a:endParaRPr lang="uk-UA" altLang="ru-RU" sz="1800" dirty="0">
              <a:latin typeface="Bookman Old Style" pitchFamily="18" charset="0"/>
            </a:endParaRPr>
          </a:p>
          <a:p>
            <a:pPr algn="ctr" eaLnBrk="1" hangingPunct="1"/>
            <a:r>
              <a:rPr lang="uk-UA" altLang="ru-RU" sz="1800" b="1" dirty="0">
                <a:latin typeface="Bookman Old Style" pitchFamily="18" charset="0"/>
              </a:rPr>
              <a:t>Рівнини: </a:t>
            </a:r>
          </a:p>
          <a:p>
            <a:pPr algn="ctr" eaLnBrk="1" hangingPunct="1"/>
            <a:r>
              <a:rPr lang="uk-UA" altLang="ru-RU" sz="1800" dirty="0">
                <a:latin typeface="Bookman Old Style" pitchFamily="18" charset="0"/>
              </a:rPr>
              <a:t>20% площі займає </a:t>
            </a:r>
            <a:r>
              <a:rPr lang="uk-UA" altLang="ru-RU" sz="1800" dirty="0" err="1">
                <a:latin typeface="Bookman Old Style" pitchFamily="18" charset="0"/>
              </a:rPr>
              <a:t>Паданська</a:t>
            </a:r>
            <a:r>
              <a:rPr lang="uk-UA" altLang="ru-RU" sz="1800" dirty="0">
                <a:latin typeface="Bookman Old Style" pitchFamily="18" charset="0"/>
              </a:rPr>
              <a:t> рівнина</a:t>
            </a:r>
            <a:endParaRPr lang="uk-UA" altLang="ru-RU" sz="1800" b="1" dirty="0">
              <a:latin typeface="Bookman Old Style" pitchFamily="18" charset="0"/>
            </a:endParaRPr>
          </a:p>
          <a:p>
            <a:pPr algn="ctr" eaLnBrk="1" hangingPunct="1"/>
            <a:endParaRPr lang="uk-UA" altLang="ru-RU" sz="18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Карта Италии по регион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242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4968875" y="556479"/>
            <a:ext cx="461645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uk-UA" altLang="ru-RU" sz="2800" b="1" dirty="0">
                <a:latin typeface="Bookman Old Style" pitchFamily="18" charset="0"/>
              </a:rPr>
              <a:t>Корисні копалини</a:t>
            </a:r>
          </a:p>
        </p:txBody>
      </p:sp>
      <p:sp>
        <p:nvSpPr>
          <p:cNvPr id="13316" name="Text Box 11"/>
          <p:cNvSpPr txBox="1">
            <a:spLocks noChangeArrowheads="1"/>
          </p:cNvSpPr>
          <p:nvPr/>
        </p:nvSpPr>
        <p:spPr bwMode="auto">
          <a:xfrm>
            <a:off x="5410200" y="1560513"/>
            <a:ext cx="3733800" cy="480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ru-RU" sz="1800">
                <a:latin typeface="Bookman Old Style" pitchFamily="18" charset="0"/>
              </a:rPr>
              <a:t>Залізна руда (Аост, о. Ельба)</a:t>
            </a:r>
          </a:p>
          <a:p>
            <a:pPr eaLnBrk="1" hangingPunct="1"/>
            <a:r>
              <a:rPr lang="uk-UA" altLang="ru-RU" sz="1800">
                <a:latin typeface="Bookman Old Style" pitchFamily="18" charset="0"/>
              </a:rPr>
              <a:t>Поліметалеві руди </a:t>
            </a:r>
          </a:p>
          <a:p>
            <a:pPr eaLnBrk="1" hangingPunct="1"/>
            <a:r>
              <a:rPr lang="uk-UA" altLang="ru-RU" sz="1800">
                <a:latin typeface="Bookman Old Style" pitchFamily="18" charset="0"/>
              </a:rPr>
              <a:t>Ртутні руди (Тоскана)</a:t>
            </a:r>
          </a:p>
          <a:p>
            <a:pPr eaLnBrk="1" hangingPunct="1"/>
            <a:r>
              <a:rPr lang="uk-UA" altLang="ru-RU" sz="1800">
                <a:latin typeface="Bookman Old Style" pitchFamily="18" charset="0"/>
              </a:rPr>
              <a:t>Марганець (Лігурія і в Центральна Італія )</a:t>
            </a:r>
          </a:p>
          <a:p>
            <a:pPr eaLnBrk="1" hangingPunct="1"/>
            <a:r>
              <a:rPr lang="uk-UA" altLang="ru-RU" sz="1800">
                <a:latin typeface="Bookman Old Style" pitchFamily="18" charset="0"/>
              </a:rPr>
              <a:t>Буре і кам'яне вугілля (Сардинія, Тоскана, Умбрія, Калабрія)</a:t>
            </a:r>
          </a:p>
          <a:p>
            <a:pPr eaLnBrk="1" hangingPunct="1"/>
            <a:r>
              <a:rPr lang="uk-UA" altLang="ru-RU" sz="1800">
                <a:latin typeface="Bookman Old Style" pitchFamily="18" charset="0"/>
              </a:rPr>
              <a:t>Нафта (Сицилія, Паданская  рівнина)</a:t>
            </a:r>
          </a:p>
          <a:p>
            <a:pPr eaLnBrk="1" hangingPunct="1"/>
            <a:r>
              <a:rPr lang="uk-UA" altLang="ru-RU" sz="1800">
                <a:latin typeface="Bookman Old Style" pitchFamily="18" charset="0"/>
              </a:rPr>
              <a:t>Природний газ (Паданская рівнина, шельф Адріатичного моря, Сицилія)</a:t>
            </a:r>
          </a:p>
          <a:p>
            <a:pPr eaLnBrk="1" hangingPunct="1"/>
            <a:r>
              <a:rPr lang="uk-UA" altLang="ru-RU" sz="1800">
                <a:latin typeface="Bookman Old Style" pitchFamily="18" charset="0"/>
              </a:rPr>
              <a:t>Карарський мармур (Карар (Тоскана)</a:t>
            </a:r>
          </a:p>
          <a:p>
            <a:pPr eaLnBrk="1" hangingPunct="1"/>
            <a:r>
              <a:rPr lang="uk-UA" altLang="ru-RU" sz="1800">
                <a:latin typeface="Bookman Old Style" pitchFamily="18" charset="0"/>
              </a:rPr>
              <a:t>Сірка, калійний і кам'яний солі, асфальт, бітум (Сицилія)</a:t>
            </a:r>
          </a:p>
        </p:txBody>
      </p:sp>
      <p:sp>
        <p:nvSpPr>
          <p:cNvPr id="2" name="Овал 1"/>
          <p:cNvSpPr/>
          <p:nvPr/>
        </p:nvSpPr>
        <p:spPr bwMode="auto">
          <a:xfrm>
            <a:off x="1979613" y="2205038"/>
            <a:ext cx="360362" cy="36036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2087563" y="2271713"/>
            <a:ext cx="180975" cy="185737"/>
          </a:xfrm>
          <a:custGeom>
            <a:avLst/>
            <a:gdLst>
              <a:gd name="connsiteX0" fmla="*/ 0 w 180020"/>
              <a:gd name="connsiteY0" fmla="*/ 72008 h 144016"/>
              <a:gd name="connsiteX1" fmla="*/ 90010 w 180020"/>
              <a:gd name="connsiteY1" fmla="*/ 0 h 144016"/>
              <a:gd name="connsiteX2" fmla="*/ 180020 w 180020"/>
              <a:gd name="connsiteY2" fmla="*/ 72008 h 144016"/>
              <a:gd name="connsiteX3" fmla="*/ 90010 w 180020"/>
              <a:gd name="connsiteY3" fmla="*/ 144016 h 144016"/>
              <a:gd name="connsiteX4" fmla="*/ 0 w 180020"/>
              <a:gd name="connsiteY4" fmla="*/ 72008 h 144016"/>
              <a:gd name="connsiteX0" fmla="*/ 0 w 180020"/>
              <a:gd name="connsiteY0" fmla="*/ 112468 h 184476"/>
              <a:gd name="connsiteX1" fmla="*/ 90010 w 180020"/>
              <a:gd name="connsiteY1" fmla="*/ 0 h 184476"/>
              <a:gd name="connsiteX2" fmla="*/ 180020 w 180020"/>
              <a:gd name="connsiteY2" fmla="*/ 112468 h 184476"/>
              <a:gd name="connsiteX3" fmla="*/ 90010 w 180020"/>
              <a:gd name="connsiteY3" fmla="*/ 184476 h 184476"/>
              <a:gd name="connsiteX4" fmla="*/ 0 w 180020"/>
              <a:gd name="connsiteY4" fmla="*/ 112468 h 18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20" h="184476">
                <a:moveTo>
                  <a:pt x="0" y="112468"/>
                </a:moveTo>
                <a:cubicBezTo>
                  <a:pt x="0" y="81722"/>
                  <a:pt x="40299" y="0"/>
                  <a:pt x="90010" y="0"/>
                </a:cubicBezTo>
                <a:cubicBezTo>
                  <a:pt x="139721" y="0"/>
                  <a:pt x="180020" y="72699"/>
                  <a:pt x="180020" y="112468"/>
                </a:cubicBezTo>
                <a:cubicBezTo>
                  <a:pt x="180020" y="152237"/>
                  <a:pt x="139721" y="184476"/>
                  <a:pt x="90010" y="184476"/>
                </a:cubicBezTo>
                <a:cubicBezTo>
                  <a:pt x="40299" y="184476"/>
                  <a:pt x="0" y="143214"/>
                  <a:pt x="0" y="112468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187450" y="1628775"/>
            <a:ext cx="387350" cy="215900"/>
          </a:xfrm>
          <a:custGeom>
            <a:avLst/>
            <a:gdLst>
              <a:gd name="connsiteX0" fmla="*/ 0 w 386401"/>
              <a:gd name="connsiteY0" fmla="*/ 0 h 216024"/>
              <a:gd name="connsiteX1" fmla="*/ 386401 w 386401"/>
              <a:gd name="connsiteY1" fmla="*/ 0 h 216024"/>
              <a:gd name="connsiteX2" fmla="*/ 386401 w 386401"/>
              <a:gd name="connsiteY2" fmla="*/ 216024 h 216024"/>
              <a:gd name="connsiteX3" fmla="*/ 0 w 386401"/>
              <a:gd name="connsiteY3" fmla="*/ 216024 h 216024"/>
              <a:gd name="connsiteX4" fmla="*/ 0 w 386401"/>
              <a:gd name="connsiteY4" fmla="*/ 0 h 216024"/>
              <a:gd name="connsiteX0" fmla="*/ 0 w 386401"/>
              <a:gd name="connsiteY0" fmla="*/ 3 h 216027"/>
              <a:gd name="connsiteX1" fmla="*/ 188022 w 386401"/>
              <a:gd name="connsiteY1" fmla="*/ 110991 h 216027"/>
              <a:gd name="connsiteX2" fmla="*/ 386401 w 386401"/>
              <a:gd name="connsiteY2" fmla="*/ 3 h 216027"/>
              <a:gd name="connsiteX3" fmla="*/ 386401 w 386401"/>
              <a:gd name="connsiteY3" fmla="*/ 216027 h 216027"/>
              <a:gd name="connsiteX4" fmla="*/ 0 w 386401"/>
              <a:gd name="connsiteY4" fmla="*/ 216027 h 216027"/>
              <a:gd name="connsiteX5" fmla="*/ 0 w 386401"/>
              <a:gd name="connsiteY5" fmla="*/ 3 h 2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401" h="216027">
                <a:moveTo>
                  <a:pt x="0" y="3"/>
                </a:moveTo>
                <a:cubicBezTo>
                  <a:pt x="59977" y="-764"/>
                  <a:pt x="128045" y="111758"/>
                  <a:pt x="188022" y="110991"/>
                </a:cubicBezTo>
                <a:lnTo>
                  <a:pt x="386401" y="3"/>
                </a:lnTo>
                <a:lnTo>
                  <a:pt x="386401" y="216027"/>
                </a:lnTo>
                <a:lnTo>
                  <a:pt x="0" y="216027"/>
                </a:lnTo>
                <a:lnTo>
                  <a:pt x="0" y="3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692275" y="1989138"/>
            <a:ext cx="287338" cy="2825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600325" y="2457450"/>
            <a:ext cx="231775" cy="2397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283075" y="5300663"/>
            <a:ext cx="233363" cy="239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27088" y="4149725"/>
            <a:ext cx="233362" cy="2397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" name="Трапеция 5"/>
          <p:cNvSpPr/>
          <p:nvPr/>
        </p:nvSpPr>
        <p:spPr bwMode="auto">
          <a:xfrm>
            <a:off x="2987675" y="6021388"/>
            <a:ext cx="144463" cy="34131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" name="Трапеция 12"/>
          <p:cNvSpPr/>
          <p:nvPr/>
        </p:nvSpPr>
        <p:spPr bwMode="auto">
          <a:xfrm>
            <a:off x="2427288" y="1092200"/>
            <a:ext cx="144462" cy="341313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" name="Трапеция 13"/>
          <p:cNvSpPr/>
          <p:nvPr/>
        </p:nvSpPr>
        <p:spPr bwMode="auto">
          <a:xfrm>
            <a:off x="3163888" y="5807075"/>
            <a:ext cx="144462" cy="341313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" name="Трапеция 14"/>
          <p:cNvSpPr/>
          <p:nvPr/>
        </p:nvSpPr>
        <p:spPr bwMode="auto">
          <a:xfrm>
            <a:off x="2201863" y="1204913"/>
            <a:ext cx="144462" cy="34131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" name="Трапеция 15"/>
          <p:cNvSpPr/>
          <p:nvPr/>
        </p:nvSpPr>
        <p:spPr bwMode="auto">
          <a:xfrm>
            <a:off x="2987675" y="1433513"/>
            <a:ext cx="144463" cy="34131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" name="Блок-схема: решение 6"/>
          <p:cNvSpPr/>
          <p:nvPr/>
        </p:nvSpPr>
        <p:spPr bwMode="auto">
          <a:xfrm>
            <a:off x="1979613" y="2697163"/>
            <a:ext cx="293687" cy="300037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Times New Roman" charset="0"/>
            </a:endParaRPr>
          </a:p>
        </p:txBody>
      </p:sp>
      <p:cxnSp>
        <p:nvCxnSpPr>
          <p:cNvPr id="13330" name="Прямая соединительная линия 11"/>
          <p:cNvCxnSpPr>
            <a:cxnSpLocks noChangeShapeType="1"/>
            <a:stCxn id="7" idx="0"/>
            <a:endCxn id="7" idx="2"/>
          </p:cNvCxnSpPr>
          <p:nvPr/>
        </p:nvCxnSpPr>
        <p:spPr bwMode="auto">
          <a:xfrm>
            <a:off x="2127250" y="2697163"/>
            <a:ext cx="0" cy="3000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892175" y="-26988"/>
            <a:ext cx="8229600" cy="710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3200" b="1" dirty="0">
                <a:solidFill>
                  <a:srgbClr val="000099"/>
                </a:solidFill>
                <a:latin typeface="Bookman Old Style" pitchFamily="18" charset="0"/>
              </a:rPr>
              <a:t>Клімат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sz="3200" b="1" dirty="0">
                <a:solidFill>
                  <a:srgbClr val="000099"/>
                </a:solidFill>
                <a:latin typeface="Bookman Old Style" pitchFamily="18" charset="0"/>
              </a:rPr>
              <a:t>	  </a:t>
            </a:r>
            <a:r>
              <a:rPr lang="uk-UA" b="1" dirty="0">
                <a:latin typeface="Bookman Old Style" pitchFamily="18" charset="0"/>
              </a:rPr>
              <a:t>1) південь і центр – субтропічний пояс,     середземноморський тип клімату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dirty="0">
                <a:latin typeface="Bookman Old Style" pitchFamily="18" charset="0"/>
              </a:rPr>
              <a:t>Температура січня - + 8 … 10</a:t>
            </a:r>
            <a:r>
              <a:rPr lang="en-US" dirty="0">
                <a:latin typeface="Bookman Old Style" pitchFamily="18" charset="0"/>
              </a:rPr>
              <a:t>º</a:t>
            </a:r>
            <a:r>
              <a:rPr lang="uk-UA" dirty="0">
                <a:latin typeface="Bookman Old Style" pitchFamily="18" charset="0"/>
              </a:rPr>
              <a:t>С; липня - +24</a:t>
            </a:r>
            <a:r>
              <a:rPr lang="en-US" dirty="0">
                <a:latin typeface="Bookman Old Style" pitchFamily="18" charset="0"/>
              </a:rPr>
              <a:t>º</a:t>
            </a:r>
            <a:r>
              <a:rPr lang="uk-UA" dirty="0">
                <a:latin typeface="Bookman Old Style" pitchFamily="18" charset="0"/>
              </a:rPr>
              <a:t>С; опади 400 мм, опади переважно випадають зимою, літо сухе та спекотне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b="1" dirty="0">
                <a:latin typeface="Bookman Old Style" pitchFamily="18" charset="0"/>
              </a:rPr>
              <a:t>      2) північ – помірний пояс, морський тип клімату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dirty="0">
                <a:latin typeface="Bookman Old Style" pitchFamily="18" charset="0"/>
              </a:rPr>
              <a:t>Температура січня - + 0</a:t>
            </a:r>
            <a:r>
              <a:rPr lang="en-US" dirty="0">
                <a:latin typeface="Bookman Old Style" pitchFamily="18" charset="0"/>
              </a:rPr>
              <a:t>º</a:t>
            </a:r>
            <a:r>
              <a:rPr lang="uk-UA" dirty="0">
                <a:latin typeface="Bookman Old Style" pitchFamily="18" charset="0"/>
              </a:rPr>
              <a:t>С; липня - +22</a:t>
            </a:r>
            <a:r>
              <a:rPr lang="en-US" dirty="0">
                <a:latin typeface="Bookman Old Style" pitchFamily="18" charset="0"/>
              </a:rPr>
              <a:t>º</a:t>
            </a:r>
            <a:r>
              <a:rPr lang="uk-UA" dirty="0">
                <a:latin typeface="Bookman Old Style" pitchFamily="18" charset="0"/>
              </a:rPr>
              <a:t>С; опади – 1000 мм.</a:t>
            </a:r>
          </a:p>
          <a:p>
            <a:pPr algn="ctr">
              <a:spcBef>
                <a:spcPct val="50000"/>
              </a:spcBef>
              <a:defRPr/>
            </a:pPr>
            <a:r>
              <a:rPr lang="uk-UA" sz="3200" b="1" dirty="0">
                <a:solidFill>
                  <a:srgbClr val="000099"/>
                </a:solidFill>
                <a:latin typeface="Bookman Old Style" pitchFamily="18" charset="0"/>
              </a:rPr>
              <a:t>Річки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b="1" dirty="0">
                <a:solidFill>
                  <a:srgbClr val="000099"/>
                </a:solidFill>
                <a:latin typeface="Bookman Old Style" pitchFamily="18" charset="0"/>
              </a:rPr>
              <a:t>	</a:t>
            </a:r>
            <a:r>
              <a:rPr lang="uk-UA" dirty="0">
                <a:latin typeface="Bookman Old Style" pitchFamily="18" charset="0"/>
              </a:rPr>
              <a:t>На річках Альп побудовані гідроелектростанції, які виробляють електроенергію. Також протікають річки По, </a:t>
            </a:r>
            <a:r>
              <a:rPr lang="uk-UA" dirty="0" err="1">
                <a:latin typeface="Bookman Old Style" pitchFamily="18" charset="0"/>
              </a:rPr>
              <a:t>Тібр</a:t>
            </a:r>
            <a:r>
              <a:rPr lang="uk-UA" dirty="0">
                <a:latin typeface="Bookman Old Style" pitchFamily="18" charset="0"/>
              </a:rPr>
              <a:t> (до Риму).</a:t>
            </a:r>
          </a:p>
          <a:p>
            <a:pPr algn="ctr">
              <a:spcBef>
                <a:spcPct val="50000"/>
              </a:spcBef>
              <a:defRPr/>
            </a:pPr>
            <a:r>
              <a:rPr lang="uk-UA" sz="3200" b="1" dirty="0" err="1">
                <a:solidFill>
                  <a:srgbClr val="000099"/>
                </a:solidFill>
                <a:latin typeface="Bookman Old Style" pitchFamily="18" charset="0"/>
              </a:rPr>
              <a:t>Грунт</a:t>
            </a:r>
            <a:endParaRPr lang="uk-UA" sz="320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uk-UA" dirty="0">
                <a:latin typeface="Bookman Old Style" pitchFamily="18" charset="0"/>
              </a:rPr>
              <a:t>бурі лісові, коричневі, червоноземи.</a:t>
            </a:r>
          </a:p>
          <a:p>
            <a:pPr algn="just">
              <a:spcBef>
                <a:spcPct val="50000"/>
              </a:spcBef>
              <a:defRPr/>
            </a:pPr>
            <a:endParaRPr lang="uk-UA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2897188" y="-26988"/>
            <a:ext cx="3349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3600" b="1" dirty="0">
                <a:solidFill>
                  <a:schemeClr val="tx2"/>
                </a:solidFill>
                <a:latin typeface="Bookman Old Style" pitchFamily="18" charset="0"/>
              </a:rPr>
              <a:t>НАСЕЛЕННЯ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50825" y="687388"/>
            <a:ext cx="8713788" cy="59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  <a:cs typeface="Arial" charset="0"/>
              </a:rPr>
              <a:t>І тип відтворення;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  <a:cs typeface="Arial" charset="0"/>
              </a:rPr>
              <a:t>Природний приріст – 0,9 (але цей показник поступово знижується);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  <a:cs typeface="Arial" charset="0"/>
              </a:rPr>
              <a:t>Сальдо міграції – </a:t>
            </a:r>
            <a:r>
              <a:rPr lang="uk-UA" altLang="ru-RU" sz="1800" dirty="0" smtClean="0">
                <a:latin typeface="Bookman Old Style" pitchFamily="18" charset="0"/>
                <a:cs typeface="Arial" charset="0"/>
              </a:rPr>
              <a:t>від'ємне: </a:t>
            </a:r>
            <a:r>
              <a:rPr lang="uk-UA" altLang="ru-RU" sz="1800" dirty="0">
                <a:latin typeface="Bookman Old Style" pitchFamily="18" charset="0"/>
                <a:cs typeface="Arial" charset="0"/>
              </a:rPr>
              <a:t>еміграції до Німеччини, Франції, Великої Британії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 err="1">
                <a:latin typeface="Bookman Old Style" pitchFamily="18" charset="0"/>
                <a:cs typeface="Arial" charset="0"/>
              </a:rPr>
              <a:t>Однонаціональна</a:t>
            </a:r>
            <a:r>
              <a:rPr lang="uk-UA" altLang="ru-RU" sz="1800" dirty="0">
                <a:latin typeface="Bookman Old Style" pitchFamily="18" charset="0"/>
                <a:cs typeface="Arial" charset="0"/>
              </a:rPr>
              <a:t> країна: 94% - італійці, 2,5 - сардинці, 1,4 - </a:t>
            </a:r>
            <a:r>
              <a:rPr lang="uk-UA" altLang="ru-RU" sz="1800" dirty="0" err="1">
                <a:latin typeface="Bookman Old Style" pitchFamily="18" charset="0"/>
                <a:cs typeface="Arial" charset="0"/>
              </a:rPr>
              <a:t>фріули</a:t>
            </a:r>
            <a:r>
              <a:rPr lang="uk-UA" altLang="ru-RU" sz="1800" dirty="0">
                <a:latin typeface="Bookman Old Style" pitchFamily="18" charset="0"/>
                <a:cs typeface="Arial" charset="0"/>
              </a:rPr>
              <a:t>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  <a:cs typeface="Arial" charset="0"/>
              </a:rPr>
              <a:t>Релігія – християнство (католицизм);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  <a:cs typeface="Arial" charset="0"/>
              </a:rPr>
              <a:t>Середня густота населення – 191,3 чол. на км. кв.;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  <a:cs typeface="Arial" charset="0"/>
              </a:rPr>
              <a:t>Максимальна – 340-400 чол. на км. кв.;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  <a:cs typeface="Arial" charset="0"/>
              </a:rPr>
              <a:t>Мінімальна – гори – менше 35 чол. на км. кв.;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  <a:cs typeface="Arial" charset="0"/>
              </a:rPr>
              <a:t>Рівень урбанізації – 67%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  <a:cs typeface="Arial" charset="0"/>
              </a:rPr>
              <a:t>Великі міста – Рим (2,8 млн.), Мілан (1,6 млн.), Неаполь (1,2 млн.), Турін (1,1 млн.);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</a:rPr>
              <a:t>Тривалість життя  - </a:t>
            </a:r>
            <a:r>
              <a:rPr lang="uk-UA" altLang="ru-RU" sz="1800" dirty="0" smtClean="0">
                <a:latin typeface="Bookman Old Style" pitchFamily="18" charset="0"/>
              </a:rPr>
              <a:t>76(ч), </a:t>
            </a:r>
            <a:r>
              <a:rPr lang="uk-UA" altLang="ru-RU" sz="1800" dirty="0">
                <a:latin typeface="Bookman Old Style" pitchFamily="18" charset="0"/>
              </a:rPr>
              <a:t>83(ж)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</a:rPr>
              <a:t>Мови - </a:t>
            </a:r>
            <a:r>
              <a:rPr lang="uk-UA" altLang="ru-RU" sz="1800" dirty="0" smtClean="0">
                <a:latin typeface="Bookman Old Style" pitchFamily="18" charset="0"/>
              </a:rPr>
              <a:t>італійська, німецька, французька </a:t>
            </a:r>
            <a:r>
              <a:rPr lang="uk-UA" altLang="ru-RU" sz="1800" dirty="0">
                <a:latin typeface="Bookman Old Style" pitchFamily="18" charset="0"/>
              </a:rPr>
              <a:t>та ін.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ru-RU" sz="1800" dirty="0">
                <a:latin typeface="Bookman Old Style" pitchFamily="18" charset="0"/>
              </a:rPr>
              <a:t>Письменність  - 98%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5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25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75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25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80063" y="989013"/>
            <a:ext cx="3367087" cy="14319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000099"/>
                </a:solidFill>
                <a:latin typeface="Bookman Old Style" pitchFamily="18" charset="0"/>
              </a:rPr>
              <a:t>Населення </a:t>
            </a:r>
            <a:br>
              <a:rPr lang="uk-UA" sz="4000" b="1" dirty="0" smtClean="0">
                <a:solidFill>
                  <a:srgbClr val="000099"/>
                </a:solidFill>
                <a:latin typeface="Bookman Old Style" pitchFamily="18" charset="0"/>
              </a:rPr>
            </a:br>
            <a:r>
              <a:rPr lang="uk-UA" sz="4000" b="1" dirty="0" smtClean="0">
                <a:solidFill>
                  <a:srgbClr val="000099"/>
                </a:solidFill>
                <a:latin typeface="Bookman Old Style" pitchFamily="18" charset="0"/>
              </a:rPr>
              <a:t>країни</a:t>
            </a:r>
            <a:endParaRPr lang="uk-UA" sz="40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6387" name="Picture 4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24663"/>
            <a:ext cx="6384711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dist="35921" dir="2700000" algn="ctr" rotWithShape="0">
              <a:srgbClr val="808080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3923928" cy="3198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1255</TotalTime>
  <Words>1247</Words>
  <Application>Microsoft Office PowerPoint</Application>
  <PresentationFormat>Экран (4:3)</PresentationFormat>
  <Paragraphs>208</Paragraphs>
  <Slides>39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Населення  країни</vt:lpstr>
      <vt:lpstr>Презентация PowerPoint</vt:lpstr>
      <vt:lpstr>Презентация PowerPoint</vt:lpstr>
      <vt:lpstr>Визначні місця Італїї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</dc:creator>
  <cp:lastModifiedBy>User</cp:lastModifiedBy>
  <cp:revision>106</cp:revision>
  <dcterms:created xsi:type="dcterms:W3CDTF">2006-03-15T14:29:35Z</dcterms:created>
  <dcterms:modified xsi:type="dcterms:W3CDTF">2014-12-15T17:45:38Z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000800320d000000000001023620</vt:lpwstr>
  </property>
</Properties>
</file>