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151498B-720D-44E7-A1EB-6C54EA30C64B}" type="datetimeFigureOut">
              <a:rPr lang="ru-RU" smtClean="0"/>
              <a:t>06.03.2014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423052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151498B-720D-44E7-A1EB-6C54EA30C64B}" type="datetimeFigureOut">
              <a:rPr lang="ru-RU" smtClean="0"/>
              <a:t>06.03.2014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54155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151498B-720D-44E7-A1EB-6C54EA30C64B}" type="datetimeFigureOut">
              <a:rPr lang="ru-RU" smtClean="0"/>
              <a:t>06.03.2014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1312566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151498B-720D-44E7-A1EB-6C54EA30C64B}" type="datetimeFigureOut">
              <a:rPr lang="ru-RU" smtClean="0"/>
              <a:t>06.03.2014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9A408D-E316-4CE0-9B0E-E138BBC6FADC}" type="slidenum">
              <a:rPr lang="ru-RU" smtClean="0"/>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1096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151498B-720D-44E7-A1EB-6C54EA30C64B}" type="datetimeFigureOut">
              <a:rPr lang="ru-RU" smtClean="0"/>
              <a:t>06.03.2014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3343593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151498B-720D-44E7-A1EB-6C54EA30C64B}" type="datetimeFigureOut">
              <a:rPr lang="ru-RU" smtClean="0"/>
              <a:t>06.03.2014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2851197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151498B-720D-44E7-A1EB-6C54EA30C64B}" type="datetimeFigureOut">
              <a:rPr lang="ru-RU" smtClean="0"/>
              <a:t>06.03.2014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1998916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151498B-720D-44E7-A1EB-6C54EA30C64B}" type="datetimeFigureOut">
              <a:rPr lang="ru-RU" smtClean="0"/>
              <a:t>06.03.2014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2162343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151498B-720D-44E7-A1EB-6C54EA30C64B}" type="datetimeFigureOut">
              <a:rPr lang="ru-RU" smtClean="0"/>
              <a:t>06.03.2014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320980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151498B-720D-44E7-A1EB-6C54EA30C64B}" type="datetimeFigureOut">
              <a:rPr lang="ru-RU" smtClean="0"/>
              <a:t>06.03.2014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258536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151498B-720D-44E7-A1EB-6C54EA30C64B}" type="datetimeFigureOut">
              <a:rPr lang="ru-RU" smtClean="0"/>
              <a:t>06.03.2014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135957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151498B-720D-44E7-A1EB-6C54EA30C64B}" type="datetimeFigureOut">
              <a:rPr lang="ru-RU" smtClean="0"/>
              <a:t>06.03.2014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350267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151498B-720D-44E7-A1EB-6C54EA30C64B}" type="datetimeFigureOut">
              <a:rPr lang="ru-RU" smtClean="0"/>
              <a:t>06.03.2014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429275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151498B-720D-44E7-A1EB-6C54EA30C64B}" type="datetimeFigureOut">
              <a:rPr lang="ru-RU" smtClean="0"/>
              <a:t>06.03.2014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222880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1498B-720D-44E7-A1EB-6C54EA30C64B}" type="datetimeFigureOut">
              <a:rPr lang="ru-RU" smtClean="0"/>
              <a:t>06.03.2014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387527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151498B-720D-44E7-A1EB-6C54EA30C64B}" type="datetimeFigureOut">
              <a:rPr lang="ru-RU" smtClean="0"/>
              <a:t>06.03.2014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375430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151498B-720D-44E7-A1EB-6C54EA30C64B}" type="datetimeFigureOut">
              <a:rPr lang="ru-RU" smtClean="0"/>
              <a:t>06.03.2014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9A408D-E316-4CE0-9B0E-E138BBC6FADC}" type="slidenum">
              <a:rPr lang="ru-RU" smtClean="0"/>
              <a:t>‹#›</a:t>
            </a:fld>
            <a:endParaRPr lang="ru-RU"/>
          </a:p>
        </p:txBody>
      </p:sp>
    </p:spTree>
    <p:extLst>
      <p:ext uri="{BB962C8B-B14F-4D97-AF65-F5344CB8AC3E}">
        <p14:creationId xmlns:p14="http://schemas.microsoft.com/office/powerpoint/2010/main" val="206986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151498B-720D-44E7-A1EB-6C54EA30C64B}" type="datetimeFigureOut">
              <a:rPr lang="ru-RU" smtClean="0"/>
              <a:t>06.03.2014</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A9A408D-E316-4CE0-9B0E-E138BBC6FADC}" type="slidenum">
              <a:rPr lang="ru-RU" smtClean="0"/>
              <a:t>‹#›</a:t>
            </a:fld>
            <a:endParaRPr lang="ru-RU"/>
          </a:p>
        </p:txBody>
      </p:sp>
    </p:spTree>
    <p:extLst>
      <p:ext uri="{BB962C8B-B14F-4D97-AF65-F5344CB8AC3E}">
        <p14:creationId xmlns:p14="http://schemas.microsoft.com/office/powerpoint/2010/main" val="20870390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Cardiff" TargetMode="External"/><Relationship Id="rId2" Type="http://schemas.openxmlformats.org/officeDocument/2006/relationships/hyperlink" Target="http://en.wikipedia.org/wiki/Cardiff_Barrage" TargetMode="Externa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692088" y="2334409"/>
            <a:ext cx="9044044" cy="1258644"/>
          </a:xfrm>
        </p:spPr>
        <p:txBody>
          <a:bodyPr>
            <a:normAutofit/>
          </a:bodyPr>
          <a:lstStyle/>
          <a:p>
            <a:r>
              <a:rPr lang="en-US" sz="8000" dirty="0">
                <a:solidFill>
                  <a:srgbClr val="00B0F0"/>
                </a:solidFill>
              </a:rPr>
              <a:t>CARDIFF</a:t>
            </a:r>
            <a:endParaRPr lang="ru-RU" sz="8000" dirty="0">
              <a:solidFill>
                <a:srgbClr val="00B0F0"/>
              </a:solidFill>
            </a:endParaRPr>
          </a:p>
        </p:txBody>
      </p:sp>
    </p:spTree>
    <p:extLst>
      <p:ext uri="{BB962C8B-B14F-4D97-AF65-F5344CB8AC3E}">
        <p14:creationId xmlns:p14="http://schemas.microsoft.com/office/powerpoint/2010/main" val="2360739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211567"/>
            <a:ext cx="10353761" cy="1326321"/>
          </a:xfrm>
        </p:spPr>
        <p:txBody>
          <a:bodyPr/>
          <a:lstStyle/>
          <a:p>
            <a:r>
              <a:rPr lang="en-US" sz="3600" dirty="0">
                <a:solidFill>
                  <a:srgbClr val="00B0F0"/>
                </a:solidFill>
              </a:rPr>
              <a:t>National Museum Cardiff</a:t>
            </a:r>
            <a:endParaRPr lang="ru-RU" dirty="0">
              <a:solidFill>
                <a:srgbClr val="00B0F0"/>
              </a:solidFill>
            </a:endParaRPr>
          </a:p>
        </p:txBody>
      </p:sp>
      <p:pic>
        <p:nvPicPr>
          <p:cNvPr id="11268" name="Picture 4" descr="http://www.visitwales.com/~/media/6D5BA0B66076434290ECCCD5CBD50B4C.ashx?as=0&amp;h=350&amp;w=102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3875" y="1308286"/>
            <a:ext cx="9753600" cy="5221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18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1671" y="1280160"/>
            <a:ext cx="10794220" cy="4844527"/>
          </a:xfrm>
        </p:spPr>
        <p:txBody>
          <a:bodyPr>
            <a:normAutofit/>
          </a:bodyPr>
          <a:lstStyle/>
          <a:p>
            <a:pPr lvl="1"/>
            <a:r>
              <a:rPr lang="en-US" sz="3600" dirty="0">
                <a:solidFill>
                  <a:srgbClr val="00B0F0"/>
                </a:solidFill>
                <a:effectLst/>
              </a:rPr>
              <a:t>The National Museum of Wales was founded in 1905</a:t>
            </a:r>
            <a:r>
              <a:rPr lang="uk-UA" sz="3600" dirty="0">
                <a:solidFill>
                  <a:srgbClr val="00B0F0"/>
                </a:solidFill>
                <a:effectLst/>
              </a:rPr>
              <a:t>.</a:t>
            </a:r>
          </a:p>
          <a:p>
            <a:pPr marL="457200" lvl="1" indent="0">
              <a:buNone/>
            </a:pPr>
            <a:endParaRPr lang="ru-RU" sz="3600" dirty="0" smtClean="0">
              <a:solidFill>
                <a:srgbClr val="00B0F0"/>
              </a:solidFill>
              <a:effectLst/>
            </a:endParaRPr>
          </a:p>
          <a:p>
            <a:pPr lvl="1"/>
            <a:r>
              <a:rPr lang="en-US" sz="3600" dirty="0">
                <a:solidFill>
                  <a:srgbClr val="00B0F0"/>
                </a:solidFill>
              </a:rPr>
              <a:t>The museum has collections of archaeology, botany, fine and applied </a:t>
            </a:r>
            <a:r>
              <a:rPr lang="en-US" sz="3600" dirty="0" smtClean="0">
                <a:solidFill>
                  <a:srgbClr val="00B0F0"/>
                </a:solidFill>
              </a:rPr>
              <a:t>art</a:t>
            </a:r>
            <a:r>
              <a:rPr lang="uk-UA" sz="3600" dirty="0" smtClean="0">
                <a:solidFill>
                  <a:srgbClr val="00B0F0"/>
                </a:solidFill>
              </a:rPr>
              <a:t>.</a:t>
            </a:r>
            <a:endParaRPr lang="ru-RU" sz="3600" dirty="0" smtClean="0">
              <a:solidFill>
                <a:srgbClr val="00B0F0"/>
              </a:solidFill>
              <a:effectLst/>
            </a:endParaRPr>
          </a:p>
        </p:txBody>
      </p:sp>
    </p:spTree>
    <p:extLst>
      <p:ext uri="{BB962C8B-B14F-4D97-AF65-F5344CB8AC3E}">
        <p14:creationId xmlns:p14="http://schemas.microsoft.com/office/powerpoint/2010/main" val="3368197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3946" y="1794849"/>
            <a:ext cx="10353762" cy="3695136"/>
          </a:xfrm>
        </p:spPr>
        <p:txBody>
          <a:bodyPr>
            <a:normAutofit/>
          </a:bodyPr>
          <a:lstStyle/>
          <a:p>
            <a:pPr marL="0" indent="0" algn="ctr">
              <a:buNone/>
            </a:pPr>
            <a:r>
              <a:rPr lang="en-US" sz="5400" dirty="0">
                <a:solidFill>
                  <a:srgbClr val="00B0F0"/>
                </a:solidFill>
              </a:rPr>
              <a:t>Until We Meet </a:t>
            </a:r>
            <a:r>
              <a:rPr lang="en-US" sz="5400" dirty="0" smtClean="0">
                <a:solidFill>
                  <a:srgbClr val="00B0F0"/>
                </a:solidFill>
              </a:rPr>
              <a:t>Again</a:t>
            </a:r>
            <a:r>
              <a:rPr lang="uk-UA" sz="5400" dirty="0" smtClean="0">
                <a:solidFill>
                  <a:srgbClr val="00B0F0"/>
                </a:solidFill>
              </a:rPr>
              <a:t>!</a:t>
            </a:r>
            <a:endParaRPr lang="ru-RU" sz="5400" dirty="0">
              <a:solidFill>
                <a:srgbClr val="00B0F0"/>
              </a:solidFill>
            </a:endParaRPr>
          </a:p>
        </p:txBody>
      </p:sp>
    </p:spTree>
    <p:extLst>
      <p:ext uri="{BB962C8B-B14F-4D97-AF65-F5344CB8AC3E}">
        <p14:creationId xmlns:p14="http://schemas.microsoft.com/office/powerpoint/2010/main" val="222845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38" y="103990"/>
            <a:ext cx="10353761" cy="1326321"/>
          </a:xfrm>
        </p:spPr>
        <p:txBody>
          <a:bodyPr>
            <a:normAutofit/>
          </a:bodyPr>
          <a:lstStyle/>
          <a:p>
            <a:r>
              <a:rPr lang="en-US" sz="2400" b="0" dirty="0">
                <a:solidFill>
                  <a:srgbClr val="00B0F0"/>
                </a:solidFill>
                <a:effectLst>
                  <a:outerShdw blurRad="38100" dist="38100" dir="2700000" algn="tl">
                    <a:srgbClr val="000000">
                      <a:alpha val="43137"/>
                    </a:srgbClr>
                  </a:outerShdw>
                </a:effectLst>
              </a:rPr>
              <a:t>Cardiff is the capital and largest city in Wales and the ninth largest city in the United </a:t>
            </a:r>
            <a:r>
              <a:rPr lang="en-US" sz="2400" b="0" dirty="0" smtClean="0">
                <a:solidFill>
                  <a:srgbClr val="00B0F0"/>
                </a:solidFill>
                <a:effectLst>
                  <a:outerShdw blurRad="38100" dist="38100" dir="2700000" algn="tl">
                    <a:srgbClr val="000000">
                      <a:alpha val="43137"/>
                    </a:srgbClr>
                  </a:outerShdw>
                </a:effectLst>
              </a:rPr>
              <a:t>Kingdom</a:t>
            </a:r>
            <a:r>
              <a:rPr lang="uk-UA" sz="2400" b="0" dirty="0">
                <a:solidFill>
                  <a:srgbClr val="00B0F0"/>
                </a:solidFill>
                <a:effectLst>
                  <a:outerShdw blurRad="38100" dist="38100" dir="2700000" algn="tl">
                    <a:srgbClr val="000000">
                      <a:alpha val="43137"/>
                    </a:srgbClr>
                  </a:outerShdw>
                </a:effectLst>
              </a:rPr>
              <a:t>.</a:t>
            </a:r>
            <a:endParaRPr lang="ru-RU" sz="2400" b="0" dirty="0">
              <a:solidFill>
                <a:srgbClr val="00B0F0"/>
              </a:solidFill>
              <a:effectLst>
                <a:outerShdw blurRad="38100" dist="38100" dir="2700000" algn="tl">
                  <a:srgbClr val="000000">
                    <a:alpha val="43137"/>
                  </a:srgbClr>
                </a:outerShdw>
              </a:effectLst>
            </a:endParaRPr>
          </a:p>
        </p:txBody>
      </p:sp>
      <p:pic>
        <p:nvPicPr>
          <p:cNvPr id="2050" name="Picture 2" descr="http://bknation.org/wp-content/uploads/2013/12/bknation_cardiff.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679" y="1305171"/>
            <a:ext cx="8035963" cy="520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1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600"/>
            <a:ext cx="10353761" cy="3284668"/>
          </a:xfrm>
        </p:spPr>
        <p:txBody>
          <a:bodyPr>
            <a:normAutofit/>
          </a:bodyPr>
          <a:lstStyle/>
          <a:p>
            <a:r>
              <a:rPr lang="en-US" sz="6000" dirty="0">
                <a:solidFill>
                  <a:srgbClr val="00B0F0"/>
                </a:solidFill>
              </a:rPr>
              <a:t>Welcome to </a:t>
            </a:r>
            <a:r>
              <a:rPr lang="en-US" sz="6000" dirty="0" smtClean="0">
                <a:solidFill>
                  <a:srgbClr val="00B0F0"/>
                </a:solidFill>
              </a:rPr>
              <a:t>Cardiff</a:t>
            </a:r>
            <a:r>
              <a:rPr lang="uk-UA" sz="6000" dirty="0" smtClean="0">
                <a:solidFill>
                  <a:srgbClr val="00B0F0"/>
                </a:solidFill>
              </a:rPr>
              <a:t>!</a:t>
            </a:r>
            <a:endParaRPr lang="ru-RU" sz="6000" dirty="0">
              <a:solidFill>
                <a:srgbClr val="00B0F0"/>
              </a:solidFill>
            </a:endParaRPr>
          </a:p>
        </p:txBody>
      </p:sp>
    </p:spTree>
    <p:extLst>
      <p:ext uri="{BB962C8B-B14F-4D97-AF65-F5344CB8AC3E}">
        <p14:creationId xmlns:p14="http://schemas.microsoft.com/office/powerpoint/2010/main" val="2005787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917228" y="688490"/>
            <a:ext cx="3932237" cy="5102710"/>
          </a:xfrm>
        </p:spPr>
        <p:txBody>
          <a:bodyPr>
            <a:normAutofit/>
          </a:bodyPr>
          <a:lstStyle/>
          <a:p>
            <a:r>
              <a:rPr lang="en-US" sz="4000" dirty="0" smtClean="0">
                <a:solidFill>
                  <a:srgbClr val="00B0F0"/>
                </a:solidFill>
              </a:rPr>
              <a:t>Hello, </a:t>
            </a:r>
            <a:r>
              <a:rPr lang="en-US" sz="4000" dirty="0">
                <a:solidFill>
                  <a:srgbClr val="00B0F0"/>
                </a:solidFill>
              </a:rPr>
              <a:t>my name is Mary and today we are in </a:t>
            </a:r>
            <a:r>
              <a:rPr lang="en-US" sz="4000" dirty="0" smtClean="0">
                <a:solidFill>
                  <a:srgbClr val="00B0F0"/>
                </a:solidFill>
              </a:rPr>
              <a:t>Cardiff</a:t>
            </a:r>
            <a:r>
              <a:rPr lang="uk-UA" sz="4000" dirty="0" smtClean="0">
                <a:solidFill>
                  <a:srgbClr val="00B0F0"/>
                </a:solidFill>
              </a:rPr>
              <a:t>.</a:t>
            </a:r>
            <a:endParaRPr lang="ru-RU" sz="4000" dirty="0">
              <a:solidFill>
                <a:srgbClr val="00B0F0"/>
              </a:solidFill>
            </a:endParaRPr>
          </a:p>
        </p:txBody>
      </p:sp>
      <p:pic>
        <p:nvPicPr>
          <p:cNvPr id="3074" name="Picture 2" descr="http://www.gezipartisi.com/wp-content/uploads/galler-gezilecek-yerl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51749" y="688490"/>
            <a:ext cx="6189662" cy="501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226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41805" y="173457"/>
            <a:ext cx="10024633" cy="823912"/>
          </a:xfrm>
        </p:spPr>
        <p:txBody>
          <a:bodyPr>
            <a:normAutofit fontScale="85000" lnSpcReduction="20000"/>
          </a:bodyPr>
          <a:lstStyle/>
          <a:p>
            <a:endParaRPr lang="en-US" b="0" dirty="0">
              <a:effectLst/>
            </a:endParaRPr>
          </a:p>
          <a:p>
            <a:r>
              <a:rPr lang="en-US" sz="3000" b="0" dirty="0">
                <a:solidFill>
                  <a:srgbClr val="00B0F0"/>
                </a:solidFill>
                <a:effectLst/>
              </a:rPr>
              <a:t>Today I will tell and show you  </a:t>
            </a:r>
            <a:r>
              <a:rPr lang="en-US" sz="3000" dirty="0">
                <a:solidFill>
                  <a:srgbClr val="00B0F0"/>
                </a:solidFill>
              </a:rPr>
              <a:t> famous places </a:t>
            </a:r>
            <a:r>
              <a:rPr lang="en-US" sz="3000" dirty="0" smtClean="0">
                <a:solidFill>
                  <a:srgbClr val="00B0F0"/>
                </a:solidFill>
              </a:rPr>
              <a:t>in </a:t>
            </a:r>
            <a:r>
              <a:rPr lang="en-US" sz="3000" b="0" dirty="0" smtClean="0">
                <a:solidFill>
                  <a:srgbClr val="00B0F0"/>
                </a:solidFill>
                <a:effectLst/>
              </a:rPr>
              <a:t>Cardiff</a:t>
            </a:r>
            <a:r>
              <a:rPr lang="ru-RU" sz="3000" b="0" dirty="0" smtClean="0">
                <a:solidFill>
                  <a:srgbClr val="00B0F0"/>
                </a:solidFill>
                <a:effectLst/>
              </a:rPr>
              <a:t>.</a:t>
            </a:r>
            <a:endParaRPr lang="ru-RU" sz="3000" dirty="0">
              <a:solidFill>
                <a:srgbClr val="00B0F0"/>
              </a:solidFill>
            </a:endParaRPr>
          </a:p>
        </p:txBody>
      </p:sp>
      <p:pic>
        <p:nvPicPr>
          <p:cNvPr id="5122" name="Picture 2" descr="http://visitbritainnordic.files.wordpress.com/2010/07/cardiff-castle-from-bute-park-cardiff-wales-c2a9britainonview.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933837" y="1287220"/>
            <a:ext cx="7748045" cy="514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457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33488" y="1492463"/>
            <a:ext cx="4591281" cy="4911922"/>
          </a:xfrm>
        </p:spPr>
        <p:txBody>
          <a:bodyPr>
            <a:normAutofit/>
          </a:bodyPr>
          <a:lstStyle/>
          <a:p>
            <a:r>
              <a:rPr lang="uk-UA" sz="3200" b="1" dirty="0" smtClean="0">
                <a:solidFill>
                  <a:srgbClr val="00B0F0"/>
                </a:solidFill>
              </a:rPr>
              <a:t>С</a:t>
            </a:r>
            <a:r>
              <a:rPr lang="en-US" sz="3200" b="1" dirty="0" smtClean="0">
                <a:solidFill>
                  <a:srgbClr val="00B0F0"/>
                </a:solidFill>
              </a:rPr>
              <a:t>enter</a:t>
            </a:r>
            <a:r>
              <a:rPr lang="uk-UA" sz="3200" b="1" dirty="0" smtClean="0">
                <a:solidFill>
                  <a:srgbClr val="00B0F0"/>
                </a:solidFill>
              </a:rPr>
              <a:t> </a:t>
            </a:r>
            <a:r>
              <a:rPr lang="uk-UA" sz="3200" b="1" dirty="0">
                <a:solidFill>
                  <a:srgbClr val="00B0F0"/>
                </a:solidFill>
              </a:rPr>
              <a:t>С</a:t>
            </a:r>
            <a:r>
              <a:rPr lang="en-US" sz="3200" b="1" dirty="0" err="1" smtClean="0">
                <a:solidFill>
                  <a:srgbClr val="00B0F0"/>
                </a:solidFill>
              </a:rPr>
              <a:t>ardiff</a:t>
            </a:r>
            <a:r>
              <a:rPr lang="en-US" sz="3200" b="1" dirty="0" smtClean="0">
                <a:solidFill>
                  <a:srgbClr val="00B0F0"/>
                </a:solidFill>
              </a:rPr>
              <a:t> City</a:t>
            </a:r>
            <a:endParaRPr lang="ru-RU" sz="3200" b="1" dirty="0">
              <a:solidFill>
                <a:srgbClr val="00B0F0"/>
              </a:solidFill>
            </a:endParaRPr>
          </a:p>
        </p:txBody>
      </p:sp>
      <p:pic>
        <p:nvPicPr>
          <p:cNvPr id="7170" name="Picture 2" descr="http://www.orangesmile.com/common/img_final_large/cardiff_sightsee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8413" y="879277"/>
            <a:ext cx="6486058" cy="505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18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491" y="93233"/>
            <a:ext cx="10353761" cy="1326321"/>
          </a:xfrm>
        </p:spPr>
        <p:txBody>
          <a:bodyPr/>
          <a:lstStyle/>
          <a:p>
            <a:r>
              <a:rPr lang="en-US" dirty="0" err="1">
                <a:solidFill>
                  <a:srgbClr val="00B0F0"/>
                </a:solidFill>
              </a:rPr>
              <a:t>cardiff</a:t>
            </a:r>
            <a:r>
              <a:rPr lang="en-US" dirty="0">
                <a:solidFill>
                  <a:srgbClr val="00B0F0"/>
                </a:solidFill>
              </a:rPr>
              <a:t> castle</a:t>
            </a:r>
            <a:endParaRPr lang="ru-RU" dirty="0">
              <a:solidFill>
                <a:srgbClr val="00B0F0"/>
              </a:solidFill>
            </a:endParaRPr>
          </a:p>
        </p:txBody>
      </p:sp>
      <p:pic>
        <p:nvPicPr>
          <p:cNvPr id="8194" name="Picture 2" descr="http://www.smilingthrough.com/cardiffcastle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140772" y="1259279"/>
            <a:ext cx="8078993" cy="510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37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94853" y="800519"/>
            <a:ext cx="4322340" cy="5522259"/>
          </a:xfrm>
        </p:spPr>
        <p:txBody>
          <a:bodyPr>
            <a:normAutofit/>
          </a:bodyPr>
          <a:lstStyle/>
          <a:p>
            <a:r>
              <a:rPr lang="en-US" sz="1800" b="1" dirty="0">
                <a:solidFill>
                  <a:srgbClr val="00B0F0"/>
                </a:solidFill>
                <a:effectLst/>
              </a:rPr>
              <a:t>Cardiff </a:t>
            </a:r>
            <a:r>
              <a:rPr lang="en-US" sz="1800" b="1" dirty="0" smtClean="0">
                <a:solidFill>
                  <a:srgbClr val="00B0F0"/>
                </a:solidFill>
                <a:effectLst/>
              </a:rPr>
              <a:t>Bay</a:t>
            </a:r>
            <a:r>
              <a:rPr lang="en-US" sz="1800" dirty="0" smtClean="0">
                <a:solidFill>
                  <a:srgbClr val="00B0F0"/>
                </a:solidFill>
                <a:effectLst/>
              </a:rPr>
              <a:t> </a:t>
            </a:r>
            <a:r>
              <a:rPr lang="en-US" sz="1800" dirty="0">
                <a:solidFill>
                  <a:srgbClr val="00B0F0"/>
                </a:solidFill>
                <a:effectLst/>
              </a:rPr>
              <a:t>is the area created by the </a:t>
            </a:r>
            <a:r>
              <a:rPr lang="en-US" sz="1800" dirty="0">
                <a:solidFill>
                  <a:srgbClr val="00B0F0"/>
                </a:solidFill>
                <a:effectLst/>
                <a:hlinkClick r:id="rId2" tooltip="Cardiff Barrage"/>
              </a:rPr>
              <a:t>Cardiff Barrage</a:t>
            </a:r>
            <a:r>
              <a:rPr lang="en-US" sz="1800" dirty="0">
                <a:solidFill>
                  <a:srgbClr val="00B0F0"/>
                </a:solidFill>
                <a:effectLst/>
              </a:rPr>
              <a:t> in South </a:t>
            </a:r>
            <a:r>
              <a:rPr lang="en-US" sz="1800" dirty="0">
                <a:solidFill>
                  <a:srgbClr val="00B0F0"/>
                </a:solidFill>
                <a:effectLst/>
                <a:hlinkClick r:id="rId3" tooltip="Cardiff"/>
              </a:rPr>
              <a:t>Cardiff</a:t>
            </a:r>
            <a:r>
              <a:rPr lang="en-US" sz="1800" dirty="0">
                <a:solidFill>
                  <a:srgbClr val="00B0F0"/>
                </a:solidFill>
                <a:effectLst/>
              </a:rPr>
              <a:t>, the capital of Wales</a:t>
            </a:r>
            <a:r>
              <a:rPr lang="en-US" sz="1800" dirty="0">
                <a:solidFill>
                  <a:srgbClr val="00B0F0"/>
                </a:solidFill>
                <a:effectLst/>
              </a:rPr>
              <a:t>. Cardiff Bay played a major part in Cardiff’s development by being the means of exporting coal from the South Wales Valleys to the rest of the world, helping to power the industrial age. The coal mining industry helped fund the building of Cardiff into the Capital city of </a:t>
            </a:r>
            <a:r>
              <a:rPr lang="en-US" sz="1800" dirty="0" smtClean="0">
                <a:solidFill>
                  <a:srgbClr val="00B0F0"/>
                </a:solidFill>
                <a:effectLst/>
              </a:rPr>
              <a:t>Wales.</a:t>
            </a:r>
            <a:endParaRPr lang="ru-RU" sz="1800" dirty="0">
              <a:solidFill>
                <a:srgbClr val="00B0F0"/>
              </a:solidFill>
            </a:endParaRPr>
          </a:p>
        </p:txBody>
      </p:sp>
      <p:pic>
        <p:nvPicPr>
          <p:cNvPr id="9218" name="Picture 2" descr="http://worldwideluxuryfamilytravel.com/wp-content/uploads/2009/03/cardiff-bay.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09882" y="639154"/>
            <a:ext cx="6825714" cy="533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139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5002" y="216489"/>
            <a:ext cx="11144922" cy="823912"/>
          </a:xfrm>
        </p:spPr>
        <p:txBody>
          <a:bodyPr>
            <a:normAutofit/>
          </a:bodyPr>
          <a:lstStyle/>
          <a:p>
            <a:pPr algn="ctr"/>
            <a:r>
              <a:rPr lang="en-US" sz="4000" dirty="0" smtClean="0">
                <a:solidFill>
                  <a:srgbClr val="00B0F0"/>
                </a:solidFill>
              </a:rPr>
              <a:t>Museum </a:t>
            </a:r>
            <a:r>
              <a:rPr lang="en-US" sz="4000" dirty="0">
                <a:solidFill>
                  <a:srgbClr val="00B0F0"/>
                </a:solidFill>
              </a:rPr>
              <a:t>A</a:t>
            </a:r>
            <a:r>
              <a:rPr lang="en-US" sz="4000" dirty="0" smtClean="0">
                <a:solidFill>
                  <a:srgbClr val="00B0F0"/>
                </a:solidFill>
              </a:rPr>
              <a:t>venue</a:t>
            </a:r>
            <a:endParaRPr lang="ru-RU" sz="4000" dirty="0">
              <a:solidFill>
                <a:srgbClr val="00B0F0"/>
              </a:solidFill>
            </a:endParaRPr>
          </a:p>
        </p:txBody>
      </p:sp>
      <p:pic>
        <p:nvPicPr>
          <p:cNvPr id="10242" name="Picture 2" descr="https://cdn4.gbot.me/photos/rx/Cr/1284883538/Museum_Avenue__Cardiff-National_Museum_Cardiff-3000000034602-500x37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16076" y="1234039"/>
            <a:ext cx="7989442" cy="523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091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TC104033921[[fn=Дамаск]]</Template>
  <TotalTime>87</TotalTime>
  <Words>90</Words>
  <Application>Microsoft Office PowerPoint</Application>
  <PresentationFormat>Широкоэкранный</PresentationFormat>
  <Paragraphs>15</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Bookman Old Style</vt:lpstr>
      <vt:lpstr>Rockwell</vt:lpstr>
      <vt:lpstr>Damask</vt:lpstr>
      <vt:lpstr>CARDIFF</vt:lpstr>
      <vt:lpstr>Cardiff is the capital and largest city in Wales and the ninth largest city in the United Kingdom.</vt:lpstr>
      <vt:lpstr>Welcome to Cardiff!</vt:lpstr>
      <vt:lpstr>Презентация PowerPoint</vt:lpstr>
      <vt:lpstr>Презентация PowerPoint</vt:lpstr>
      <vt:lpstr>Презентация PowerPoint</vt:lpstr>
      <vt:lpstr>cardiff castle</vt:lpstr>
      <vt:lpstr>Презентация PowerPoint</vt:lpstr>
      <vt:lpstr>Презентация PowerPoint</vt:lpstr>
      <vt:lpstr>National Museum Cardiff</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CARDIFF</dc:title>
  <dc:creator>Admi</dc:creator>
  <cp:lastModifiedBy>Admi</cp:lastModifiedBy>
  <cp:revision>9</cp:revision>
  <dcterms:created xsi:type="dcterms:W3CDTF">2014-03-06T18:19:19Z</dcterms:created>
  <dcterms:modified xsi:type="dcterms:W3CDTF">2014-03-06T19:47:03Z</dcterms:modified>
</cp:coreProperties>
</file>