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  <p:sldId id="264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A6538D-3DB9-46C6-82BD-834A9973203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769385-EBCC-403B-B94E-2B408FB3C6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572140"/>
            <a:ext cx="6400800" cy="1138230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Єзерська Аліса</a:t>
            </a:r>
          </a:p>
          <a:p>
            <a:pPr algn="r"/>
            <a:r>
              <a:rPr lang="uk-UA" dirty="0" smtClean="0"/>
              <a:t>Снігур Ганна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500570"/>
            <a:ext cx="7772400" cy="898521"/>
          </a:xfrm>
        </p:spPr>
        <p:txBody>
          <a:bodyPr/>
          <a:lstStyle/>
          <a:p>
            <a:r>
              <a:rPr lang="uk-UA" dirty="0" smtClean="0"/>
              <a:t>Країни Балтії (з 1991 року)</a:t>
            </a:r>
            <a:endParaRPr lang="ru-RU" dirty="0"/>
          </a:p>
        </p:txBody>
      </p:sp>
      <p:pic>
        <p:nvPicPr>
          <p:cNvPr id="1026" name="Picture 2" descr="E:\800px-Flag_of_Estoni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143116"/>
            <a:ext cx="3643306" cy="2318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E:\800px-Flag_of_Lithuania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452796" cy="20716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E:\800px-Flag_of_Latvia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42852"/>
            <a:ext cx="3643306" cy="1821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Отже, отримавши на початку 90-х приблизно такі ж стартові умови для реформ, як і Україна, сьогодні Литва, Латвія та Естонія мають більш збалансовану економіку та значно вищий рівень життя населення. Країни Балтії долають кризу та впевнено інтегруються у європейський господарський комплекс.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534400" cy="3929090"/>
          </a:xfrm>
        </p:spPr>
        <p:txBody>
          <a:bodyPr>
            <a:noAutofit/>
          </a:bodyPr>
          <a:lstStyle/>
          <a:p>
            <a:r>
              <a:rPr lang="uk-UA" sz="11500" dirty="0" smtClean="0">
                <a:solidFill>
                  <a:schemeClr val="accent1"/>
                </a:solidFill>
              </a:rPr>
              <a:t>Дякуємо за увагу</a:t>
            </a:r>
            <a:r>
              <a:rPr lang="en-US" sz="11500" dirty="0" smtClean="0">
                <a:solidFill>
                  <a:schemeClr val="accent1"/>
                </a:solidFill>
              </a:rPr>
              <a:t>!!</a:t>
            </a:r>
            <a:endParaRPr lang="ru-RU" sz="115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Литва, Латвія та Естонія вийшли зі складу СРСР раніше за всі колишні союзні республіки і проголосили незалежність. Опозиційні сили активно діяли у країнах ще у 1988 році</a:t>
            </a:r>
            <a:r>
              <a:rPr lang="uk-UA" sz="3600" dirty="0" smtClean="0"/>
              <a:t>.</a:t>
            </a:r>
            <a:r>
              <a:rPr lang="en-US" sz="3600" dirty="0" smtClean="0"/>
              <a:t> </a:t>
            </a:r>
            <a:r>
              <a:rPr lang="uk-UA" sz="3600" dirty="0" smtClean="0"/>
              <a:t>Наприклад</a:t>
            </a:r>
            <a:r>
              <a:rPr lang="ru-RU" sz="3600" dirty="0" smtClean="0"/>
              <a:t>, «</a:t>
            </a:r>
            <a:r>
              <a:rPr lang="uk-UA" sz="3600" dirty="0" smtClean="0"/>
              <a:t>Народний</a:t>
            </a:r>
            <a:r>
              <a:rPr lang="ru-RU" sz="3600" dirty="0" smtClean="0"/>
              <a:t> фронт» у </a:t>
            </a:r>
            <a:r>
              <a:rPr lang="uk-UA" sz="3600" dirty="0" smtClean="0"/>
              <a:t>Естонії, що був заснований у квітні 1988 року.</a:t>
            </a:r>
            <a:endParaRPr lang="uk-UA" sz="3600" dirty="0" smtClean="0"/>
          </a:p>
          <a:p>
            <a:pPr>
              <a:buNone/>
            </a:pPr>
            <a:endParaRPr lang="ru-RU" sz="3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uk-UA" dirty="0" smtClean="0"/>
              <a:t>Боротьба за незалежність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Після здобуття незалежності у балтійських державах основою суспільно-політичного ладу була обрана </a:t>
            </a:r>
            <a:r>
              <a:rPr lang="uk-UA" sz="3200" b="1" dirty="0" smtClean="0"/>
              <a:t>західна модель </a:t>
            </a:r>
            <a:r>
              <a:rPr lang="uk-UA" sz="3200" dirty="0" smtClean="0"/>
              <a:t>із розвиненим </a:t>
            </a:r>
            <a:r>
              <a:rPr lang="uk-UA" sz="3200" dirty="0" smtClean="0">
                <a:solidFill>
                  <a:srgbClr val="FF0000"/>
                </a:solidFill>
              </a:rPr>
              <a:t>парламентаризмом</a:t>
            </a:r>
            <a:r>
              <a:rPr lang="uk-UA" sz="3200" dirty="0" smtClean="0"/>
              <a:t>. Держави виступають за національно-державні пріоритети розвитку. 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Економіка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Розпочаті економічні реформи проводилися рішуче і послідовно. З 1995-1996 рр. економічні показники країн Балтії почали зростати. У сфері зовнішньої торгівлі країни прагнули зменшити залежність від колишніх радянських республік. Серед найбільших реформ – валютна, </a:t>
            </a:r>
            <a:r>
              <a:rPr lang="uk-UA" dirty="0" smtClean="0"/>
              <a:t>спрощення </a:t>
            </a:r>
            <a:r>
              <a:rPr lang="uk-UA" dirty="0" smtClean="0"/>
              <a:t>податкової системи. ВВП країн Балтії упродовж 2003-2006 років зріс на приблизно 60%.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Проте криза 2008 року завдала Литві, Латвії та Естонії відчутнішого удару, ніж іншим регіонам Європи. Значно виріс рівень безробіття, що є високим і зараз, відбувся спад промислового виробництва. Найбільш прогресивною можна назвати Естонію, яка змогла швидко поліпшити ситуацію, а у 2010 році навіть мала найменший у ЄС дефіцит державного кошторису та у 2011 році увійшла в Єврозону.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876"/>
            <a:ext cx="8503920" cy="2857520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У 2004 році Латвія, Литва та Естонія стали членами Євросоюзу. У цьому ж році країни вступили до НАТО.</a:t>
            </a:r>
            <a:endParaRPr lang="ru-RU" sz="4000" dirty="0"/>
          </a:p>
        </p:txBody>
      </p:sp>
      <p:pic>
        <p:nvPicPr>
          <p:cNvPr id="2050" name="Picture 2" descr="E:\baltic-stat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857232"/>
            <a:ext cx="2276475" cy="2190750"/>
          </a:xfrm>
          <a:prstGeom prst="rect">
            <a:avLst/>
          </a:prstGeom>
          <a:noFill/>
        </p:spPr>
      </p:pic>
      <p:pic>
        <p:nvPicPr>
          <p:cNvPr id="2051" name="Picture 3" descr="E:\evrosoyuz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857232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Росіяни у Прибалтиці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413124" cy="4572000"/>
          </a:xfrm>
        </p:spPr>
        <p:txBody>
          <a:bodyPr/>
          <a:lstStyle/>
          <a:p>
            <a:r>
              <a:rPr lang="uk-UA" dirty="0" smtClean="0"/>
              <a:t>Гострою політичною проблемою Латвії та Естонії довгі роки є становище російськомовного населення, яке в Латвії складає майже половину мешканців країни. Особливо у великих містах.</a:t>
            </a:r>
            <a:endParaRPr lang="ru-RU" dirty="0"/>
          </a:p>
        </p:txBody>
      </p:sp>
      <p:pic>
        <p:nvPicPr>
          <p:cNvPr id="2050" name="Picture 2" descr="E:\516px-Russians_in_Baltic_stat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4206893" cy="4891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Дискримінація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Після незалежності більшість російського населення у Естонії та Латвії отримали статус </a:t>
            </a:r>
            <a:r>
              <a:rPr lang="uk-UA" dirty="0" err="1" smtClean="0"/>
              <a:t>“негромадян”</a:t>
            </a:r>
            <a:r>
              <a:rPr lang="uk-UA" dirty="0" smtClean="0"/>
              <a:t> </a:t>
            </a:r>
            <a:r>
              <a:rPr lang="uk-UA" dirty="0" smtClean="0"/>
              <a:t>і були фактично усунуті від політичного процесу в країні. За це та інші утиски – реформу освіти, високий рівень безробіття серед російськомовного населення та інше – країнам приписують політику апартеїду(відокремлення населення за етнічною ознакою). Таким чином дискримінацію відчувають у Естонії – 59% росіян, у Латвії – 25%, у Литві – 12%.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Заборона символіки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0380" cy="504522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У червні 2008 року парламент Литви ухвалив закон, що зрівнює нацистську і радянську символіку і забороняє її публічне використання : вона "може сприйматися як пропаганда нацистських і комуністичних окупаційних режимів". Заборонено використання "нацистської свастики, радянського серпа і молота, радянської п'ятикутної червоної зірки, а також виконання гімнів нацистської Німеччини, СРСР і Литовської РСР.</a:t>
            </a:r>
            <a:endParaRPr lang="uk-UA" dirty="0"/>
          </a:p>
        </p:txBody>
      </p:sp>
      <p:pic>
        <p:nvPicPr>
          <p:cNvPr id="1026" name="Picture 2" descr="E:\2448185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71612"/>
            <a:ext cx="3333282" cy="3703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</TotalTime>
  <Words>444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Країни Балтії (з 1991 року)</vt:lpstr>
      <vt:lpstr>Боротьба за незалежність</vt:lpstr>
      <vt:lpstr>Слайд 3</vt:lpstr>
      <vt:lpstr>Економіка</vt:lpstr>
      <vt:lpstr>Слайд 5</vt:lpstr>
      <vt:lpstr>Слайд 6</vt:lpstr>
      <vt:lpstr>Росіяни у Прибалтиці</vt:lpstr>
      <vt:lpstr>Дискримінація</vt:lpstr>
      <vt:lpstr>Заборона символіки</vt:lpstr>
      <vt:lpstr>Висновок</vt:lpstr>
      <vt:lpstr>Дякуємо за увагу!!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Країни Балтії (з 1991 року)</dc:title>
  <dc:creator>Admin</dc:creator>
  <cp:lastModifiedBy>Admin</cp:lastModifiedBy>
  <cp:revision>10</cp:revision>
  <dcterms:created xsi:type="dcterms:W3CDTF">2012-01-09T20:28:05Z</dcterms:created>
  <dcterms:modified xsi:type="dcterms:W3CDTF">2012-01-10T12:10:52Z</dcterms:modified>
</cp:coreProperties>
</file>