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0F7D5-DC2B-4833-B8CE-1BD4350D684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D2A5B-E6B7-4E17-82CC-43F410C3C2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D2A5B-E6B7-4E17-82CC-43F410C3C2AF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9000"/>
            <a:lum/>
          </a:blip>
          <a:srcRect/>
          <a:stretch>
            <a:fillRect l="-50000" r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1E422-1330-474D-9E8E-066ECC82C535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CAE06-D794-442A-8EF0-FB8D96D3EA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3%D1%85" TargetMode="External"/><Relationship Id="rId2" Type="http://schemas.openxmlformats.org/officeDocument/2006/relationships/hyperlink" Target="http://uk.wikipedia.org/wiki/%D0%AF%D0%B9%D1%86%D0%B5_%D0%BF%D1%82%D0%B0%D1%85%D1%96%D0%B2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k.wikipedia.org/wiki/%D0%9F%D0%BE%D1%81%D0%BB%D1%96%D0%B4" TargetMode="External"/><Relationship Id="rId4" Type="http://schemas.openxmlformats.org/officeDocument/2006/relationships/hyperlink" Target="http://uk.wikipedia.org/wiki/%D0%9F%D1%96%D1%80%27%D1%8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sz="10700" dirty="0"/>
              <a:t>Птахівництво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9144000" cy="4149080"/>
          </a:xfrm>
        </p:spPr>
        <p:txBody>
          <a:bodyPr>
            <a:normAutofit fontScale="77500" lnSpcReduction="20000"/>
          </a:bodyPr>
          <a:lstStyle/>
          <a:p>
            <a:r>
              <a:rPr lang="vi-VN" b="1" dirty="0">
                <a:solidFill>
                  <a:schemeClr val="tx1"/>
                </a:solidFill>
              </a:rPr>
              <a:t>Птахівни́цтво</a:t>
            </a:r>
            <a:r>
              <a:rPr lang="vi-VN" dirty="0">
                <a:solidFill>
                  <a:schemeClr val="tx1"/>
                </a:solidFill>
              </a:rPr>
              <a:t> — галузь сільськогосподарського виробництва, основним завданням якої є розведення, вирощування, утримання, годівля птиці, застосування механізації, автоматизації, проведення ветеринарної профілактики з метою одержання продукції птахівництва. Птахівництво є найбільш скороспілою галуззю тваринництва, яка при порівняно незначних затратах праці й кормів дає за короткий час високоякісну продукцію (доросла птиця, молодняк птиці, інкубаційні та харчові </a:t>
            </a:r>
            <a:r>
              <a:rPr lang="vi-VN" dirty="0">
                <a:solidFill>
                  <a:schemeClr val="tx1"/>
                </a:solidFill>
                <a:hlinkClick r:id="rId2" tooltip="Яйце птахів"/>
              </a:rPr>
              <a:t>яйця</a:t>
            </a:r>
            <a:r>
              <a:rPr lang="vi-VN" dirty="0">
                <a:solidFill>
                  <a:schemeClr val="tx1"/>
                </a:solidFill>
              </a:rPr>
              <a:t>, продукти забою та переробки, </a:t>
            </a:r>
            <a:r>
              <a:rPr lang="vi-VN" dirty="0">
                <a:solidFill>
                  <a:schemeClr val="tx1"/>
                </a:solidFill>
                <a:hlinkClick r:id="rId3" tooltip="Пух"/>
              </a:rPr>
              <a:t>пух</a:t>
            </a:r>
            <a:r>
              <a:rPr lang="vi-VN" dirty="0">
                <a:solidFill>
                  <a:schemeClr val="tx1"/>
                </a:solidFill>
              </a:rPr>
              <a:t> та </a:t>
            </a:r>
            <a:r>
              <a:rPr lang="vi-VN" dirty="0">
                <a:solidFill>
                  <a:schemeClr val="tx1"/>
                </a:solidFill>
                <a:hlinkClick r:id="rId4" tooltip="Пір'я"/>
              </a:rPr>
              <a:t>пір'я</a:t>
            </a:r>
            <a:r>
              <a:rPr lang="vi-VN" dirty="0">
                <a:solidFill>
                  <a:schemeClr val="tx1"/>
                </a:solidFill>
              </a:rPr>
              <a:t> тощо),</a:t>
            </a:r>
            <a:r>
              <a:rPr lang="vi-VN" dirty="0">
                <a:solidFill>
                  <a:schemeClr val="tx1"/>
                </a:solidFill>
                <a:hlinkClick r:id="rId5" tooltip="Послід"/>
              </a:rPr>
              <a:t>послід</a:t>
            </a:r>
            <a:r>
              <a:rPr lang="vi-VN" dirty="0">
                <a:solidFill>
                  <a:schemeClr val="tx1"/>
                </a:solidFill>
              </a:rPr>
              <a:t>, що широко використовується не тільки в харчовій промисловості, а й у парфумерній, мікробіологічній промисловості та медицині.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Птахівництво на </a:t>
            </a:r>
            <a:r>
              <a:rPr lang="ru-RU" dirty="0" err="1"/>
              <a:t>українських</a:t>
            </a:r>
            <a:r>
              <a:rPr lang="ru-RU" dirty="0"/>
              <a:t> землях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80528" y="1628800"/>
            <a:ext cx="4038600" cy="496855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яєць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</a:t>
            </a:r>
            <a:r>
              <a:rPr lang="ru-RU" dirty="0" err="1"/>
              <a:t>щороку</a:t>
            </a:r>
            <a:r>
              <a:rPr lang="ru-RU" dirty="0"/>
              <a:t> на </a:t>
            </a:r>
            <a:r>
              <a:rPr lang="ru-RU" dirty="0" err="1"/>
              <a:t>понад</a:t>
            </a:r>
            <a:r>
              <a:rPr lang="ru-RU" dirty="0"/>
              <a:t> 10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,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статистики,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перевищило</a:t>
            </a:r>
            <a:r>
              <a:rPr lang="ru-RU" dirty="0"/>
              <a:t> </a:t>
            </a:r>
            <a:r>
              <a:rPr lang="ru-RU" dirty="0" err="1"/>
              <a:t>мільйон</a:t>
            </a:r>
            <a:r>
              <a:rPr lang="ru-RU" dirty="0"/>
              <a:t> тонн на </a:t>
            </a:r>
            <a:r>
              <a:rPr lang="ru-RU" dirty="0" err="1"/>
              <a:t>рік</a:t>
            </a:r>
            <a:r>
              <a:rPr lang="ru-RU" dirty="0"/>
              <a:t>. Птахівництво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за </a:t>
            </a:r>
            <a:r>
              <a:rPr lang="ru-RU" dirty="0" err="1"/>
              <a:t>будь-яку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галузь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яйцями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перенасичений</a:t>
            </a:r>
            <a:r>
              <a:rPr lang="ru-RU" dirty="0"/>
              <a:t>, </a:t>
            </a:r>
            <a:r>
              <a:rPr lang="ru-RU" dirty="0" err="1"/>
              <a:t>виробники</a:t>
            </a:r>
            <a:r>
              <a:rPr lang="ru-RU" dirty="0"/>
              <a:t> </a:t>
            </a:r>
            <a:r>
              <a:rPr lang="ru-RU" dirty="0" err="1"/>
              <a:t>дедалі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експортують</a:t>
            </a:r>
            <a:r>
              <a:rPr lang="ru-RU" dirty="0"/>
              <a:t> за кордон. </a:t>
            </a:r>
          </a:p>
        </p:txBody>
      </p:sp>
      <p:pic>
        <p:nvPicPr>
          <p:cNvPr id="5" name="Содержимое 4" descr="3833752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797904" y="1628800"/>
            <a:ext cx="5130071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i="1" dirty="0" smtClean="0"/>
              <a:t>Птахівництво на </a:t>
            </a:r>
            <a:r>
              <a:rPr lang="ru-RU" sz="5400" b="1" i="1" dirty="0" err="1" smtClean="0"/>
              <a:t>українських</a:t>
            </a:r>
            <a:r>
              <a:rPr lang="ru-RU" sz="5400" b="1" i="1" dirty="0" smtClean="0"/>
              <a:t> землях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2332037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Птахівництво </a:t>
            </a:r>
            <a:r>
              <a:rPr lang="ru-RU" sz="4000" dirty="0" err="1"/>
              <a:t>було</a:t>
            </a:r>
            <a:r>
              <a:rPr lang="ru-RU" sz="4000" dirty="0"/>
              <a:t> </a:t>
            </a:r>
            <a:r>
              <a:rPr lang="ru-RU" sz="4000" dirty="0" err="1"/>
              <a:t>здавна</a:t>
            </a:r>
            <a:r>
              <a:rPr lang="ru-RU" sz="4000" dirty="0"/>
              <a:t> широко </a:t>
            </a:r>
            <a:r>
              <a:rPr lang="ru-RU" sz="4000" dirty="0" err="1"/>
              <a:t>розвинене</a:t>
            </a:r>
            <a:r>
              <a:rPr lang="ru-RU" sz="4000" dirty="0"/>
              <a:t> на </a:t>
            </a:r>
            <a:r>
              <a:rPr lang="ru-RU" sz="4000" dirty="0" err="1"/>
              <a:t>всіх</a:t>
            </a:r>
            <a:r>
              <a:rPr lang="ru-RU" sz="4000" dirty="0"/>
              <a:t> </a:t>
            </a:r>
            <a:r>
              <a:rPr lang="ru-RU" sz="4000" dirty="0" err="1"/>
              <a:t>укр</a:t>
            </a:r>
            <a:r>
              <a:rPr lang="ru-RU" sz="4000" dirty="0"/>
              <a:t>. землях, особливо в </a:t>
            </a:r>
            <a:r>
              <a:rPr lang="ru-RU" sz="4000" dirty="0" err="1"/>
              <a:t>Галичині</a:t>
            </a:r>
            <a:r>
              <a:rPr lang="ru-RU" sz="4000" dirty="0"/>
              <a:t>, на </a:t>
            </a:r>
            <a:r>
              <a:rPr lang="ru-RU" sz="4000" dirty="0" err="1"/>
              <a:t>Правобережжі</a:t>
            </a:r>
            <a:r>
              <a:rPr lang="ru-RU" sz="4000" dirty="0"/>
              <a:t> </a:t>
            </a:r>
            <a:r>
              <a:rPr lang="ru-RU" sz="4000" dirty="0" err="1"/>
              <a:t>й</a:t>
            </a:r>
            <a:r>
              <a:rPr lang="ru-RU" sz="4000" dirty="0"/>
              <a:t> </a:t>
            </a:r>
            <a:r>
              <a:rPr lang="ru-RU" sz="4000" dirty="0" err="1"/>
              <a:t>на</a:t>
            </a:r>
            <a:r>
              <a:rPr lang="ru-RU" sz="4000" dirty="0"/>
              <a:t> </a:t>
            </a:r>
            <a:r>
              <a:rPr lang="ru-RU" sz="4000" dirty="0" err="1"/>
              <a:t>Кубані</a:t>
            </a:r>
            <a:r>
              <a:rPr lang="ru-RU" sz="4000" dirty="0" smtClean="0"/>
              <a:t>. </a:t>
            </a:r>
            <a:r>
              <a:rPr lang="ru-RU" sz="4000" dirty="0" err="1"/>
              <a:t>Ця</a:t>
            </a:r>
            <a:r>
              <a:rPr lang="ru-RU" sz="4000" dirty="0"/>
              <a:t> </a:t>
            </a:r>
            <a:r>
              <a:rPr lang="ru-RU" sz="4000" dirty="0" err="1"/>
              <a:t>галузь</a:t>
            </a:r>
            <a:r>
              <a:rPr lang="ru-RU" sz="4000" dirty="0"/>
              <a:t> добре </a:t>
            </a:r>
            <a:r>
              <a:rPr lang="ru-RU" sz="4000" dirty="0" err="1"/>
              <a:t>розвинута</a:t>
            </a:r>
            <a:r>
              <a:rPr lang="ru-RU" sz="4000" dirty="0"/>
              <a:t> в </a:t>
            </a:r>
            <a:r>
              <a:rPr lang="ru-RU" sz="4000" dirty="0" err="1"/>
              <a:t>Київській</a:t>
            </a:r>
            <a:r>
              <a:rPr lang="ru-RU" sz="4000" dirty="0"/>
              <a:t>, </a:t>
            </a:r>
            <a:r>
              <a:rPr lang="ru-RU" sz="4000" dirty="0" err="1"/>
              <a:t>Львівській</a:t>
            </a:r>
            <a:r>
              <a:rPr lang="ru-RU" sz="4000" dirty="0"/>
              <a:t>, </a:t>
            </a:r>
            <a:r>
              <a:rPr lang="ru-RU" sz="4000" dirty="0" err="1"/>
              <a:t>Донецькій</a:t>
            </a:r>
            <a:r>
              <a:rPr lang="ru-RU" sz="4000" dirty="0"/>
              <a:t>, </a:t>
            </a:r>
            <a:r>
              <a:rPr lang="ru-RU" sz="4000" dirty="0" err="1"/>
              <a:t>Дніпропетровській</a:t>
            </a:r>
            <a:r>
              <a:rPr lang="ru-RU" sz="4000" dirty="0"/>
              <a:t> областях та в </a:t>
            </a:r>
            <a:r>
              <a:rPr lang="ru-RU" sz="4000" dirty="0" err="1"/>
              <a:t>Криму</a:t>
            </a:r>
            <a:r>
              <a:rPr lang="ru-RU" sz="4000" dirty="0"/>
              <a:t>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052736"/>
            <a:ext cx="4038600" cy="4525963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32656"/>
            <a:ext cx="9144000" cy="6858000"/>
          </a:xfrm>
        </p:spPr>
        <p:txBody>
          <a:bodyPr>
            <a:noAutofit/>
          </a:bodyPr>
          <a:lstStyle/>
          <a:p>
            <a:r>
              <a:rPr lang="ru-RU" sz="2400" b="1" dirty="0" err="1"/>
              <a:t>птахівництво</a:t>
            </a:r>
            <a:r>
              <a:rPr lang="ru-RU" sz="2400" b="1" dirty="0"/>
              <a:t> </a:t>
            </a:r>
            <a:r>
              <a:rPr lang="ru-RU" sz="2400" b="1" dirty="0" err="1"/>
              <a:t>належить</a:t>
            </a:r>
            <a:r>
              <a:rPr lang="ru-RU" sz="2400" b="1" dirty="0"/>
              <a:t> до числа </a:t>
            </a:r>
            <a:r>
              <a:rPr lang="ru-RU" sz="2400" b="1" dirty="0" err="1"/>
              <a:t>галузей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мають</a:t>
            </a:r>
            <a:r>
              <a:rPr lang="ru-RU" sz="2400" b="1" dirty="0"/>
              <a:t> </a:t>
            </a:r>
            <a:r>
              <a:rPr lang="ru-RU" sz="2400" b="1" dirty="0" err="1"/>
              <a:t>можливість</a:t>
            </a:r>
            <a:r>
              <a:rPr lang="ru-RU" sz="2400" b="1" dirty="0"/>
              <a:t> </a:t>
            </a:r>
            <a:r>
              <a:rPr lang="ru-RU" sz="2400" b="1" dirty="0" err="1"/>
              <a:t>здійснювати</a:t>
            </a:r>
            <a:r>
              <a:rPr lang="ru-RU" sz="2400" b="1" dirty="0"/>
              <a:t> </a:t>
            </a:r>
            <a:r>
              <a:rPr lang="ru-RU" sz="2400" b="1" dirty="0" err="1"/>
              <a:t>розширене</a:t>
            </a:r>
            <a:r>
              <a:rPr lang="ru-RU" sz="2400" b="1" dirty="0"/>
              <a:t> </a:t>
            </a:r>
            <a:r>
              <a:rPr lang="ru-RU" sz="2400" b="1" dirty="0" err="1"/>
              <a:t>відтворення</a:t>
            </a:r>
            <a:r>
              <a:rPr lang="ru-RU" sz="2400" b="1" dirty="0"/>
              <a:t> за </a:t>
            </a:r>
            <a:r>
              <a:rPr lang="ru-RU" sz="2400" b="1" dirty="0" err="1"/>
              <a:t>рахунок</a:t>
            </a:r>
            <a:r>
              <a:rPr lang="ru-RU" sz="2400" b="1" dirty="0"/>
              <a:t> </a:t>
            </a:r>
            <a:r>
              <a:rPr lang="ru-RU" sz="2400" b="1" dirty="0" err="1"/>
              <a:t>впровадження</a:t>
            </a:r>
            <a:r>
              <a:rPr lang="ru-RU" sz="2400" b="1" dirty="0"/>
              <a:t> </a:t>
            </a:r>
            <a:r>
              <a:rPr lang="ru-RU" sz="2400" b="1" dirty="0" err="1"/>
              <a:t>прогресивних</a:t>
            </a:r>
            <a:r>
              <a:rPr lang="ru-RU" sz="2400" b="1" dirty="0"/>
              <a:t> </a:t>
            </a:r>
            <a:r>
              <a:rPr lang="ru-RU" sz="2400" b="1" dirty="0" err="1"/>
              <a:t>технологій</a:t>
            </a:r>
            <a:r>
              <a:rPr lang="ru-RU" sz="2400" b="1" dirty="0"/>
              <a:t>, </a:t>
            </a:r>
            <a:r>
              <a:rPr lang="ru-RU" sz="2400" b="1" dirty="0" err="1"/>
              <a:t>застосування</a:t>
            </a:r>
            <a:r>
              <a:rPr lang="ru-RU" sz="2400" b="1" dirty="0"/>
              <a:t> </a:t>
            </a:r>
            <a:r>
              <a:rPr lang="ru-RU" sz="2400" b="1" dirty="0" err="1"/>
              <a:t>інновацій</a:t>
            </a:r>
            <a:r>
              <a:rPr lang="ru-RU" sz="2400" b="1" dirty="0"/>
              <a:t>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випуску</a:t>
            </a:r>
            <a:r>
              <a:rPr lang="ru-RU" sz="2400" b="1" dirty="0"/>
              <a:t> </a:t>
            </a:r>
            <a:r>
              <a:rPr lang="ru-RU" sz="2400" b="1" dirty="0" err="1"/>
              <a:t>конкурентоспроможної</a:t>
            </a:r>
            <a:r>
              <a:rPr lang="ru-RU" sz="2400" b="1" dirty="0"/>
              <a:t> </a:t>
            </a:r>
            <a:r>
              <a:rPr lang="ru-RU" sz="2400" b="1" dirty="0" err="1"/>
              <a:t>продукції</a:t>
            </a:r>
            <a:r>
              <a:rPr lang="ru-RU" sz="2400" b="1" dirty="0"/>
              <a:t>. Тут </a:t>
            </a:r>
            <a:r>
              <a:rPr lang="ru-RU" sz="2400" b="1" dirty="0" err="1"/>
              <a:t>виробляються</a:t>
            </a:r>
            <a:r>
              <a:rPr lang="ru-RU" sz="2400" b="1" dirty="0"/>
              <a:t> </a:t>
            </a:r>
            <a:r>
              <a:rPr lang="ru-RU" sz="2400" b="1" dirty="0" err="1"/>
              <a:t>цінні</a:t>
            </a:r>
            <a:r>
              <a:rPr lang="ru-RU" sz="2400" b="1" dirty="0"/>
              <a:t>, </a:t>
            </a:r>
            <a:r>
              <a:rPr lang="ru-RU" sz="2400" b="1" dirty="0" err="1"/>
              <a:t>необхідні</a:t>
            </a:r>
            <a:r>
              <a:rPr lang="ru-RU" sz="2400" b="1" dirty="0"/>
              <a:t> для </a:t>
            </a:r>
            <a:r>
              <a:rPr lang="ru-RU" sz="2400" b="1" dirty="0" err="1"/>
              <a:t>населення</a:t>
            </a:r>
            <a:r>
              <a:rPr lang="ru-RU" sz="2400" b="1" dirty="0"/>
              <a:t> </a:t>
            </a:r>
            <a:r>
              <a:rPr lang="ru-RU" sz="2400" b="1" dirty="0" err="1"/>
              <a:t>м’ясо</a:t>
            </a:r>
            <a:r>
              <a:rPr lang="ru-RU" sz="2400" b="1" dirty="0"/>
              <a:t> </a:t>
            </a:r>
            <a:r>
              <a:rPr lang="ru-RU" sz="2400" b="1" dirty="0" err="1"/>
              <a:t>птиці</a:t>
            </a:r>
            <a:r>
              <a:rPr lang="ru-RU" sz="2400" b="1" dirty="0"/>
              <a:t> та </a:t>
            </a:r>
            <a:r>
              <a:rPr lang="ru-RU" sz="2400" b="1" dirty="0" err="1"/>
              <a:t>яйця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можуть</a:t>
            </a:r>
            <a:r>
              <a:rPr lang="ru-RU" sz="2400" b="1" dirty="0"/>
              <a:t> </a:t>
            </a:r>
            <a:r>
              <a:rPr lang="ru-RU" sz="2400" b="1" dirty="0" err="1"/>
              <a:t>відповідати</a:t>
            </a:r>
            <a:r>
              <a:rPr lang="ru-RU" sz="2400" b="1" dirty="0"/>
              <a:t> </a:t>
            </a:r>
            <a:r>
              <a:rPr lang="ru-RU" sz="2400" b="1" dirty="0" err="1"/>
              <a:t>світовим</a:t>
            </a:r>
            <a:r>
              <a:rPr lang="ru-RU" sz="2400" b="1" dirty="0"/>
              <a:t> </a:t>
            </a:r>
            <a:r>
              <a:rPr lang="ru-RU" sz="2400" b="1" dirty="0" smtClean="0"/>
              <a:t>стандартам. </a:t>
            </a:r>
            <a:r>
              <a:rPr lang="ru-RU" sz="2400" b="1" dirty="0"/>
              <a:t>В </a:t>
            </a:r>
            <a:r>
              <a:rPr lang="ru-RU" sz="2400" b="1" dirty="0" err="1"/>
              <a:t>Україні</a:t>
            </a:r>
            <a:r>
              <a:rPr lang="ru-RU" sz="2400" b="1" dirty="0"/>
              <a:t> </a:t>
            </a:r>
            <a:r>
              <a:rPr lang="ru-RU" sz="2400" b="1" dirty="0" err="1"/>
              <a:t>ця</a:t>
            </a:r>
            <a:r>
              <a:rPr lang="ru-RU" sz="2400" b="1" dirty="0"/>
              <a:t> </a:t>
            </a:r>
            <a:r>
              <a:rPr lang="ru-RU" sz="2400" b="1" dirty="0" err="1"/>
              <a:t>галузь</a:t>
            </a:r>
            <a:r>
              <a:rPr lang="ru-RU" sz="2400" b="1" dirty="0"/>
              <a:t> </a:t>
            </a:r>
            <a:r>
              <a:rPr lang="ru-RU" sz="2400" b="1" dirty="0" err="1"/>
              <a:t>потребує</a:t>
            </a:r>
            <a:r>
              <a:rPr lang="ru-RU" sz="2400" b="1" dirty="0"/>
              <a:t> </a:t>
            </a:r>
            <a:r>
              <a:rPr lang="ru-RU" sz="2400" b="1" dirty="0" err="1"/>
              <a:t>прискореного</a:t>
            </a:r>
            <a:r>
              <a:rPr lang="ru-RU" sz="2400" b="1" dirty="0"/>
              <a:t> </a:t>
            </a:r>
            <a:r>
              <a:rPr lang="ru-RU" sz="2400" b="1" dirty="0" err="1"/>
              <a:t>технічного</a:t>
            </a:r>
            <a:r>
              <a:rPr lang="ru-RU" sz="2400" b="1" dirty="0"/>
              <a:t> </a:t>
            </a:r>
            <a:r>
              <a:rPr lang="ru-RU" sz="2400" b="1" dirty="0" err="1"/>
              <a:t>переоснащення</a:t>
            </a:r>
            <a:r>
              <a:rPr lang="ru-RU" sz="2400" b="1" dirty="0"/>
              <a:t>, </a:t>
            </a:r>
            <a:r>
              <a:rPr lang="ru-RU" sz="2400" b="1" dirty="0" err="1"/>
              <a:t>застосування</a:t>
            </a:r>
            <a:r>
              <a:rPr lang="ru-RU" sz="2400" b="1" dirty="0"/>
              <a:t> </a:t>
            </a:r>
            <a:r>
              <a:rPr lang="ru-RU" sz="2400" b="1" dirty="0" err="1"/>
              <a:t>прогресивних</a:t>
            </a:r>
            <a:r>
              <a:rPr lang="ru-RU" sz="2400" b="1" dirty="0"/>
              <a:t> </a:t>
            </a:r>
            <a:r>
              <a:rPr lang="ru-RU" sz="2400" b="1" dirty="0" err="1"/>
              <a:t>технологій</a:t>
            </a:r>
            <a:r>
              <a:rPr lang="ru-RU" sz="2400" b="1" dirty="0"/>
              <a:t>. </a:t>
            </a:r>
            <a:r>
              <a:rPr lang="ru-RU" sz="2400" b="1" dirty="0" err="1"/>
              <a:t>Світова</a:t>
            </a:r>
            <a:r>
              <a:rPr lang="ru-RU" sz="2400" b="1" dirty="0"/>
              <a:t> практика доводить,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країни</a:t>
            </a:r>
            <a:r>
              <a:rPr lang="ru-RU" sz="2400" b="1" dirty="0"/>
              <a:t>, в </a:t>
            </a:r>
            <a:r>
              <a:rPr lang="ru-RU" sz="2400" b="1" dirty="0" err="1"/>
              <a:t>яких</a:t>
            </a:r>
            <a:r>
              <a:rPr lang="ru-RU" sz="2400" b="1" dirty="0"/>
              <a:t> широко </a:t>
            </a:r>
            <a:r>
              <a:rPr lang="ru-RU" sz="2400" b="1" dirty="0" err="1"/>
              <a:t>застосовують</a:t>
            </a:r>
            <a:r>
              <a:rPr lang="ru-RU" sz="2400" b="1" dirty="0"/>
              <a:t> </a:t>
            </a:r>
            <a:r>
              <a:rPr lang="ru-RU" sz="2400" b="1" dirty="0" err="1"/>
              <a:t>інноваційні</a:t>
            </a:r>
            <a:r>
              <a:rPr lang="ru-RU" sz="2400" b="1" dirty="0"/>
              <a:t> </a:t>
            </a:r>
            <a:r>
              <a:rPr lang="ru-RU" sz="2400" b="1" dirty="0" err="1"/>
              <a:t>досягнення</a:t>
            </a:r>
            <a:r>
              <a:rPr lang="ru-RU" sz="2400" b="1" dirty="0"/>
              <a:t>, </a:t>
            </a:r>
            <a:r>
              <a:rPr lang="ru-RU" sz="2400" b="1" dirty="0" err="1"/>
              <a:t>знаходяться</a:t>
            </a:r>
            <a:r>
              <a:rPr lang="ru-RU" sz="2400" b="1" dirty="0"/>
              <a:t> в </a:t>
            </a:r>
            <a:r>
              <a:rPr lang="ru-RU" sz="2400" b="1" dirty="0" err="1"/>
              <a:t>авангарді</a:t>
            </a:r>
            <a:r>
              <a:rPr lang="ru-RU" sz="2400" b="1" dirty="0"/>
              <a:t> </a:t>
            </a:r>
            <a:r>
              <a:rPr lang="ru-RU" sz="2400" b="1" dirty="0" err="1"/>
              <a:t>розвитку</a:t>
            </a:r>
            <a:r>
              <a:rPr lang="ru-RU" sz="2400" b="1" dirty="0"/>
              <a:t>. До них </a:t>
            </a:r>
            <a:r>
              <a:rPr lang="ru-RU" sz="2400" b="1" dirty="0" err="1"/>
              <a:t>відносяться</a:t>
            </a:r>
            <a:r>
              <a:rPr lang="ru-RU" sz="2400" b="1" dirty="0"/>
              <a:t> США, </a:t>
            </a:r>
            <a:r>
              <a:rPr lang="ru-RU" sz="2400" b="1" dirty="0" err="1"/>
              <a:t>Японія</a:t>
            </a:r>
            <a:r>
              <a:rPr lang="ru-RU" sz="2400" b="1" dirty="0"/>
              <a:t>, </a:t>
            </a:r>
            <a:r>
              <a:rPr lang="ru-RU" sz="2400" b="1" dirty="0" err="1"/>
              <a:t>Німеччина</a:t>
            </a:r>
            <a:r>
              <a:rPr lang="ru-RU" sz="2400" b="1" dirty="0"/>
              <a:t>, </a:t>
            </a:r>
            <a:r>
              <a:rPr lang="ru-RU" sz="2400" b="1" dirty="0" err="1"/>
              <a:t>країни</a:t>
            </a:r>
            <a:r>
              <a:rPr lang="ru-RU" sz="2400" b="1" dirty="0"/>
              <a:t> </a:t>
            </a:r>
            <a:r>
              <a:rPr lang="ru-RU" sz="2400" b="1" dirty="0" err="1"/>
              <a:t>Скандинавії</a:t>
            </a:r>
            <a:r>
              <a:rPr lang="ru-RU" sz="2400" b="1" dirty="0"/>
              <a:t>, </a:t>
            </a:r>
            <a:r>
              <a:rPr lang="ru-RU" sz="2400" b="1" dirty="0" err="1"/>
              <a:t>Швейцарія</a:t>
            </a:r>
            <a:r>
              <a:rPr lang="ru-RU" sz="2400" b="1" dirty="0"/>
              <a:t> та </a:t>
            </a:r>
            <a:r>
              <a:rPr lang="ru-RU" sz="2400" b="1" dirty="0" err="1"/>
              <a:t>інші</a:t>
            </a:r>
            <a:r>
              <a:rPr lang="ru-RU" sz="2400" b="1" dirty="0"/>
              <a:t> </a:t>
            </a:r>
            <a:r>
              <a:rPr lang="ru-RU" sz="2400" b="1" dirty="0" err="1"/>
              <a:t>держави</a:t>
            </a:r>
            <a:r>
              <a:rPr lang="ru-RU" sz="2400" b="1" dirty="0"/>
              <a:t>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628800"/>
            <a:ext cx="4038600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Шляхи </a:t>
            </a:r>
            <a:r>
              <a:rPr lang="uk-UA" dirty="0" smtClean="0"/>
              <a:t>підвищення ефективності галузі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та </a:t>
            </a:r>
            <a:r>
              <a:rPr lang="ru-RU" dirty="0" err="1" smtClean="0"/>
              <a:t>зниження</a:t>
            </a:r>
            <a:r>
              <a:rPr lang="ru-RU" dirty="0" smtClean="0"/>
              <a:t> затрат на корми для </a:t>
            </a:r>
            <a:r>
              <a:rPr lang="ru-RU" dirty="0" err="1" smtClean="0"/>
              <a:t>птахів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нетрадиційних</a:t>
            </a:r>
            <a:r>
              <a:rPr lang="ru-RU" dirty="0" smtClean="0"/>
              <a:t> </a:t>
            </a:r>
            <a:r>
              <a:rPr lang="ru-RU" dirty="0" err="1" smtClean="0"/>
              <a:t>кормових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</a:t>
            </a: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птахівництво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гостру</a:t>
            </a:r>
            <a:r>
              <a:rPr lang="ru-RU" dirty="0" smtClean="0"/>
              <a:t> потребу в </a:t>
            </a:r>
            <a:r>
              <a:rPr lang="ru-RU" dirty="0" err="1" smtClean="0"/>
              <a:t>мінеральних</a:t>
            </a:r>
            <a:r>
              <a:rPr lang="ru-RU" dirty="0" smtClean="0"/>
              <a:t> добавках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, у </a:t>
            </a:r>
            <a:r>
              <a:rPr lang="ru-RU" dirty="0" err="1" smtClean="0"/>
              <a:t>кальції</a:t>
            </a:r>
            <a:r>
              <a:rPr lang="ru-RU" dirty="0" smtClean="0"/>
              <a:t>, тому </a:t>
            </a:r>
            <a:r>
              <a:rPr lang="ru-RU" dirty="0" err="1" smtClean="0"/>
              <a:t>тривають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у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оптимальної</a:t>
            </a:r>
            <a:r>
              <a:rPr lang="ru-RU" dirty="0" smtClean="0"/>
              <a:t> </a:t>
            </a:r>
            <a:r>
              <a:rPr lang="ru-RU" dirty="0" err="1" smtClean="0"/>
              <a:t>годівлі</a:t>
            </a:r>
            <a:r>
              <a:rPr lang="ru-RU" dirty="0" smtClean="0"/>
              <a:t> </a:t>
            </a:r>
            <a:r>
              <a:rPr lang="ru-RU" dirty="0" err="1" smtClean="0"/>
              <a:t>птахів</a:t>
            </a:r>
            <a:r>
              <a:rPr lang="ru-RU" dirty="0" smtClean="0"/>
              <a:t> </a:t>
            </a:r>
            <a:r>
              <a:rPr lang="ru-RU" dirty="0" err="1" smtClean="0"/>
              <a:t>мінеральними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1330626672_kormlenie-ku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16832"/>
            <a:ext cx="4393173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240</Words>
  <Application>Microsoft Office PowerPoint</Application>
  <PresentationFormat>Экран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Птахівництво  </vt:lpstr>
      <vt:lpstr>Птахівництво на українських землях  </vt:lpstr>
      <vt:lpstr>Птахівництво на українських землях  </vt:lpstr>
      <vt:lpstr>Слайд 4</vt:lpstr>
      <vt:lpstr>Шляхи підвищення ефективності галузі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Птахівництво</dc:title>
  <dc:creator>Пользователь</dc:creator>
  <cp:lastModifiedBy>Пользователь</cp:lastModifiedBy>
  <cp:revision>7</cp:revision>
  <dcterms:created xsi:type="dcterms:W3CDTF">2013-02-11T17:32:54Z</dcterms:created>
  <dcterms:modified xsi:type="dcterms:W3CDTF">2013-02-11T18:40:11Z</dcterms:modified>
</cp:coreProperties>
</file>