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F1689D8-8377-40C8-80C1-02C2FF97A433}" type="datetimeFigureOut">
              <a:rPr lang="uk-UA" smtClean="0"/>
              <a:t>12.10.2014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0C2D2F6-85A0-4A36-9A9B-9FD52574074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k.wikipedia.org/wiki/%D0%93%D1%80%D0%B0%D0%BD%D0%B8%D1%87%D0%BD%D0%BE_%D0%B4%D0%BE%D0%BF%D1%83%D1%81%D1%82%D0%B8%D0%BC%D0%B0_%D0%BA%D0%BE%D0%BD%D1%86%D0%B5%D0%BD%D1%82%D1%80%D0%B0%D1%86%D1%96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Техногенна катастрофа в Горлівці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Автор</a:t>
            </a:r>
          </a:p>
          <a:p>
            <a:r>
              <a:rPr lang="uk-UA" dirty="0" smtClean="0"/>
              <a:t>Орел Марія 10-Б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50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6781800" cy="16002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2132856"/>
            <a:ext cx="3871392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Аварія в Горлівці</a:t>
            </a:r>
            <a:r>
              <a:rPr lang="uk-UA" dirty="0">
                <a:solidFill>
                  <a:schemeClr val="tx1"/>
                </a:solidFill>
              </a:rPr>
              <a:t> — техногенна аварія, що сталася 6 серпня 2013 року на заводі </a:t>
            </a:r>
            <a:r>
              <a:rPr lang="uk-UA" dirty="0" smtClean="0">
                <a:solidFill>
                  <a:schemeClr val="tx1"/>
                </a:solidFill>
              </a:rPr>
              <a:t>ПАТ</a:t>
            </a:r>
            <a:r>
              <a:rPr lang="uk-UA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«</a:t>
            </a:r>
            <a:r>
              <a:rPr lang="uk-UA" dirty="0" smtClean="0">
                <a:solidFill>
                  <a:schemeClr val="tx1"/>
                </a:solidFill>
              </a:rPr>
              <a:t>Концерн Стирол» внаслідок </a:t>
            </a:r>
            <a:r>
              <a:rPr lang="uk-UA" dirty="0">
                <a:solidFill>
                  <a:schemeClr val="tx1"/>
                </a:solidFill>
              </a:rPr>
              <a:t>чого відбувся викид </a:t>
            </a:r>
            <a:r>
              <a:rPr lang="uk-UA" dirty="0" smtClean="0">
                <a:solidFill>
                  <a:schemeClr val="tx1"/>
                </a:solidFill>
              </a:rPr>
              <a:t>аміаку в </a:t>
            </a:r>
            <a:r>
              <a:rPr lang="uk-UA" dirty="0">
                <a:solidFill>
                  <a:schemeClr val="tx1"/>
                </a:solidFill>
              </a:rPr>
              <a:t>повітря. </a:t>
            </a:r>
            <a:r>
              <a:rPr lang="uk-UA" dirty="0" smtClean="0">
                <a:solidFill>
                  <a:schemeClr val="tx1"/>
                </a:solidFill>
              </a:rPr>
              <a:t>Аварія </a:t>
            </a:r>
            <a:r>
              <a:rPr lang="uk-UA" dirty="0">
                <a:solidFill>
                  <a:schemeClr val="tx1"/>
                </a:solidFill>
              </a:rPr>
              <a:t>стала </a:t>
            </a:r>
            <a:r>
              <a:rPr lang="uk-UA" dirty="0" err="1">
                <a:solidFill>
                  <a:schemeClr val="tx1"/>
                </a:solidFill>
              </a:rPr>
              <a:t>наймасштабнішою</a:t>
            </a:r>
            <a:r>
              <a:rPr lang="uk-UA" dirty="0">
                <a:solidFill>
                  <a:schemeClr val="tx1"/>
                </a:solidFill>
              </a:rPr>
              <a:t> на підприємствах хімічної промисловості України за роки </a:t>
            </a:r>
            <a:r>
              <a:rPr lang="uk-UA" dirty="0" smtClean="0">
                <a:solidFill>
                  <a:schemeClr val="tx1"/>
                </a:solidFill>
              </a:rPr>
              <a:t>незалежності.</a:t>
            </a:r>
            <a:r>
              <a:rPr lang="ru-RU" dirty="0"/>
              <a:t>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аварії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повітря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потрапило</a:t>
            </a:r>
            <a:r>
              <a:rPr lang="ru-RU" dirty="0">
                <a:solidFill>
                  <a:schemeClr val="tx1"/>
                </a:solidFill>
              </a:rPr>
              <a:t> 600 кг </a:t>
            </a:r>
            <a:r>
              <a:rPr lang="ru-RU" dirty="0" err="1">
                <a:solidFill>
                  <a:schemeClr val="tx1"/>
                </a:solidFill>
              </a:rPr>
              <a:t>аміаку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54071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32094"/>
            <a:ext cx="37149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173610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6 </a:t>
            </a:r>
            <a:r>
              <a:rPr lang="uk-UA" sz="2400" dirty="0" err="1"/>
              <a:t>серп</a:t>
            </a:r>
            <a:r>
              <a:rPr lang="uk-UA" sz="2400" dirty="0"/>
              <a:t>ня 2013 року близько 14-ї години під час капітального ремонту заводу № 1 на міжцеховому аміачному колекторі сталася розгерметизація трубопроводу рідкого </a:t>
            </a:r>
            <a:r>
              <a:rPr lang="uk-UA" sz="2400" dirty="0" smtClean="0"/>
              <a:t>аміаку, </a:t>
            </a:r>
            <a:r>
              <a:rPr lang="uk-UA" sz="2400" dirty="0"/>
              <a:t>а над заводом з'явилась біла хмара, яка швидко </a:t>
            </a:r>
            <a:r>
              <a:rPr lang="uk-UA" sz="2400" dirty="0" smtClean="0"/>
              <a:t>поширювалась.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537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5679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На момент </a:t>
            </a:r>
            <a:r>
              <a:rPr lang="ru-RU" sz="2400" dirty="0" err="1"/>
              <a:t>аварії</a:t>
            </a:r>
            <a:r>
              <a:rPr lang="ru-RU" sz="2400" dirty="0"/>
              <a:t> в цеху </a:t>
            </a:r>
            <a:r>
              <a:rPr lang="ru-RU" sz="2400" dirty="0" err="1"/>
              <a:t>перебувало</a:t>
            </a:r>
            <a:r>
              <a:rPr lang="ru-RU" sz="2400" dirty="0"/>
              <a:t> </a:t>
            </a:r>
            <a:r>
              <a:rPr lang="ru-RU" sz="2400" dirty="0" err="1"/>
              <a:t>близько</a:t>
            </a:r>
            <a:r>
              <a:rPr lang="ru-RU" sz="2400" dirty="0"/>
              <a:t> 100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За словами </a:t>
            </a:r>
            <a:r>
              <a:rPr lang="ru-RU" sz="2400" dirty="0" err="1"/>
              <a:t>очевидців</a:t>
            </a:r>
            <a:r>
              <a:rPr lang="ru-RU" sz="2400" dirty="0"/>
              <a:t>,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аварії</a:t>
            </a:r>
            <a:r>
              <a:rPr lang="ru-RU" sz="2400" dirty="0"/>
              <a:t> в цеху </a:t>
            </a:r>
            <a:r>
              <a:rPr lang="ru-RU" sz="2400" dirty="0" err="1"/>
              <a:t>почалась</a:t>
            </a:r>
            <a:r>
              <a:rPr lang="ru-RU" sz="2400" dirty="0"/>
              <a:t> </a:t>
            </a:r>
            <a:r>
              <a:rPr lang="ru-RU" sz="2400" dirty="0" err="1" smtClean="0"/>
              <a:t>паніка</a:t>
            </a:r>
            <a:r>
              <a:rPr lang="ru-RU" sz="2400" dirty="0"/>
              <a:t>.</a:t>
            </a:r>
            <a:r>
              <a:rPr lang="ru-RU" sz="2400" dirty="0" smtClean="0"/>
              <a:t> За </a:t>
            </a:r>
            <a:r>
              <a:rPr lang="ru-RU" sz="2400" dirty="0" err="1"/>
              <a:t>твердженням</a:t>
            </a:r>
            <a:r>
              <a:rPr lang="ru-RU" sz="2400" dirty="0"/>
              <a:t> одного з </a:t>
            </a:r>
            <a:r>
              <a:rPr lang="ru-RU" sz="2400" dirty="0" err="1"/>
              <a:t>постраждалих</a:t>
            </a:r>
            <a:r>
              <a:rPr lang="ru-RU" sz="2400" dirty="0"/>
              <a:t> </a:t>
            </a:r>
            <a:r>
              <a:rPr lang="ru-RU" sz="2400" dirty="0" err="1"/>
              <a:t>протигазів</a:t>
            </a:r>
            <a:r>
              <a:rPr lang="ru-RU" sz="2400" dirty="0"/>
              <a:t> на </a:t>
            </a:r>
            <a:r>
              <a:rPr lang="ru-RU" sz="2400" dirty="0" err="1"/>
              <a:t>всіх</a:t>
            </a:r>
            <a:r>
              <a:rPr lang="ru-RU" sz="2400" dirty="0"/>
              <a:t> не </a:t>
            </a:r>
            <a:r>
              <a:rPr lang="ru-RU" sz="2400" dirty="0" err="1"/>
              <a:t>вистачило</a:t>
            </a:r>
            <a:r>
              <a:rPr lang="ru-RU" sz="2400" dirty="0"/>
              <a:t>, а </a:t>
            </a:r>
            <a:r>
              <a:rPr lang="ru-RU" sz="2400" dirty="0" err="1"/>
              <a:t>подібного</a:t>
            </a:r>
            <a:r>
              <a:rPr lang="ru-RU" sz="2400" dirty="0"/>
              <a:t> запасу на </a:t>
            </a:r>
            <a:r>
              <a:rPr lang="ru-RU" sz="2400" dirty="0" err="1"/>
              <a:t>випадок</a:t>
            </a:r>
            <a:r>
              <a:rPr lang="ru-RU" sz="2400" dirty="0"/>
              <a:t> </a:t>
            </a:r>
            <a:r>
              <a:rPr lang="ru-RU" sz="2400" dirty="0" err="1"/>
              <a:t>надзвичайної</a:t>
            </a:r>
            <a:r>
              <a:rPr lang="ru-RU" sz="2400" dirty="0"/>
              <a:t> </a:t>
            </a:r>
            <a:r>
              <a:rPr lang="ru-RU" sz="2400" dirty="0" err="1"/>
              <a:t>ситуації</a:t>
            </a:r>
            <a:r>
              <a:rPr lang="ru-RU" sz="2400" dirty="0"/>
              <a:t> на </a:t>
            </a:r>
            <a:r>
              <a:rPr lang="ru-RU" sz="2400" dirty="0" err="1" smtClean="0"/>
              <a:t>заводі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2784"/>
            <a:ext cx="385757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1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159424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Аварійно-рятувальна</a:t>
            </a:r>
            <a:r>
              <a:rPr lang="ru-RU" dirty="0">
                <a:solidFill>
                  <a:schemeClr val="tx1"/>
                </a:solidFill>
              </a:rPr>
              <a:t> служба концерну </a:t>
            </a:r>
            <a:r>
              <a:rPr lang="ru-RU" dirty="0" err="1">
                <a:solidFill>
                  <a:schemeClr val="tx1"/>
                </a:solidFill>
              </a:rPr>
              <a:t>упродовж</a:t>
            </a:r>
            <a:r>
              <a:rPr lang="ru-RU" dirty="0">
                <a:solidFill>
                  <a:schemeClr val="tx1"/>
                </a:solidFill>
              </a:rPr>
              <a:t> 20—30 </a:t>
            </a:r>
            <a:r>
              <a:rPr lang="ru-RU" dirty="0" err="1">
                <a:solidFill>
                  <a:schemeClr val="tx1"/>
                </a:solidFill>
              </a:rPr>
              <a:t>хвилин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ліквідувала</a:t>
            </a:r>
            <a:r>
              <a:rPr lang="ru-RU" dirty="0">
                <a:solidFill>
                  <a:schemeClr val="tx1"/>
                </a:solidFill>
              </a:rPr>
              <a:t> поломку, яка стала причиною </a:t>
            </a:r>
            <a:r>
              <a:rPr lang="ru-RU" dirty="0" err="1" smtClean="0">
                <a:solidFill>
                  <a:schemeClr val="tx1"/>
                </a:solidFill>
              </a:rPr>
              <a:t>викиду</a:t>
            </a:r>
            <a:r>
              <a:rPr lang="ru-RU" dirty="0" smtClean="0">
                <a:solidFill>
                  <a:schemeClr val="tx1"/>
                </a:solidFill>
              </a:rPr>
              <a:t>. П</a:t>
            </a:r>
            <a:r>
              <a:rPr lang="uk-UA" dirty="0" err="1" smtClean="0">
                <a:solidFill>
                  <a:schemeClr val="tx1"/>
                </a:solidFill>
              </a:rPr>
              <a:t>ізніше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err="1">
                <a:solidFill>
                  <a:schemeClr val="tx1"/>
                </a:solidFill>
              </a:rPr>
              <a:t>Горлівська</a:t>
            </a:r>
            <a:r>
              <a:rPr lang="uk-UA" dirty="0">
                <a:solidFill>
                  <a:schemeClr val="tx1"/>
                </a:solidFill>
              </a:rPr>
              <a:t> санітарно-епідеміологічна станція підтвердила, що </a:t>
            </a:r>
            <a:r>
              <a:rPr lang="uk-UA" dirty="0" smtClean="0">
                <a:solidFill>
                  <a:schemeClr val="tx1"/>
                </a:solidFill>
              </a:rPr>
              <a:t>гранично</a:t>
            </a:r>
            <a:r>
              <a:rPr lang="uk-UA" dirty="0" smtClean="0">
                <a:solidFill>
                  <a:schemeClr val="tx1"/>
                </a:solidFill>
                <a:hlinkClick r:id="rId2" tooltip="Гранично допустима концентрація"/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допустимі концетрації</a:t>
            </a:r>
            <a:r>
              <a:rPr lang="uk-UA" dirty="0">
                <a:solidFill>
                  <a:schemeClr val="tx1"/>
                </a:solidFill>
              </a:rPr>
              <a:t> аміаку в повітрі за 500 та 1000 метрів від заводу не перевищено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8" y="1916832"/>
            <a:ext cx="42086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8448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Під час огляду трубопроводу було виявлено тріщину довжиною 10 сантиметрів, через яку й відбувся витік аміаку. Також сформульовано 3 основні версії причини аварії: неправильна експлуатація обладнання, порушення правил безпеки або людська недбалість</a:t>
            </a:r>
            <a:r>
              <a:rPr lang="uk-UA" dirty="0" smtClean="0"/>
              <a:t>. </a:t>
            </a:r>
            <a:endParaRPr lang="uk-UA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8" y="1628800"/>
            <a:ext cx="430482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165848" cy="388620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 думку </a:t>
            </a:r>
            <a:r>
              <a:rPr lang="ru-RU" dirty="0" err="1">
                <a:solidFill>
                  <a:schemeClr val="tx1"/>
                </a:solidFill>
              </a:rPr>
              <a:t>власника</a:t>
            </a:r>
            <a:r>
              <a:rPr lang="ru-RU" dirty="0">
                <a:solidFill>
                  <a:schemeClr val="tx1"/>
                </a:solidFill>
              </a:rPr>
              <a:t> заводу </a:t>
            </a:r>
            <a:r>
              <a:rPr lang="ru-RU" dirty="0" err="1">
                <a:solidFill>
                  <a:schemeClr val="tx1"/>
                </a:solidFill>
              </a:rPr>
              <a:t>Дмитра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Фірташа</a:t>
            </a:r>
            <a:r>
              <a:rPr lang="ru-RU" dirty="0">
                <a:solidFill>
                  <a:schemeClr val="tx1"/>
                </a:solidFill>
              </a:rPr>
              <a:t>, причиною </a:t>
            </a:r>
            <a:r>
              <a:rPr lang="ru-RU" dirty="0" err="1">
                <a:solidFill>
                  <a:schemeClr val="tx1"/>
                </a:solidFill>
              </a:rPr>
              <a:t>аварії</a:t>
            </a:r>
            <a:r>
              <a:rPr lang="ru-RU" dirty="0">
                <a:solidFill>
                  <a:schemeClr val="tx1"/>
                </a:solidFill>
              </a:rPr>
              <a:t> став </a:t>
            </a:r>
            <a:r>
              <a:rPr lang="ru-RU" dirty="0" err="1">
                <a:solidFill>
                  <a:schemeClr val="tx1"/>
                </a:solidFill>
              </a:rPr>
              <a:t>винятково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технологічний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чинник</a:t>
            </a:r>
            <a:r>
              <a:rPr lang="ru-RU" dirty="0">
                <a:solidFill>
                  <a:schemeClr val="tx1"/>
                </a:solidFill>
              </a:rPr>
              <a:t>, а в </a:t>
            </a:r>
            <a:r>
              <a:rPr lang="ru-RU" dirty="0" err="1">
                <a:solidFill>
                  <a:schemeClr val="tx1"/>
                </a:solidFill>
              </a:rPr>
              <a:t>робітників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перебували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зоні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ураження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шансів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врятуватися</a:t>
            </a:r>
            <a:r>
              <a:rPr lang="ru-RU" dirty="0">
                <a:solidFill>
                  <a:schemeClr val="tx1"/>
                </a:solidFill>
              </a:rPr>
              <a:t> не </a:t>
            </a:r>
            <a:r>
              <a:rPr lang="ru-RU" dirty="0" err="1">
                <a:solidFill>
                  <a:schemeClr val="tx1"/>
                </a:solidFill>
              </a:rPr>
              <a:t>було</a:t>
            </a:r>
            <a:endParaRPr lang="ru-RU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139952" cy="312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6781800" cy="16002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420888"/>
            <a:ext cx="6667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</TotalTime>
  <Words>99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NewsPrint</vt:lpstr>
      <vt:lpstr>Техногенна катастрофа в Горлівці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Техногенна катастрофа в Горлівці</dc:title>
  <dc:creator>Mary</dc:creator>
  <cp:lastModifiedBy>Mary</cp:lastModifiedBy>
  <cp:revision>3</cp:revision>
  <dcterms:created xsi:type="dcterms:W3CDTF">2014-10-12T10:40:39Z</dcterms:created>
  <dcterms:modified xsi:type="dcterms:W3CDTF">2014-10-12T11:07:19Z</dcterms:modified>
</cp:coreProperties>
</file>