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77" r:id="rId3"/>
    <p:sldId id="276" r:id="rId4"/>
    <p:sldId id="278" r:id="rId5"/>
    <p:sldId id="281" r:id="rId6"/>
    <p:sldId id="285" r:id="rId7"/>
    <p:sldId id="286" r:id="rId8"/>
    <p:sldId id="256" r:id="rId9"/>
    <p:sldId id="279" r:id="rId10"/>
    <p:sldId id="282" r:id="rId11"/>
    <p:sldId id="283" r:id="rId12"/>
    <p:sldId id="284" r:id="rId13"/>
    <p:sldId id="287" r:id="rId14"/>
    <p:sldId id="280" r:id="rId15"/>
    <p:sldId id="289" r:id="rId16"/>
    <p:sldId id="290" r:id="rId17"/>
    <p:sldId id="291" r:id="rId18"/>
    <p:sldId id="261" r:id="rId19"/>
    <p:sldId id="271" r:id="rId20"/>
    <p:sldId id="275" r:id="rId21"/>
    <p:sldId id="296" r:id="rId22"/>
    <p:sldId id="292" r:id="rId23"/>
    <p:sldId id="293" r:id="rId24"/>
    <p:sldId id="294" r:id="rId25"/>
    <p:sldId id="295" r:id="rId26"/>
    <p:sldId id="297" r:id="rId27"/>
    <p:sldId id="298" r:id="rId28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393" autoAdjust="0"/>
  </p:normalViewPr>
  <p:slideViewPr>
    <p:cSldViewPr>
      <p:cViewPr>
        <p:scale>
          <a:sx n="60" d="100"/>
          <a:sy n="60" d="100"/>
        </p:scale>
        <p:origin x="-111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43712D5B-87A7-4E87-AEE0-D95311EDAB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8652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5C0A35A6-88A6-4851-8981-57E049271E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0395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EC1ACF-8699-4D2C-ABAB-37ED93B3496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51FD94C-ACF1-4DDC-8902-0CF09E9CAB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E8344-8954-48F6-B362-7B0C4FB875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44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066E3-73C6-4E8A-942C-4C0984F212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791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1CE70-56F3-40C8-B591-ECBAA483A6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09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C1658-8BCE-41D0-8890-3CFDF6405E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260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E5BFE-7A67-45F8-A388-C429759D50C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86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4F326-16F9-4504-9482-2A9F3C0CD5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961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19F83-454B-46E9-82E2-CC881E6904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42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5DF91-39BA-4D93-A817-04CC0570D3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497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4FC4B-1F5B-4493-8CD3-82BF9BA76D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182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F9E6C-837D-4411-8A2F-8C4076F40B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345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03370895-B936-401C-84CE-3DD935D4C9A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2;&#1110;&#1088;&#1086;&#1095;&#1082;&#1072;\&#1076;&#1086;%20&#1075;&#1077;&#1086;&#1075;&#1088;&#1072;&#1092;&#1110;&#1111;%20-%20&#1087;&#1088;&#1077;&#1079;&#1077;&#1085;&#1090;&#1072;&#1094;&#1110;&#1103;\Gimn_Anglii_-_God_Save_The_Queen_(get-tune.net).mp3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Вірочка\до географії - презентація\london200712_726f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3195786"/>
          </a:xfrm>
        </p:spPr>
        <p:txBody>
          <a:bodyPr>
            <a:noAutofit/>
          </a:bodyPr>
          <a:lstStyle/>
          <a:p>
            <a:pPr algn="ctr"/>
            <a:r>
              <a:rPr lang="uk-UA" sz="10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sz="10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10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sz="10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10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sz="10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10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sz="10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10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sz="10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10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Велика</a:t>
            </a:r>
            <a:r>
              <a:rPr lang="uk-UA" sz="10000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10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Британія</a:t>
            </a:r>
            <a:endParaRPr lang="uk-UA" sz="10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3568" y="188640"/>
            <a:ext cx="7704856" cy="936104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en-US" sz="54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uk-UA" sz="5400" b="1" dirty="0" smtClean="0">
                <a:solidFill>
                  <a:srgbClr val="C00000"/>
                </a:solidFill>
                <a:latin typeface="Monotype Corsiva" pitchFamily="66" charset="0"/>
              </a:rPr>
              <a:t>Державний гімн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908720"/>
            <a:ext cx="5004048" cy="5949280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  <a:latin typeface="Monotype Corsiva" pitchFamily="66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Monotype Corsiva" pitchFamily="66" charset="0"/>
              </a:rPr>
              <a:t>   </a:t>
            </a:r>
            <a:r>
              <a:rPr lang="uk-UA" dirty="0" smtClean="0">
                <a:solidFill>
                  <a:schemeClr val="bg2"/>
                </a:solidFill>
                <a:latin typeface="Monotype Corsiva" pitchFamily="66" charset="0"/>
              </a:rPr>
              <a:t>"</a:t>
            </a:r>
            <a:r>
              <a:rPr lang="uk-UA" dirty="0" err="1" smtClean="0">
                <a:solidFill>
                  <a:schemeClr val="tx1"/>
                </a:solidFill>
                <a:latin typeface="Monotype Corsiva" pitchFamily="66" charset="0"/>
              </a:rPr>
              <a:t>God</a:t>
            </a:r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latin typeface="Monotype Corsiva" pitchFamily="66" charset="0"/>
              </a:rPr>
              <a:t>Save</a:t>
            </a:r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latin typeface="Monotype Corsiva" pitchFamily="66" charset="0"/>
              </a:rPr>
              <a:t>the</a:t>
            </a:r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latin typeface="Monotype Corsiva" pitchFamily="66" charset="0"/>
              </a:rPr>
              <a:t>Queen</a:t>
            </a:r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"</a:t>
            </a:r>
            <a:r>
              <a:rPr lang="uk-UA" dirty="0" smtClean="0">
                <a:solidFill>
                  <a:schemeClr val="bg2"/>
                </a:solidFill>
                <a:latin typeface="Monotype Corsiva" pitchFamily="66" charset="0"/>
              </a:rPr>
              <a:t> (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Боже, бережи Короля/Королеву!)  </a:t>
            </a:r>
            <a:r>
              <a:rPr lang="uk-UA" dirty="0" smtClean="0">
                <a:solidFill>
                  <a:schemeClr val="bg2"/>
                </a:solidFill>
                <a:latin typeface="Monotype Corsiva" pitchFamily="66" charset="0"/>
              </a:rPr>
              <a:t>-  патріотична пісня, національний гімн Великобританії, що виконується під час важливих державних подій у країні. </a:t>
            </a:r>
          </a:p>
          <a:p>
            <a:r>
              <a:rPr lang="uk-UA" dirty="0" smtClean="0">
                <a:solidFill>
                  <a:schemeClr val="bg2"/>
                </a:solidFill>
                <a:latin typeface="Monotype Corsiva" pitchFamily="66" charset="0"/>
              </a:rPr>
              <a:t>   Немає єдиної офіційної версії гімну, він жодного разу не підтверджувався офіційно королівською прокламацією або актом британського Парламенту, тобто, формально існує лише традиція. </a:t>
            </a:r>
            <a:endParaRPr lang="ru-RU" dirty="0">
              <a:solidFill>
                <a:schemeClr val="bg2"/>
              </a:solidFill>
              <a:latin typeface="Monotype Corsiva" pitchFamily="66" charset="0"/>
            </a:endParaRPr>
          </a:p>
        </p:txBody>
      </p:sp>
      <p:pic>
        <p:nvPicPr>
          <p:cNvPr id="5" name="Gimn_Anglii_-_God_Save_The_Queen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1026" name="Picture 2" descr="http://prousa.ru/images/symbols/us_anthem/memorial_d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4414">
            <a:off x="177534" y="1562533"/>
            <a:ext cx="3808757" cy="4454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55576" y="188640"/>
            <a:ext cx="7704856" cy="1512168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en-US" sz="5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en-US" sz="5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en-US" sz="5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Глава держави – королева Єлизавета 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II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908720"/>
            <a:ext cx="5004048" cy="5949280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  <a:latin typeface="Monotype Corsiva" pitchFamily="66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Monotype Corsiva" pitchFamily="66" charset="0"/>
              </a:rPr>
              <a:t>   </a:t>
            </a:r>
            <a:endParaRPr lang="ru-RU" dirty="0">
              <a:solidFill>
                <a:schemeClr val="bg2"/>
              </a:solidFill>
              <a:latin typeface="Monotype Corsiva" pitchFamily="66" charset="0"/>
            </a:endParaRPr>
          </a:p>
        </p:txBody>
      </p:sp>
      <p:pic>
        <p:nvPicPr>
          <p:cNvPr id="6" name="Picture 16" descr="Queen wed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26384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Elizabeth_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132856"/>
            <a:ext cx="26336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4653136"/>
            <a:ext cx="3024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Весілля принцеси Єлизавети і графа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Едінбурзького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в 1947 році.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5805265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dirty="0" smtClean="0">
                <a:solidFill>
                  <a:srgbClr val="C00000"/>
                </a:solidFill>
                <a:latin typeface="Monotype Corsiva" pitchFamily="66" charset="0"/>
              </a:rPr>
              <a:t>Коронація Єлизавети II в 1953 році.</a:t>
            </a:r>
            <a:endParaRPr lang="uk-UA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5058" name="Picture 2" descr="E:\Вірочка\до географії - презентація\818704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1712" y="836712"/>
            <a:ext cx="2592288" cy="2023526"/>
          </a:xfrm>
          <a:prstGeom prst="rect">
            <a:avLst/>
          </a:prstGeom>
          <a:noFill/>
        </p:spPr>
      </p:pic>
      <p:pic>
        <p:nvPicPr>
          <p:cNvPr id="45059" name="Picture 3" descr="E:\Вірочка\до географії - презентація\lens17733579_1299843272england_great_britain_u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140968"/>
            <a:ext cx="2597274" cy="3475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992888" cy="792088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en-US" sz="54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uk-UA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Рельєф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1844824"/>
            <a:ext cx="5004048" cy="5013176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  <a:latin typeface="Monotype Corsiva" pitchFamily="66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Monotype Corsiva" pitchFamily="66" charset="0"/>
              </a:rPr>
              <a:t>   </a:t>
            </a:r>
            <a:endParaRPr lang="ru-RU" dirty="0">
              <a:solidFill>
                <a:schemeClr val="bg2"/>
              </a:solidFill>
              <a:latin typeface="Monotype Corsiva" pitchFamily="66" charset="0"/>
            </a:endParaRPr>
          </a:p>
        </p:txBody>
      </p:sp>
      <p:pic>
        <p:nvPicPr>
          <p:cNvPr id="6" name="Picture 2" descr="http://www.otpusk.com/mappics/29526100_1125665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908720"/>
            <a:ext cx="5256213" cy="562213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1102578"/>
            <a:ext cx="3131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uk-UA" sz="3200" dirty="0" smtClean="0">
                <a:solidFill>
                  <a:schemeClr val="bg1"/>
                </a:solidFill>
                <a:latin typeface="Monotype Corsiva" pitchFamily="66" charset="0"/>
              </a:rPr>
              <a:t>Рівнини</a:t>
            </a:r>
            <a:r>
              <a:rPr lang="uk-UA" sz="3200" dirty="0" smtClean="0">
                <a:solidFill>
                  <a:srgbClr val="000000"/>
                </a:solidFill>
                <a:latin typeface="Monotype Corsiva" pitchFamily="66" charset="0"/>
              </a:rPr>
              <a:t>: </a:t>
            </a:r>
          </a:p>
          <a:p>
            <a:pPr algn="r">
              <a:spcBef>
                <a:spcPct val="50000"/>
              </a:spcBef>
            </a:pPr>
            <a:r>
              <a:rPr lang="uk-UA" sz="3200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Мідленд</a:t>
            </a:r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Лондонська.</a:t>
            </a:r>
          </a:p>
          <a:p>
            <a:pPr algn="r">
              <a:spcBef>
                <a:spcPct val="50000"/>
              </a:spcBef>
            </a:pPr>
            <a:r>
              <a:rPr lang="uk-UA" sz="3200" dirty="0" smtClean="0">
                <a:solidFill>
                  <a:schemeClr val="bg1"/>
                </a:solidFill>
                <a:latin typeface="Monotype Corsiva" pitchFamily="66" charset="0"/>
              </a:rPr>
              <a:t>Гори (давні)</a:t>
            </a:r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:</a:t>
            </a:r>
          </a:p>
          <a:p>
            <a:pPr algn="r">
              <a:spcBef>
                <a:spcPct val="50000"/>
              </a:spcBef>
            </a:pPr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3200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Пеннінські</a:t>
            </a:r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(700 м), Кембрійські, Північно-Шотландське нагір'я. 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0"/>
            <a:ext cx="4968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Корисні копалини </a:t>
            </a:r>
            <a:endParaRPr lang="uk-UA" sz="5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08720"/>
            <a:ext cx="504056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8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Кам'яне вугілля</a:t>
            </a:r>
            <a:r>
              <a:rPr lang="uk-UA" sz="2800" dirty="0" smtClean="0">
                <a:solidFill>
                  <a:srgbClr val="C00000"/>
                </a:solidFill>
                <a:latin typeface="Monotype Corsiva" pitchFamily="66" charset="0"/>
              </a:rPr>
              <a:t>: Йоркшир, північний-схід, південний Уельс, Шотландія, західний </a:t>
            </a:r>
            <a:r>
              <a:rPr lang="uk-UA" sz="2800" dirty="0" err="1" smtClean="0">
                <a:solidFill>
                  <a:srgbClr val="C00000"/>
                </a:solidFill>
                <a:latin typeface="Monotype Corsiva" pitchFamily="66" charset="0"/>
              </a:rPr>
              <a:t>Мідленд</a:t>
            </a:r>
            <a:r>
              <a:rPr lang="uk-UA" sz="2800" dirty="0" smtClean="0">
                <a:solidFill>
                  <a:srgbClr val="C00000"/>
                </a:solidFill>
                <a:latin typeface="Monotype Corsiva" pitchFamily="66" charset="0"/>
              </a:rPr>
              <a:t> та </a:t>
            </a:r>
            <a:r>
              <a:rPr lang="uk-UA" sz="2800" dirty="0" err="1" smtClean="0">
                <a:solidFill>
                  <a:srgbClr val="C00000"/>
                </a:solidFill>
                <a:latin typeface="Monotype Corsiva" pitchFamily="66" charset="0"/>
              </a:rPr>
              <a:t>ін</a:t>
            </a:r>
            <a:r>
              <a:rPr lang="uk-UA" sz="2800" dirty="0" smtClean="0">
                <a:solidFill>
                  <a:srgbClr val="C00000"/>
                </a:solidFill>
                <a:latin typeface="Monotype Corsiva" pitchFamily="66" charset="0"/>
              </a:rPr>
              <a:t>…</a:t>
            </a:r>
          </a:p>
          <a:p>
            <a:pPr algn="just">
              <a:spcBef>
                <a:spcPct val="50000"/>
              </a:spcBef>
            </a:pPr>
            <a:endParaRPr lang="uk-UA" sz="28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just">
              <a:spcBef>
                <a:spcPct val="50000"/>
              </a:spcBef>
            </a:pPr>
            <a:r>
              <a:rPr lang="uk-UA" sz="28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Нафта, газ: </a:t>
            </a:r>
            <a:r>
              <a:rPr lang="uk-UA" sz="2800" dirty="0" smtClean="0">
                <a:solidFill>
                  <a:srgbClr val="C00000"/>
                </a:solidFill>
                <a:latin typeface="Monotype Corsiva" pitchFamily="66" charset="0"/>
              </a:rPr>
              <a:t>Північне море.</a:t>
            </a:r>
          </a:p>
          <a:p>
            <a:pPr algn="just">
              <a:spcBef>
                <a:spcPct val="50000"/>
              </a:spcBef>
            </a:pPr>
            <a:endParaRPr lang="uk-UA" sz="28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just">
              <a:spcBef>
                <a:spcPct val="50000"/>
              </a:spcBef>
            </a:pPr>
            <a:r>
              <a:rPr lang="uk-UA" sz="28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Залізна руда</a:t>
            </a:r>
            <a:r>
              <a:rPr lang="uk-UA" sz="2800" dirty="0" smtClean="0">
                <a:solidFill>
                  <a:srgbClr val="C00000"/>
                </a:solidFill>
                <a:latin typeface="Monotype Corsiva" pitchFamily="66" charset="0"/>
              </a:rPr>
              <a:t>: східний </a:t>
            </a:r>
            <a:r>
              <a:rPr lang="uk-UA" sz="2800" dirty="0" err="1" smtClean="0">
                <a:solidFill>
                  <a:srgbClr val="C00000"/>
                </a:solidFill>
                <a:latin typeface="Monotype Corsiva" pitchFamily="66" charset="0"/>
              </a:rPr>
              <a:t>Мідленд</a:t>
            </a:r>
            <a:endParaRPr lang="uk-UA" sz="28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just">
              <a:spcBef>
                <a:spcPct val="50000"/>
              </a:spcBef>
            </a:pPr>
            <a:endParaRPr lang="uk-UA" sz="28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just">
              <a:spcBef>
                <a:spcPct val="50000"/>
              </a:spcBef>
            </a:pPr>
            <a:r>
              <a:rPr lang="uk-UA" sz="2800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Калійна та кам'яна сіль</a:t>
            </a:r>
            <a:r>
              <a:rPr lang="uk-UA" sz="2800" dirty="0" smtClean="0">
                <a:solidFill>
                  <a:srgbClr val="C00000"/>
                </a:solidFill>
                <a:latin typeface="Monotype Corsiva" pitchFamily="66" charset="0"/>
              </a:rPr>
              <a:t>: Йоркшир</a:t>
            </a:r>
          </a:p>
          <a:p>
            <a:pPr algn="just">
              <a:spcBef>
                <a:spcPct val="50000"/>
              </a:spcBef>
            </a:pPr>
            <a:endParaRPr lang="uk-UA" dirty="0" smtClean="0">
              <a:latin typeface="Bookman Old Style" pitchFamily="18" charset="0"/>
            </a:endParaRPr>
          </a:p>
          <a:p>
            <a:pPr algn="just">
              <a:spcBef>
                <a:spcPct val="50000"/>
              </a:spcBef>
            </a:pPr>
            <a:endParaRPr lang="en-US" dirty="0">
              <a:latin typeface="Bookman Old Style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5364088" y="0"/>
            <a:ext cx="0" cy="685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5508104" y="980728"/>
            <a:ext cx="331236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800" dirty="0" smtClean="0">
                <a:solidFill>
                  <a:srgbClr val="000000"/>
                </a:solidFill>
                <a:latin typeface="Monotype Corsiva" pitchFamily="66" charset="0"/>
              </a:rPr>
              <a:t>Морський, помірний.</a:t>
            </a:r>
          </a:p>
          <a:p>
            <a:pPr algn="just">
              <a:spcBef>
                <a:spcPct val="50000"/>
              </a:spcBef>
            </a:pPr>
            <a:endParaRPr lang="uk-UA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just">
              <a:spcBef>
                <a:spcPct val="50000"/>
              </a:spcBef>
            </a:pPr>
            <a:r>
              <a:rPr lang="uk-UA" sz="2800" b="1" dirty="0" smtClean="0">
                <a:solidFill>
                  <a:srgbClr val="000000"/>
                </a:solidFill>
                <a:latin typeface="Monotype Corsiva" pitchFamily="66" charset="0"/>
              </a:rPr>
              <a:t>ПН.-ЗХ. </a:t>
            </a:r>
            <a:r>
              <a:rPr lang="uk-UA" sz="2800" dirty="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uk-UA" sz="2800" dirty="0" smtClean="0">
                <a:solidFill>
                  <a:srgbClr val="C00000"/>
                </a:solidFill>
                <a:latin typeface="Monotype Corsiva" pitchFamily="66" charset="0"/>
              </a:rPr>
              <a:t>Температура січня - + 3,5</a:t>
            </a:r>
            <a:r>
              <a:rPr lang="en-US" sz="2800" dirty="0" smtClean="0">
                <a:solidFill>
                  <a:srgbClr val="C00000"/>
                </a:solidFill>
                <a:latin typeface="Monotype Corsiva" pitchFamily="66" charset="0"/>
              </a:rPr>
              <a:t>º</a:t>
            </a:r>
            <a:r>
              <a:rPr lang="uk-UA" sz="2800" dirty="0" smtClean="0">
                <a:solidFill>
                  <a:srgbClr val="C00000"/>
                </a:solidFill>
                <a:latin typeface="Monotype Corsiva" pitchFamily="66" charset="0"/>
              </a:rPr>
              <a:t>С; липня - +12</a:t>
            </a:r>
            <a:r>
              <a:rPr lang="en-US" sz="2800" dirty="0" smtClean="0">
                <a:solidFill>
                  <a:srgbClr val="C00000"/>
                </a:solidFill>
                <a:latin typeface="Monotype Corsiva" pitchFamily="66" charset="0"/>
              </a:rPr>
              <a:t>º</a:t>
            </a:r>
            <a:r>
              <a:rPr lang="uk-UA" sz="2800" dirty="0" smtClean="0">
                <a:solidFill>
                  <a:srgbClr val="C00000"/>
                </a:solidFill>
                <a:latin typeface="Monotype Corsiva" pitchFamily="66" charset="0"/>
              </a:rPr>
              <a:t>С; опади 2000 мм</a:t>
            </a:r>
          </a:p>
          <a:p>
            <a:pPr algn="just">
              <a:spcBef>
                <a:spcPct val="50000"/>
              </a:spcBef>
            </a:pPr>
            <a:endParaRPr lang="uk-UA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just">
              <a:spcBef>
                <a:spcPct val="50000"/>
              </a:spcBef>
            </a:pPr>
            <a:r>
              <a:rPr lang="uk-UA" sz="2800" b="1" dirty="0" smtClean="0">
                <a:solidFill>
                  <a:srgbClr val="000000"/>
                </a:solidFill>
                <a:latin typeface="Monotype Corsiva" pitchFamily="66" charset="0"/>
              </a:rPr>
              <a:t>ПД.-СХ. </a:t>
            </a:r>
            <a:r>
              <a:rPr lang="uk-UA" sz="2800" dirty="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uk-UA" sz="2800" dirty="0" smtClean="0">
                <a:solidFill>
                  <a:srgbClr val="C00000"/>
                </a:solidFill>
                <a:latin typeface="Monotype Corsiva" pitchFamily="66" charset="0"/>
              </a:rPr>
              <a:t>Температура січня - + 5,5</a:t>
            </a:r>
            <a:r>
              <a:rPr lang="en-US" sz="2800" dirty="0" smtClean="0">
                <a:solidFill>
                  <a:srgbClr val="C00000"/>
                </a:solidFill>
                <a:latin typeface="Monotype Corsiva" pitchFamily="66" charset="0"/>
              </a:rPr>
              <a:t>º</a:t>
            </a:r>
            <a:r>
              <a:rPr lang="uk-UA" sz="2800" dirty="0" smtClean="0">
                <a:solidFill>
                  <a:srgbClr val="C00000"/>
                </a:solidFill>
                <a:latin typeface="Monotype Corsiva" pitchFamily="66" charset="0"/>
              </a:rPr>
              <a:t>С; липня - +16</a:t>
            </a:r>
            <a:r>
              <a:rPr lang="en-US" sz="2800" dirty="0" smtClean="0">
                <a:solidFill>
                  <a:srgbClr val="C00000"/>
                </a:solidFill>
                <a:latin typeface="Monotype Corsiva" pitchFamily="66" charset="0"/>
              </a:rPr>
              <a:t>º</a:t>
            </a:r>
            <a:r>
              <a:rPr lang="uk-UA" sz="2800" dirty="0" smtClean="0">
                <a:solidFill>
                  <a:srgbClr val="C00000"/>
                </a:solidFill>
                <a:latin typeface="Monotype Corsiva" pitchFamily="66" charset="0"/>
              </a:rPr>
              <a:t>С; опади 600 мм</a:t>
            </a:r>
            <a:endParaRPr lang="uk-UA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Клімат</a:t>
            </a:r>
            <a:endParaRPr lang="uk-U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50825" y="836613"/>
            <a:ext cx="8713788" cy="576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2000" dirty="0">
                <a:solidFill>
                  <a:srgbClr val="C00000"/>
                </a:solidFill>
                <a:latin typeface="Monotype Corsiva" pitchFamily="66" charset="0"/>
              </a:rPr>
              <a:t>І тип відтворення;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2000" dirty="0">
                <a:solidFill>
                  <a:srgbClr val="C00000"/>
                </a:solidFill>
                <a:latin typeface="Monotype Corsiva" pitchFamily="66" charset="0"/>
              </a:rPr>
              <a:t>Природний приріст </a:t>
            </a:r>
            <a:r>
              <a:rPr lang="uk-UA" sz="2000" dirty="0">
                <a:solidFill>
                  <a:schemeClr val="accent1"/>
                </a:solidFill>
                <a:latin typeface="Monotype Corsiva" pitchFamily="66" charset="0"/>
              </a:rPr>
              <a:t>+1;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2000" dirty="0">
                <a:solidFill>
                  <a:srgbClr val="C00000"/>
                </a:solidFill>
                <a:latin typeface="Monotype Corsiva" pitchFamily="66" charset="0"/>
              </a:rPr>
              <a:t>Сальдо міграції </a:t>
            </a:r>
            <a:r>
              <a:rPr lang="uk-UA" sz="2000" dirty="0">
                <a:solidFill>
                  <a:schemeClr val="accent1"/>
                </a:solidFill>
                <a:latin typeface="Monotype Corsiva" pitchFamily="66" charset="0"/>
              </a:rPr>
              <a:t>– додатне (робітники з Індії, Ірландії, Африки, Карибів, Пд. Європи);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2000" dirty="0">
                <a:solidFill>
                  <a:srgbClr val="C00000"/>
                </a:solidFill>
                <a:latin typeface="Monotype Corsiva" pitchFamily="66" charset="0"/>
              </a:rPr>
              <a:t>Багатонаціональна країна: </a:t>
            </a:r>
            <a:r>
              <a:rPr lang="uk-UA" sz="2000" dirty="0">
                <a:solidFill>
                  <a:schemeClr val="accent1"/>
                </a:solidFill>
                <a:latin typeface="Monotype Corsiva" pitchFamily="66" charset="0"/>
              </a:rPr>
              <a:t>80% - англійці, 15% - шотландці, ірландці – 4%, </a:t>
            </a:r>
            <a:r>
              <a:rPr lang="uk-UA" sz="2000" dirty="0" err="1">
                <a:solidFill>
                  <a:schemeClr val="accent1"/>
                </a:solidFill>
                <a:latin typeface="Monotype Corsiva" pitchFamily="66" charset="0"/>
              </a:rPr>
              <a:t>ольстерці</a:t>
            </a:r>
            <a:r>
              <a:rPr lang="uk-UA" sz="2000" dirty="0">
                <a:solidFill>
                  <a:schemeClr val="accent1"/>
                </a:solidFill>
                <a:latin typeface="Monotype Corsiva" pitchFamily="66" charset="0"/>
              </a:rPr>
              <a:t>, </a:t>
            </a:r>
            <a:r>
              <a:rPr lang="uk-UA" sz="2000" dirty="0" err="1">
                <a:solidFill>
                  <a:schemeClr val="accent1"/>
                </a:solidFill>
                <a:latin typeface="Monotype Corsiva" pitchFamily="66" charset="0"/>
              </a:rPr>
              <a:t>валійці</a:t>
            </a:r>
            <a:r>
              <a:rPr lang="uk-UA" sz="2000" dirty="0">
                <a:solidFill>
                  <a:schemeClr val="accent1"/>
                </a:solidFill>
                <a:latin typeface="Monotype Corsiva" pitchFamily="66" charset="0"/>
              </a:rPr>
              <a:t>, </a:t>
            </a:r>
            <a:r>
              <a:rPr lang="uk-UA" sz="2000" dirty="0" err="1">
                <a:solidFill>
                  <a:schemeClr val="accent1"/>
                </a:solidFill>
                <a:latin typeface="Monotype Corsiva" pitchFamily="66" charset="0"/>
              </a:rPr>
              <a:t>гели</a:t>
            </a:r>
            <a:r>
              <a:rPr lang="uk-UA" sz="2000" dirty="0">
                <a:solidFill>
                  <a:schemeClr val="accent1"/>
                </a:solidFill>
                <a:latin typeface="Monotype Corsiva" pitchFamily="66" charset="0"/>
              </a:rPr>
              <a:t>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2000" dirty="0">
                <a:solidFill>
                  <a:srgbClr val="C00000"/>
                </a:solidFill>
                <a:latin typeface="Monotype Corsiva" pitchFamily="66" charset="0"/>
              </a:rPr>
              <a:t>Релігія </a:t>
            </a:r>
            <a:r>
              <a:rPr lang="uk-UA" sz="2000" dirty="0">
                <a:solidFill>
                  <a:schemeClr val="accent1"/>
                </a:solidFill>
                <a:latin typeface="Monotype Corsiva" pitchFamily="66" charset="0"/>
              </a:rPr>
              <a:t>– християнство (протестантизм, католицизм);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2000" dirty="0">
                <a:solidFill>
                  <a:srgbClr val="C00000"/>
                </a:solidFill>
                <a:latin typeface="Monotype Corsiva" pitchFamily="66" charset="0"/>
              </a:rPr>
              <a:t>Середня густота населення </a:t>
            </a:r>
            <a:r>
              <a:rPr lang="uk-UA" sz="2000" dirty="0">
                <a:solidFill>
                  <a:schemeClr val="accent1"/>
                </a:solidFill>
                <a:latin typeface="Monotype Corsiva" pitchFamily="66" charset="0"/>
              </a:rPr>
              <a:t>– 243,1 чол. на км. кв.;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2000" dirty="0">
                <a:solidFill>
                  <a:srgbClr val="C00000"/>
                </a:solidFill>
                <a:latin typeface="Monotype Corsiva" pitchFamily="66" charset="0"/>
              </a:rPr>
              <a:t>Максимальна </a:t>
            </a:r>
            <a:r>
              <a:rPr lang="uk-UA" sz="2000" dirty="0">
                <a:solidFill>
                  <a:schemeClr val="accent1"/>
                </a:solidFill>
                <a:latin typeface="Monotype Corsiva" pitchFamily="66" charset="0"/>
              </a:rPr>
              <a:t>– Англія – більше 350 чол. на км. кв.;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2000" dirty="0">
                <a:solidFill>
                  <a:srgbClr val="C00000"/>
                </a:solidFill>
                <a:latin typeface="Monotype Corsiva" pitchFamily="66" charset="0"/>
              </a:rPr>
              <a:t>Мінімальна </a:t>
            </a:r>
            <a:r>
              <a:rPr lang="uk-UA" sz="2000" dirty="0">
                <a:solidFill>
                  <a:schemeClr val="accent1"/>
                </a:solidFill>
                <a:latin typeface="Monotype Corsiva" pitchFamily="66" charset="0"/>
              </a:rPr>
              <a:t>– Шотландія – до 2 чол. на км. кв.;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2000" dirty="0">
                <a:solidFill>
                  <a:srgbClr val="C00000"/>
                </a:solidFill>
                <a:latin typeface="Monotype Corsiva" pitchFamily="66" charset="0"/>
              </a:rPr>
              <a:t>Рівень урбанізації </a:t>
            </a:r>
            <a:r>
              <a:rPr lang="uk-UA" sz="2000" dirty="0">
                <a:solidFill>
                  <a:schemeClr val="accent1"/>
                </a:solidFill>
                <a:latin typeface="Monotype Corsiva" pitchFamily="66" charset="0"/>
              </a:rPr>
              <a:t>– 89%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2000" dirty="0">
                <a:solidFill>
                  <a:srgbClr val="C00000"/>
                </a:solidFill>
                <a:latin typeface="Monotype Corsiva" pitchFamily="66" charset="0"/>
              </a:rPr>
              <a:t>Великі міста </a:t>
            </a:r>
            <a:r>
              <a:rPr lang="uk-UA" sz="2000" dirty="0">
                <a:solidFill>
                  <a:schemeClr val="accent1"/>
                </a:solidFill>
                <a:latin typeface="Monotype Corsiva" pitchFamily="66" charset="0"/>
              </a:rPr>
              <a:t>– Великий Лондон (11 млн.), Великий Манчестер (2,7 млн.), Бірмінгем (2,6 млн.), Глазго (2 млн.);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2000" dirty="0">
                <a:solidFill>
                  <a:srgbClr val="C00000"/>
                </a:solidFill>
                <a:latin typeface="Monotype Corsiva" pitchFamily="66" charset="0"/>
              </a:rPr>
              <a:t>Мегаполіс </a:t>
            </a:r>
            <a:r>
              <a:rPr lang="uk-UA" sz="2000" dirty="0">
                <a:solidFill>
                  <a:schemeClr val="accent1"/>
                </a:solidFill>
                <a:latin typeface="Monotype Corsiva" pitchFamily="66" charset="0"/>
              </a:rPr>
              <a:t>– Англійський (Лондон - Ліверпуль)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69963" y="188913"/>
            <a:ext cx="70580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0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НАСЕЛЕННЯ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69963" y="188913"/>
            <a:ext cx="70580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000" b="1" dirty="0" smtClean="0">
                <a:solidFill>
                  <a:schemeClr val="bg1"/>
                </a:solidFill>
                <a:latin typeface="Monotype Corsiva" pitchFamily="66" charset="0"/>
              </a:rPr>
              <a:t>Господарство</a:t>
            </a:r>
            <a:endParaRPr lang="uk-UA" sz="5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24744"/>
            <a:ext cx="5688632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 smtClean="0">
                <a:solidFill>
                  <a:srgbClr val="C00000"/>
                </a:solidFill>
                <a:latin typeface="Monotype Corsiva" pitchFamily="66" charset="0"/>
              </a:rPr>
              <a:t>Машинобудування </a:t>
            </a:r>
            <a:r>
              <a:rPr lang="uk-UA" dirty="0" smtClean="0">
                <a:solidFill>
                  <a:schemeClr val="bg2"/>
                </a:solidFill>
                <a:latin typeface="Monotype Corsiva" pitchFamily="66" charset="0"/>
              </a:rPr>
              <a:t>– ракетобудування, точне, літакобудування, автомобілебудування, верстатобудування, кораблебудування;</a:t>
            </a:r>
            <a:r>
              <a:rPr lang="ru-RU" dirty="0" smtClean="0">
                <a:solidFill>
                  <a:schemeClr val="bg2"/>
                </a:solidFill>
                <a:latin typeface="Monotype Corsiva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dirty="0" err="1" smtClean="0">
                <a:solidFill>
                  <a:srgbClr val="C00000"/>
                </a:solidFill>
                <a:latin typeface="Monotype Corsiva" pitchFamily="66" charset="0"/>
              </a:rPr>
              <a:t>Хімічна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Monotype Corsiva" pitchFamily="66" charset="0"/>
              </a:rPr>
              <a:t>промисловість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bg2"/>
                </a:solidFill>
                <a:latin typeface="Monotype Corsiva" pitchFamily="66" charset="0"/>
              </a:rPr>
              <a:t>– </a:t>
            </a:r>
            <a:r>
              <a:rPr lang="ru-RU" dirty="0" err="1" smtClean="0">
                <a:solidFill>
                  <a:schemeClr val="bg2"/>
                </a:solidFill>
                <a:latin typeface="Monotype Corsiva" pitchFamily="66" charset="0"/>
              </a:rPr>
              <a:t>пластмаси</a:t>
            </a:r>
            <a:r>
              <a:rPr lang="ru-RU" dirty="0" smtClean="0">
                <a:solidFill>
                  <a:schemeClr val="bg2"/>
                </a:solidFill>
                <a:latin typeface="Monotype Corsiva" pitchFamily="66" charset="0"/>
              </a:rPr>
              <a:t>, СВ, </a:t>
            </a:r>
            <a:r>
              <a:rPr lang="ru-RU" dirty="0" err="1" smtClean="0">
                <a:solidFill>
                  <a:schemeClr val="bg2"/>
                </a:solidFill>
                <a:latin typeface="Monotype Corsiva" pitchFamily="66" charset="0"/>
              </a:rPr>
              <a:t>парфуми</a:t>
            </a:r>
            <a:r>
              <a:rPr lang="ru-RU" dirty="0" smtClean="0">
                <a:solidFill>
                  <a:schemeClr val="bg2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bg2"/>
                </a:solidFill>
                <a:latin typeface="Monotype Corsiva" pitchFamily="66" charset="0"/>
              </a:rPr>
              <a:t>ліки</a:t>
            </a:r>
            <a:r>
              <a:rPr lang="ru-RU" dirty="0" smtClean="0">
                <a:solidFill>
                  <a:schemeClr val="bg2"/>
                </a:solidFill>
                <a:latin typeface="Monotype Corsiva" pitchFamily="66" charset="0"/>
              </a:rPr>
              <a:t> (Великий Лондон), </a:t>
            </a:r>
            <a:r>
              <a:rPr lang="ru-RU" dirty="0" err="1" smtClean="0">
                <a:solidFill>
                  <a:schemeClr val="bg2"/>
                </a:solidFill>
                <a:latin typeface="Monotype Corsiva" pitchFamily="66" charset="0"/>
              </a:rPr>
              <a:t>мінеральна</a:t>
            </a:r>
            <a:r>
              <a:rPr lang="ru-RU" dirty="0" smtClean="0">
                <a:solidFill>
                  <a:schemeClr val="bg2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Monotype Corsiva" pitchFamily="66" charset="0"/>
              </a:rPr>
              <a:t>добрива</a:t>
            </a:r>
            <a:r>
              <a:rPr lang="ru-RU" dirty="0" smtClean="0">
                <a:solidFill>
                  <a:schemeClr val="bg2"/>
                </a:solidFill>
                <a:latin typeface="Monotype Corsiva" pitchFamily="66" charset="0"/>
              </a:rPr>
              <a:t> та сода (Йоркшир)</a:t>
            </a:r>
          </a:p>
          <a:p>
            <a:pPr>
              <a:spcBef>
                <a:spcPct val="50000"/>
              </a:spcBef>
            </a:pPr>
            <a:r>
              <a:rPr lang="uk-UA" dirty="0" smtClean="0">
                <a:solidFill>
                  <a:srgbClr val="C00000"/>
                </a:solidFill>
                <a:latin typeface="Monotype Corsiva" pitchFamily="66" charset="0"/>
              </a:rPr>
              <a:t>Текстильна промисловість </a:t>
            </a:r>
            <a:r>
              <a:rPr lang="uk-UA" dirty="0" smtClean="0">
                <a:solidFill>
                  <a:schemeClr val="bg2"/>
                </a:solidFill>
                <a:latin typeface="Monotype Corsiva" pitchFamily="66" charset="0"/>
              </a:rPr>
              <a:t>– вовняні тканини (Йоркшир), бавовняні тканини (</a:t>
            </a:r>
            <a:r>
              <a:rPr lang="uk-UA" dirty="0" err="1" smtClean="0">
                <a:solidFill>
                  <a:schemeClr val="bg2"/>
                </a:solidFill>
                <a:latin typeface="Monotype Corsiva" pitchFamily="66" charset="0"/>
              </a:rPr>
              <a:t>Ланкшир</a:t>
            </a:r>
            <a:r>
              <a:rPr lang="uk-UA" dirty="0" smtClean="0">
                <a:solidFill>
                  <a:schemeClr val="bg2"/>
                </a:solidFill>
                <a:latin typeface="Monotype Corsiva" pitchFamily="66" charset="0"/>
              </a:rPr>
              <a:t>), Лляні тканини (Ольстер), трикотаж (Сх. </a:t>
            </a:r>
            <a:r>
              <a:rPr lang="uk-UA" dirty="0" err="1" smtClean="0">
                <a:solidFill>
                  <a:schemeClr val="bg2"/>
                </a:solidFill>
                <a:latin typeface="Monotype Corsiva" pitchFamily="66" charset="0"/>
              </a:rPr>
              <a:t>Мідленд</a:t>
            </a:r>
            <a:r>
              <a:rPr lang="uk-UA" dirty="0" smtClean="0">
                <a:solidFill>
                  <a:schemeClr val="bg2"/>
                </a:solidFill>
                <a:latin typeface="Monotype Corsiva" pitchFamily="66" charset="0"/>
              </a:rPr>
              <a:t>)</a:t>
            </a:r>
            <a:r>
              <a:rPr lang="uk-UA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uk-UA" dirty="0" smtClean="0">
                <a:solidFill>
                  <a:srgbClr val="C00000"/>
                </a:solidFill>
                <a:latin typeface="Monotype Corsiva" pitchFamily="66" charset="0"/>
              </a:rPr>
              <a:t>Сільське господарство </a:t>
            </a:r>
            <a:r>
              <a:rPr lang="uk-UA" dirty="0" smtClean="0">
                <a:solidFill>
                  <a:schemeClr val="bg2"/>
                </a:solidFill>
                <a:latin typeface="Monotype Corsiva" pitchFamily="66" charset="0"/>
              </a:rPr>
              <a:t>– молочне скотарство, свинарство, птахівництво (Сх., Пд-Сх. Англії), вівчарство, м'ясне скотарство (Шотландія, Уельс).</a:t>
            </a:r>
            <a:endParaRPr lang="en-US" dirty="0" smtClean="0">
              <a:solidFill>
                <a:schemeClr val="bg2"/>
              </a:solidFill>
              <a:latin typeface="Monotype Corsiva" pitchFamily="66" charset="0"/>
            </a:endParaRPr>
          </a:p>
          <a:p>
            <a:pPr algn="just">
              <a:spcBef>
                <a:spcPct val="50000"/>
              </a:spcBef>
            </a:pPr>
            <a:endParaRPr lang="uk-UA" dirty="0" smtClean="0">
              <a:latin typeface="Monotype Corsiva" pitchFamily="66" charset="0"/>
            </a:endParaRPr>
          </a:p>
          <a:p>
            <a:pPr>
              <a:spcBef>
                <a:spcPct val="50000"/>
              </a:spcBef>
            </a:pPr>
            <a:endParaRPr lang="uk-UA" dirty="0" smtClean="0"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endParaRPr lang="uk-UA" dirty="0" smtClean="0"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endParaRPr lang="uk-UA" dirty="0" smtClean="0"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endParaRPr lang="uk-UA" dirty="0" smtClean="0"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Bookman Old Style" pitchFamily="18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420888"/>
            <a:ext cx="273367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861048"/>
            <a:ext cx="2809131" cy="266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908720"/>
            <a:ext cx="2405063" cy="122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13" y="130175"/>
            <a:ext cx="8229600" cy="7064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Зовнішня</a:t>
            </a:r>
            <a:r>
              <a:rPr lang="ru-RU" sz="5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торгівля</a:t>
            </a:r>
            <a:endParaRPr lang="en-US" sz="56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908721"/>
            <a:ext cx="8713788" cy="592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uk-UA" sz="2200" b="1" dirty="0" smtClean="0">
                <a:latin typeface="Monotype Corsiva" pitchFamily="66" charset="0"/>
              </a:rPr>
              <a:t>     </a:t>
            </a:r>
            <a:r>
              <a:rPr lang="uk-UA" sz="2200" b="1" dirty="0" smtClean="0">
                <a:solidFill>
                  <a:srgbClr val="C00000"/>
                </a:solidFill>
                <a:latin typeface="Monotype Corsiva" pitchFamily="66" charset="0"/>
              </a:rPr>
              <a:t>Імпорт:</a:t>
            </a:r>
          </a:p>
          <a:p>
            <a:pPr marL="285750" indent="-285750" algn="just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Мінеральна сировина (залізна руда, марганцева руда, поліметалеві руди, алюмінієві руди та ін.);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Натуральний каучук;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Продовольчі товари;</a:t>
            </a:r>
          </a:p>
          <a:p>
            <a:pPr eaLnBrk="1" hangingPunct="1">
              <a:spcBef>
                <a:spcPct val="50000"/>
              </a:spcBef>
              <a:defRPr/>
            </a:pPr>
            <a:endParaRPr lang="uk-UA" sz="2200" dirty="0" smtClean="0">
              <a:latin typeface="Monotype Corsiva" pitchFamily="66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uk-UA" sz="2200" b="1" dirty="0" smtClean="0">
                <a:solidFill>
                  <a:srgbClr val="C00000"/>
                </a:solidFill>
                <a:latin typeface="Monotype Corsiva" pitchFamily="66" charset="0"/>
              </a:rPr>
              <a:t>     Експорт:</a:t>
            </a:r>
            <a:endParaRPr lang="uk-UA" sz="22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нафта;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Рідкісні та кольорові метали;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Машини (верстати, літаки, автомобілі, ракети, електроніка);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Пластмаси;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Ліки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E:\Вірочка\до географії - презентація\big_ben_london_great_britain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352928" cy="4752528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55576" y="5157192"/>
            <a:ext cx="7992888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uk-UA" sz="32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Біг Бен </a:t>
            </a:r>
            <a:r>
              <a:rPr lang="uk-UA" sz="32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uk-UA" sz="2200" dirty="0" smtClean="0">
                <a:solidFill>
                  <a:schemeClr val="bg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не просто вежа з величезним годинником. У декоративному орнаменті стін башти є осередки. Вони не використовувалися з 1880 року, але тим не менше вони як і раніше готові ув'язнити будь-якого члена парламенту, який посміє порушити парламентський привілей.</a:t>
            </a:r>
            <a:endParaRPr lang="uk-UA" sz="2200" dirty="0" smtClean="0">
              <a:solidFill>
                <a:schemeClr val="bg2"/>
              </a:solidFill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E:\Вірочка\до географії - презентація\westminster_monaster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7"/>
            <a:ext cx="7560840" cy="54726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5877272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0" dirty="0" smtClean="0">
                <a:solidFill>
                  <a:schemeClr val="bg2"/>
                </a:solidFill>
                <a:latin typeface="Monotype Corsiva" pitchFamily="66" charset="0"/>
              </a:rPr>
              <a:t>Вестмінстерське абатство</a:t>
            </a:r>
            <a:endParaRPr lang="uk-UA" sz="4400" b="0" dirty="0">
              <a:solidFill>
                <a:schemeClr val="bg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E:\Вірочка\до географії - презентація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472608" cy="4848200"/>
          </a:xfrm>
          <a:prstGeom prst="rect">
            <a:avLst/>
          </a:prstGeom>
          <a:noFill/>
        </p:spPr>
      </p:pic>
      <p:pic>
        <p:nvPicPr>
          <p:cNvPr id="8194" name="Picture 2" descr="E:\Вірочка\до географії - презентація\qu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36912"/>
            <a:ext cx="5238750" cy="393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ірочка\до географії - презентація\be782e63d58bd1fb224f7576e7c76bdc22b5de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340768"/>
            <a:ext cx="6000328" cy="5112568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87624" y="188640"/>
            <a:ext cx="7200800" cy="1027361"/>
          </a:xfrm>
        </p:spPr>
        <p:txBody>
          <a:bodyPr/>
          <a:lstStyle/>
          <a:p>
            <a:pPr algn="ctr"/>
            <a:r>
              <a:rPr lang="ru-RU" sz="6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Загальні</a:t>
            </a: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6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відомості</a:t>
            </a:r>
            <a:endParaRPr lang="ru-RU" sz="6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196752"/>
            <a:ext cx="8280920" cy="5472608"/>
          </a:xfrm>
        </p:spPr>
        <p:txBody>
          <a:bodyPr/>
          <a:lstStyle/>
          <a:p>
            <a:pPr algn="just">
              <a:defRPr/>
            </a:pPr>
            <a:r>
              <a:rPr lang="uk-UA" sz="1800" b="1" dirty="0" smtClean="0">
                <a:solidFill>
                  <a:srgbClr val="FF0000"/>
                </a:solidFill>
                <a:latin typeface="Monotype Corsiva" pitchFamily="66" charset="0"/>
              </a:rPr>
              <a:t>Площа: </a:t>
            </a:r>
            <a:r>
              <a:rPr lang="uk-UA" sz="1800" b="1" dirty="0" smtClean="0">
                <a:latin typeface="Monotype Corsiva" pitchFamily="66" charset="0"/>
              </a:rPr>
              <a:t>244,4 тис. км. кв.</a:t>
            </a:r>
          </a:p>
          <a:p>
            <a:pPr algn="just">
              <a:defRPr/>
            </a:pPr>
            <a:r>
              <a:rPr lang="uk-UA" sz="1800" b="1" dirty="0" smtClean="0">
                <a:solidFill>
                  <a:srgbClr val="FF0000"/>
                </a:solidFill>
                <a:latin typeface="Monotype Corsiva" pitchFamily="66" charset="0"/>
              </a:rPr>
              <a:t>Населення:</a:t>
            </a:r>
            <a:r>
              <a:rPr lang="uk-UA" sz="1800" b="1" dirty="0" smtClean="0">
                <a:latin typeface="Monotype Corsiva" pitchFamily="66" charset="0"/>
              </a:rPr>
              <a:t> 59,5 млн. чоловік</a:t>
            </a:r>
          </a:p>
          <a:p>
            <a:pPr algn="just">
              <a:defRPr/>
            </a:pPr>
            <a:r>
              <a:rPr lang="uk-UA" sz="1800" b="1" dirty="0" smtClean="0">
                <a:solidFill>
                  <a:srgbClr val="FF0000"/>
                </a:solidFill>
                <a:latin typeface="Monotype Corsiva" pitchFamily="66" charset="0"/>
              </a:rPr>
              <a:t>Столиця:</a:t>
            </a:r>
            <a:r>
              <a:rPr lang="uk-UA" sz="1800" b="1" dirty="0" smtClean="0">
                <a:latin typeface="Monotype Corsiva" pitchFamily="66" charset="0"/>
              </a:rPr>
              <a:t> Лондон</a:t>
            </a:r>
          </a:p>
          <a:p>
            <a:pPr algn="just">
              <a:defRPr/>
            </a:pPr>
            <a:r>
              <a:rPr lang="uk-UA" sz="1800" b="1" dirty="0" smtClean="0">
                <a:solidFill>
                  <a:srgbClr val="FF0000"/>
                </a:solidFill>
                <a:latin typeface="Monotype Corsiva" pitchFamily="66" charset="0"/>
              </a:rPr>
              <a:t>Державний лад:</a:t>
            </a:r>
            <a:r>
              <a:rPr lang="uk-UA" sz="1800" b="1" dirty="0" smtClean="0">
                <a:latin typeface="Monotype Corsiva" pitchFamily="66" charset="0"/>
              </a:rPr>
              <a:t> конституційна монархія (королівство), унітарна держава</a:t>
            </a:r>
          </a:p>
          <a:p>
            <a:pPr algn="just">
              <a:defRPr/>
            </a:pPr>
            <a:r>
              <a:rPr lang="uk-UA" sz="1800" b="1" dirty="0" smtClean="0">
                <a:solidFill>
                  <a:srgbClr val="FF0000"/>
                </a:solidFill>
                <a:latin typeface="Monotype Corsiva" pitchFamily="66" charset="0"/>
              </a:rPr>
              <a:t>Склад регіону</a:t>
            </a:r>
            <a:r>
              <a:rPr lang="uk-UA" sz="1800" b="1" dirty="0" smtClean="0">
                <a:latin typeface="Monotype Corsiva" pitchFamily="66" charset="0"/>
              </a:rPr>
              <a:t>: 92 адміністративні одиниці у складі 4-х історичних областей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uk-UA" sz="1800" b="1" dirty="0" smtClean="0">
                <a:latin typeface="Monotype Corsiva" pitchFamily="66" charset="0"/>
              </a:rPr>
              <a:t>Англія – 45 графств + Великий Лондон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uk-UA" sz="1800" b="1" dirty="0" smtClean="0">
                <a:latin typeface="Monotype Corsiva" pitchFamily="66" charset="0"/>
              </a:rPr>
              <a:t>Уельс – 8 графств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uk-UA" sz="1800" b="1" dirty="0" smtClean="0">
                <a:latin typeface="Monotype Corsiva" pitchFamily="66" charset="0"/>
              </a:rPr>
              <a:t>Шотландія – 9 областей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uk-UA" sz="1800" b="1" dirty="0" smtClean="0">
                <a:latin typeface="Monotype Corsiva" pitchFamily="66" charset="0"/>
              </a:rPr>
              <a:t>Ольстер (Північна Ірландія) – 1 область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uk-UA" sz="1800" b="1" dirty="0" smtClean="0">
                <a:latin typeface="Monotype Corsiva" pitchFamily="66" charset="0"/>
              </a:rPr>
              <a:t>5 острівних територій</a:t>
            </a:r>
          </a:p>
          <a:p>
            <a:pPr algn="just">
              <a:defRPr/>
            </a:pPr>
            <a:r>
              <a:rPr lang="uk-UA" sz="1800" b="1" dirty="0" smtClean="0">
                <a:solidFill>
                  <a:srgbClr val="FF0000"/>
                </a:solidFill>
                <a:latin typeface="Monotype Corsiva" pitchFamily="66" charset="0"/>
              </a:rPr>
              <a:t>Володіння:</a:t>
            </a:r>
            <a:r>
              <a:rPr lang="uk-UA" sz="1800" b="1" dirty="0" smtClean="0">
                <a:latin typeface="Monotype Corsiva" pitchFamily="66" charset="0"/>
              </a:rPr>
              <a:t> 13 територій (Гібралтар, острови Святої Єлени, Фолклендські острови, Бермудські острови, Ангілья та ін.)</a:t>
            </a:r>
          </a:p>
          <a:p>
            <a:pPr algn="just">
              <a:defRPr/>
            </a:pPr>
            <a:r>
              <a:rPr lang="uk-UA" sz="1800" b="1" dirty="0" smtClean="0">
                <a:solidFill>
                  <a:srgbClr val="FF0000"/>
                </a:solidFill>
                <a:latin typeface="Monotype Corsiva" pitchFamily="66" charset="0"/>
              </a:rPr>
              <a:t>Грошова одиниця</a:t>
            </a:r>
            <a:r>
              <a:rPr lang="uk-UA" sz="1800" b="1" dirty="0" smtClean="0">
                <a:latin typeface="Monotype Corsiva" pitchFamily="66" charset="0"/>
              </a:rPr>
              <a:t>: фунт стерлінг = 100 пенсів</a:t>
            </a:r>
            <a:endParaRPr lang="en-US" sz="1800" b="1" dirty="0" smtClean="0">
              <a:latin typeface="Monotype Corsiva" pitchFamily="66" charset="0"/>
            </a:endParaRPr>
          </a:p>
          <a:p>
            <a:endParaRPr lang="ru-RU" sz="18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5589240"/>
            <a:ext cx="6264696" cy="1055489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bg2"/>
                </a:solidFill>
                <a:latin typeface="Monotype Corsiva" pitchFamily="66" charset="0"/>
              </a:rPr>
              <a:t>Оксфорд</a:t>
            </a:r>
            <a:endParaRPr lang="ru-RU" sz="5400" b="1" dirty="0">
              <a:solidFill>
                <a:schemeClr val="bg2"/>
              </a:solidFill>
              <a:latin typeface="Monotype Corsiva" pitchFamily="66" charset="0"/>
            </a:endParaRPr>
          </a:p>
        </p:txBody>
      </p:sp>
      <p:pic>
        <p:nvPicPr>
          <p:cNvPr id="52226" name="Picture 2" descr="E:\Вірочка\до географії - презентація\small_oxfo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848872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5949280"/>
            <a:ext cx="7632848" cy="623441"/>
          </a:xfrm>
        </p:spPr>
        <p:txBody>
          <a:bodyPr/>
          <a:lstStyle/>
          <a:p>
            <a:pPr algn="ctr"/>
            <a:r>
              <a:rPr lang="ru-RU" sz="5400" b="1" dirty="0" err="1" smtClean="0">
                <a:solidFill>
                  <a:schemeClr val="bg2"/>
                </a:solidFill>
                <a:latin typeface="Monotype Corsiva" pitchFamily="66" charset="0"/>
              </a:rPr>
              <a:t>Тауерський</a:t>
            </a:r>
            <a:r>
              <a:rPr lang="ru-RU" sz="5400" b="1" dirty="0" smtClean="0">
                <a:solidFill>
                  <a:schemeClr val="bg2"/>
                </a:solidFill>
                <a:latin typeface="Monotype Corsiva" pitchFamily="66" charset="0"/>
              </a:rPr>
              <a:t> </a:t>
            </a:r>
            <a:r>
              <a:rPr lang="ru-RU" sz="5400" b="1" dirty="0" err="1" smtClean="0">
                <a:solidFill>
                  <a:schemeClr val="bg2"/>
                </a:solidFill>
                <a:latin typeface="Monotype Corsiva" pitchFamily="66" charset="0"/>
              </a:rPr>
              <a:t>міст</a:t>
            </a:r>
            <a:endParaRPr lang="ru-RU" sz="5400" b="1" dirty="0">
              <a:solidFill>
                <a:schemeClr val="bg2"/>
              </a:solidFill>
              <a:latin typeface="Monotype Corsiva" pitchFamily="66" charset="0"/>
            </a:endParaRPr>
          </a:p>
        </p:txBody>
      </p:sp>
      <p:pic>
        <p:nvPicPr>
          <p:cNvPr id="53250" name="Picture 2" descr="E:\Вірочка\до географії - презентація\54618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9"/>
            <a:ext cx="7848872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lingua-room.com/wp-content/uploads/2011/10/St.Pauls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704856" cy="5616624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59632" y="6021288"/>
            <a:ext cx="7632848" cy="62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Собор Святого</a:t>
            </a:r>
            <a:r>
              <a:rPr kumimoji="0" lang="ru-RU" sz="5400" b="1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Павла</a:t>
            </a: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7" descr="E:\Вірочка\до географії - презентація\uk-great-britain-32668332-500-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212976"/>
            <a:ext cx="4255120" cy="3410694"/>
          </a:xfrm>
          <a:prstGeom prst="rect">
            <a:avLst/>
          </a:prstGeom>
          <a:noFill/>
        </p:spPr>
      </p:pic>
      <p:pic>
        <p:nvPicPr>
          <p:cNvPr id="55302" name="Picture 6" descr="http://s4.goodfon.ru/image/415086-3404x2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9154">
            <a:off x="4320107" y="579761"/>
            <a:ext cx="4615028" cy="2748698"/>
          </a:xfrm>
          <a:prstGeom prst="rect">
            <a:avLst/>
          </a:prstGeom>
          <a:noFill/>
        </p:spPr>
      </p:pic>
      <p:pic>
        <p:nvPicPr>
          <p:cNvPr id="55298" name="Picture 2" descr="http://stenagrafika.ru/UserFiles/Catalog/cat_1/1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3888432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5157192"/>
            <a:ext cx="7488832" cy="1487537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Членство в міжнародних організаціях</a:t>
            </a: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 </a:t>
            </a:r>
            <a:r>
              <a:rPr lang="uk-UA" sz="3200" dirty="0" smtClean="0">
                <a:latin typeface="Monotype Corsiva" pitchFamily="66" charset="0"/>
              </a:rPr>
              <a:t> - член ООН, ОЄСР (1960), ЄС (1973), НАТО (1949), РЄ (1949), ЗЄС (1954).</a:t>
            </a:r>
            <a:endParaRPr lang="ru-RU" sz="3200" b="1" dirty="0">
              <a:solidFill>
                <a:schemeClr val="bg2"/>
              </a:solidFill>
              <a:latin typeface="Monotype Corsiva" pitchFamily="66" charset="0"/>
            </a:endParaRPr>
          </a:p>
        </p:txBody>
      </p:sp>
      <p:pic>
        <p:nvPicPr>
          <p:cNvPr id="54273" name="Picture 1" descr="E:\Вірочка\до географії - презентація\50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6984775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E:\Вірочка\до географії - презентація\_DSC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344816" cy="3240360"/>
          </a:xfrm>
          <a:prstGeom prst="rect">
            <a:avLst/>
          </a:prstGeom>
          <a:noFill/>
        </p:spPr>
      </p:pic>
      <p:pic>
        <p:nvPicPr>
          <p:cNvPr id="57347" name="Picture 3" descr="E:\Вірочка\до географії - презентація\021111111-1_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77072"/>
            <a:ext cx="3888432" cy="2381250"/>
          </a:xfrm>
          <a:prstGeom prst="rect">
            <a:avLst/>
          </a:prstGeom>
          <a:noFill/>
        </p:spPr>
      </p:pic>
      <p:pic>
        <p:nvPicPr>
          <p:cNvPr id="57348" name="Picture 4" descr="E:\Вірочка\до географії - презентація\Uk-great-britain-32656583-384-3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77072"/>
            <a:ext cx="377991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/>
              <a:t>Вопросы </a:t>
            </a:r>
            <a:br>
              <a:rPr lang="ru-RU" b="1"/>
            </a:br>
            <a:r>
              <a:rPr lang="ru-RU" b="1"/>
              <a:t>и комментарии</a:t>
            </a:r>
          </a:p>
        </p:txBody>
      </p:sp>
      <p:pic>
        <p:nvPicPr>
          <p:cNvPr id="58370" name="Picture 2" descr="E:\Вірочка\до географії - презентація\keep-calm-and-love-great-britain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:\Вірочка\до географії - презентація\Great Brit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0"/>
            <a:ext cx="3707904" cy="685800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496944" cy="2564904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Сполучене Королівство Великобританії і Північної Ірландії</a:t>
            </a:r>
            <a:endParaRPr lang="ru-RU" sz="5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708920"/>
            <a:ext cx="6984776" cy="4149080"/>
          </a:xfrm>
        </p:spPr>
        <p:txBody>
          <a:bodyPr/>
          <a:lstStyle/>
          <a:p>
            <a:r>
              <a:rPr lang="uk-UA" sz="3200" i="1" dirty="0" smtClean="0">
                <a:solidFill>
                  <a:srgbClr val="C00000"/>
                </a:solidFill>
                <a:latin typeface="Monotype Corsiva" pitchFamily="66" charset="0"/>
              </a:rPr>
              <a:t>Великобританія </a:t>
            </a:r>
            <a:r>
              <a:rPr lang="uk-UA" sz="3200" i="1" dirty="0" smtClean="0">
                <a:latin typeface="Monotype Corsiva" pitchFamily="66" charset="0"/>
              </a:rPr>
              <a:t>- острівна країна, що розташована на</a:t>
            </a:r>
            <a:r>
              <a:rPr lang="uk-UA" sz="3200" i="1" dirty="0" smtClean="0">
                <a:solidFill>
                  <a:srgbClr val="C00000"/>
                </a:solidFill>
                <a:latin typeface="Monotype Corsiva" pitchFamily="66" charset="0"/>
              </a:rPr>
              <a:t> північному сході Євразії. </a:t>
            </a:r>
          </a:p>
          <a:p>
            <a:r>
              <a:rPr lang="uk-UA" sz="3000" i="1" dirty="0" smtClean="0">
                <a:latin typeface="Monotype Corsiva" pitchFamily="66" charset="0"/>
              </a:rPr>
              <a:t>Складається з </a:t>
            </a:r>
            <a:r>
              <a:rPr lang="uk-UA" sz="3000" i="1" dirty="0" smtClean="0">
                <a:solidFill>
                  <a:srgbClr val="C00000"/>
                </a:solidFill>
                <a:latin typeface="Monotype Corsiva" pitchFamily="66" charset="0"/>
              </a:rPr>
              <a:t>Англії </a:t>
            </a:r>
            <a:r>
              <a:rPr lang="uk-UA" sz="3000" i="1" dirty="0" smtClean="0">
                <a:latin typeface="Monotype Corsiva" pitchFamily="66" charset="0"/>
              </a:rPr>
              <a:t>та, пізніше завойованих і приєднаних до неї, </a:t>
            </a:r>
            <a:r>
              <a:rPr lang="uk-UA" sz="3000" i="1" dirty="0" smtClean="0">
                <a:solidFill>
                  <a:srgbClr val="C00000"/>
                </a:solidFill>
                <a:latin typeface="Monotype Corsiva" pitchFamily="66" charset="0"/>
              </a:rPr>
              <a:t>Уельсу</a:t>
            </a:r>
            <a:r>
              <a:rPr lang="uk-UA" sz="3000" i="1" dirty="0" smtClean="0">
                <a:latin typeface="Monotype Corsiva" pitchFamily="66" charset="0"/>
              </a:rPr>
              <a:t>,</a:t>
            </a:r>
            <a:r>
              <a:rPr lang="uk-UA" sz="3000" i="1" dirty="0" smtClean="0">
                <a:solidFill>
                  <a:srgbClr val="C00000"/>
                </a:solidFill>
                <a:latin typeface="Monotype Corsiva" pitchFamily="66" charset="0"/>
              </a:rPr>
              <a:t> Шотландії </a:t>
            </a:r>
            <a:r>
              <a:rPr lang="uk-UA" sz="3000" i="1" dirty="0" smtClean="0">
                <a:latin typeface="Monotype Corsiva" pitchFamily="66" charset="0"/>
              </a:rPr>
              <a:t>і </a:t>
            </a:r>
            <a:r>
              <a:rPr lang="uk-UA" sz="3000" i="1" dirty="0" smtClean="0">
                <a:solidFill>
                  <a:srgbClr val="C00000"/>
                </a:solidFill>
                <a:latin typeface="Monotype Corsiva" pitchFamily="66" charset="0"/>
              </a:rPr>
              <a:t>Північної Ірландії </a:t>
            </a:r>
            <a:r>
              <a:rPr lang="uk-UA" sz="3000" i="1" dirty="0" smtClean="0">
                <a:latin typeface="Monotype Corsiva" pitchFamily="66" charset="0"/>
              </a:rPr>
              <a:t>(</a:t>
            </a:r>
            <a:r>
              <a:rPr lang="uk-UA" sz="3000" i="1" dirty="0" smtClean="0">
                <a:solidFill>
                  <a:srgbClr val="C00000"/>
                </a:solidFill>
                <a:latin typeface="Monotype Corsiva" pitchFamily="66" charset="0"/>
              </a:rPr>
              <a:t>Ольстер</a:t>
            </a:r>
            <a:r>
              <a:rPr lang="uk-UA" sz="3000" i="1" dirty="0" smtClean="0">
                <a:latin typeface="Monotype Corsiva" pitchFamily="66" charset="0"/>
              </a:rPr>
              <a:t>).</a:t>
            </a:r>
            <a:endParaRPr lang="ru-RU" sz="3000" i="1" dirty="0" smtClean="0">
              <a:latin typeface="Monotype Corsiva" pitchFamily="66" charset="0"/>
            </a:endParaRPr>
          </a:p>
          <a:p>
            <a:r>
              <a:rPr lang="uk-UA" sz="3200" i="1" dirty="0" smtClean="0">
                <a:latin typeface="Monotype Corsiva" pitchFamily="66" charset="0"/>
              </a:rPr>
              <a:t>Найближчими сусідами, що знаходяться на материку Євразія, є </a:t>
            </a:r>
            <a:r>
              <a:rPr lang="uk-UA" sz="3200" i="1" dirty="0" smtClean="0">
                <a:solidFill>
                  <a:srgbClr val="C00000"/>
                </a:solidFill>
                <a:latin typeface="Monotype Corsiva" pitchFamily="66" charset="0"/>
              </a:rPr>
              <a:t>Франція </a:t>
            </a:r>
            <a:r>
              <a:rPr lang="uk-UA" sz="3200" i="1" dirty="0" smtClean="0">
                <a:latin typeface="Monotype Corsiva" pitchFamily="66" charset="0"/>
              </a:rPr>
              <a:t>та</a:t>
            </a:r>
            <a:r>
              <a:rPr lang="uk-UA" sz="3200" i="1" dirty="0" smtClean="0">
                <a:solidFill>
                  <a:srgbClr val="C00000"/>
                </a:solidFill>
                <a:latin typeface="Monotype Corsiva" pitchFamily="66" charset="0"/>
              </a:rPr>
              <a:t> Бельгія.</a:t>
            </a:r>
            <a:endParaRPr lang="ru-RU" sz="3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uk-map pl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4350" y="908050"/>
            <a:ext cx="54514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7453313" y="4365625"/>
            <a:ext cx="14391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Англія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4437112"/>
            <a:ext cx="2051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err="1">
                <a:solidFill>
                  <a:srgbClr val="00B050"/>
                </a:solidFill>
                <a:latin typeface="Monotype Corsiva" pitchFamily="66" charset="0"/>
              </a:rPr>
              <a:t>Шотландія</a:t>
            </a:r>
            <a:endParaRPr lang="en-US" sz="32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7452320" y="1124744"/>
            <a:ext cx="1440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err="1">
                <a:solidFill>
                  <a:srgbClr val="FF0000"/>
                </a:solidFill>
                <a:latin typeface="Monotype Corsiva" pitchFamily="66" charset="0"/>
              </a:rPr>
              <a:t>Уельс</a:t>
            </a:r>
            <a:endParaRPr lang="en-US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179388" y="981075"/>
            <a:ext cx="16557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 err="1">
                <a:solidFill>
                  <a:srgbClr val="FFFF00"/>
                </a:solidFill>
                <a:latin typeface="Monotype Corsiva" pitchFamily="66" charset="0"/>
              </a:rPr>
              <a:t>Північна</a:t>
            </a:r>
            <a:r>
              <a:rPr lang="ru-RU" sz="3200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Monotype Corsiva" pitchFamily="66" charset="0"/>
              </a:rPr>
              <a:t>Ірландія</a:t>
            </a:r>
            <a:endParaRPr lang="en-US" sz="3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91143" name="Picture 7" descr="Flag_of_Eng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229200"/>
            <a:ext cx="1289050" cy="7731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1144" name="Picture 8" descr="Flag_of_Scotla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229200"/>
            <a:ext cx="1225550" cy="7413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1145" name="Picture 9" descr="Flag_of_Wal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1916832"/>
            <a:ext cx="1290638" cy="7747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1146" name="Picture 10" descr="Flag_of_Northern_Irela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988840"/>
            <a:ext cx="1295400" cy="6492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179512" y="188640"/>
            <a:ext cx="8783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ІСТОРИЧНІ ПРОВІНЦІЇ ВЕЛИКОБРИТАНІЇ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  <p:bldP spid="91140" grpId="0"/>
      <p:bldP spid="91141" grpId="0"/>
      <p:bldP spid="91142" grpId="0"/>
      <p:bldP spid="91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1560" y="404664"/>
            <a:ext cx="7992888" cy="936104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en-US" sz="54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uk-UA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Столиця Великобританії -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1844824"/>
            <a:ext cx="5004048" cy="5013176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  <a:latin typeface="Monotype Corsiva" pitchFamily="66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Monotype Corsiva" pitchFamily="66" charset="0"/>
              </a:rPr>
              <a:t>   </a:t>
            </a:r>
            <a:endParaRPr lang="ru-RU" dirty="0">
              <a:solidFill>
                <a:schemeClr val="bg2"/>
              </a:solidFill>
              <a:latin typeface="Monotype Corsiva" pitchFamily="66" charset="0"/>
            </a:endParaRPr>
          </a:p>
        </p:txBody>
      </p:sp>
      <p:pic>
        <p:nvPicPr>
          <p:cNvPr id="46082" name="Picture 2" descr="E:\Вірочка\до географії - презентація\uk-great-britain-32668324-500-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70485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E:\Вірочка\до географії - презентація\im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90552">
            <a:off x="5470346" y="3712613"/>
            <a:ext cx="3073959" cy="2776521"/>
          </a:xfrm>
          <a:prstGeom prst="rect">
            <a:avLst/>
          </a:prstGeom>
          <a:noFill/>
        </p:spPr>
      </p:pic>
      <p:pic>
        <p:nvPicPr>
          <p:cNvPr id="47107" name="Picture 3" descr="E:\Вірочка\до географії - презентація\london_c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6"/>
            <a:ext cx="5040560" cy="3414573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1560" y="404664"/>
            <a:ext cx="7992888" cy="936104"/>
          </a:xfrm>
        </p:spPr>
        <p:txBody>
          <a:bodyPr/>
          <a:lstStyle/>
          <a:p>
            <a:pPr algn="ctr"/>
            <a:r>
              <a:rPr lang="uk-UA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1844824"/>
            <a:ext cx="5004048" cy="5013176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  <a:latin typeface="Monotype Corsiva" pitchFamily="66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Monotype Corsiva" pitchFamily="66" charset="0"/>
              </a:rPr>
              <a:t>   </a:t>
            </a:r>
            <a:endParaRPr lang="ru-RU" dirty="0">
              <a:solidFill>
                <a:schemeClr val="bg2"/>
              </a:solidFill>
              <a:latin typeface="Monotype Corsiva" pitchFamily="66" charset="0"/>
            </a:endParaRPr>
          </a:p>
        </p:txBody>
      </p:sp>
      <p:pic>
        <p:nvPicPr>
          <p:cNvPr id="47106" name="Picture 2" descr="E:\Вірочка\до географії - презентація\_69863956_britishisles2_think6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60648"/>
            <a:ext cx="5943600" cy="3343275"/>
          </a:xfrm>
          <a:prstGeom prst="rect">
            <a:avLst/>
          </a:prstGeom>
          <a:noFill/>
        </p:spPr>
      </p:pic>
      <p:pic>
        <p:nvPicPr>
          <p:cNvPr id="47108" name="Picture 4" descr="E:\Вірочка\до географії - презентація\126815864416100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08055">
            <a:off x="361048" y="345526"/>
            <a:ext cx="2857500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E:\Вірочка\до географії - презентація\9-great-britain-uk-city-text-map-michael-tompse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51520" y="978719"/>
            <a:ext cx="5976664" cy="5879281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  <a:latin typeface="Monotype Corsiva" pitchFamily="66" charset="0"/>
              </a:rPr>
              <a:t>   </a:t>
            </a:r>
            <a:r>
              <a:rPr lang="ru-RU" sz="3200" dirty="0" err="1" smtClean="0">
                <a:solidFill>
                  <a:srgbClr val="C00000"/>
                </a:solidFill>
                <a:latin typeface="Monotype Corsiva" pitchFamily="66" charset="0"/>
              </a:rPr>
              <a:t>Найбільші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ru-RU" sz="3200" dirty="0" err="1" smtClean="0">
                <a:solidFill>
                  <a:srgbClr val="C00000"/>
                </a:solidFill>
                <a:latin typeface="Monotype Corsiva" pitchFamily="66" charset="0"/>
              </a:rPr>
              <a:t>міста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rgbClr val="00B050"/>
                </a:solidFill>
                <a:latin typeface="Monotype Corsiva" pitchFamily="66" charset="0"/>
              </a:rPr>
              <a:t>: Лондон, </a:t>
            </a:r>
            <a:r>
              <a:rPr lang="ru-RU" sz="3200" dirty="0" err="1" smtClean="0">
                <a:solidFill>
                  <a:srgbClr val="00B050"/>
                </a:solidFill>
                <a:latin typeface="Monotype Corsiva" pitchFamily="66" charset="0"/>
              </a:rPr>
              <a:t>Бірмінгем</a:t>
            </a:r>
            <a:r>
              <a:rPr lang="ru-RU" sz="3200" dirty="0" smtClean="0">
                <a:solidFill>
                  <a:srgbClr val="00B050"/>
                </a:solidFill>
                <a:latin typeface="Monotype Corsiva" pitchFamily="66" charset="0"/>
              </a:rPr>
              <a:t> , Йорк, </a:t>
            </a:r>
            <a:r>
              <a:rPr lang="ru-RU" sz="3200" dirty="0" err="1" smtClean="0">
                <a:solidFill>
                  <a:srgbClr val="00B050"/>
                </a:solidFill>
                <a:latin typeface="Monotype Corsiva" pitchFamily="66" charset="0"/>
              </a:rPr>
              <a:t>Кембрідж</a:t>
            </a:r>
            <a:r>
              <a:rPr lang="ru-RU" sz="3200" dirty="0" smtClean="0">
                <a:solidFill>
                  <a:srgbClr val="00B050"/>
                </a:solidFill>
                <a:latin typeface="Monotype Corsiva" pitchFamily="66" charset="0"/>
              </a:rPr>
              <a:t>,   </a:t>
            </a:r>
            <a:r>
              <a:rPr lang="ru-RU" sz="3200" dirty="0" err="1" smtClean="0">
                <a:solidFill>
                  <a:srgbClr val="00B050"/>
                </a:solidFill>
                <a:latin typeface="Monotype Corsiva" pitchFamily="66" charset="0"/>
              </a:rPr>
              <a:t>Лестер</a:t>
            </a:r>
            <a:r>
              <a:rPr lang="ru-RU" sz="3200" dirty="0" smtClean="0">
                <a:solidFill>
                  <a:srgbClr val="00B050"/>
                </a:solidFill>
                <a:latin typeface="Monotype Corsiva" pitchFamily="66" charset="0"/>
              </a:rPr>
              <a:t>, Манчестер, Оксфорд; </a:t>
            </a:r>
            <a:br>
              <a:rPr lang="ru-RU" sz="32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Порти</a:t>
            </a:r>
            <a:r>
              <a:rPr lang="ru-RU" sz="3200" dirty="0" smtClean="0">
                <a:solidFill>
                  <a:srgbClr val="00B050"/>
                </a:solidFill>
                <a:latin typeface="Monotype Corsiva" pitchFamily="66" charset="0"/>
              </a:rPr>
              <a:t>:  </a:t>
            </a:r>
            <a:r>
              <a:rPr lang="ru-RU" sz="3200" dirty="0" err="1" smtClean="0">
                <a:solidFill>
                  <a:srgbClr val="00B050"/>
                </a:solidFill>
                <a:latin typeface="Monotype Corsiva" pitchFamily="66" charset="0"/>
              </a:rPr>
              <a:t>Брістоль</a:t>
            </a:r>
            <a:r>
              <a:rPr lang="ru-RU" sz="3200" dirty="0" smtClean="0">
                <a:solidFill>
                  <a:srgbClr val="00B050"/>
                </a:solidFill>
                <a:latin typeface="Monotype Corsiva" pitchFamily="66" charset="0"/>
              </a:rPr>
              <a:t> , Дувр,  </a:t>
            </a:r>
            <a:r>
              <a:rPr lang="ru-RU" sz="3200" dirty="0" err="1" smtClean="0">
                <a:solidFill>
                  <a:srgbClr val="00B050"/>
                </a:solidFill>
                <a:latin typeface="Monotype Corsiva" pitchFamily="66" charset="0"/>
              </a:rPr>
              <a:t>Гарвіч</a:t>
            </a:r>
            <a:r>
              <a:rPr lang="ru-RU" sz="3200" dirty="0" smtClean="0">
                <a:solidFill>
                  <a:srgbClr val="00B050"/>
                </a:solidFill>
                <a:latin typeface="Monotype Corsiva" pitchFamily="66" charset="0"/>
              </a:rPr>
              <a:t> ,  </a:t>
            </a:r>
            <a:r>
              <a:rPr lang="ru-RU" sz="3200" dirty="0" err="1" smtClean="0">
                <a:solidFill>
                  <a:srgbClr val="00B050"/>
                </a:solidFill>
                <a:latin typeface="Monotype Corsiva" pitchFamily="66" charset="0"/>
              </a:rPr>
              <a:t>Ліверпуль</a:t>
            </a:r>
            <a:r>
              <a:rPr lang="ru-RU" sz="3200" dirty="0" smtClean="0">
                <a:solidFill>
                  <a:srgbClr val="00B050"/>
                </a:solidFill>
                <a:latin typeface="Monotype Corsiva" pitchFamily="66" charset="0"/>
              </a:rPr>
              <a:t> , Портсмут .</a:t>
            </a:r>
            <a:r>
              <a:rPr lang="uk-UA" sz="30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uk-UA" sz="30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en-US" sz="3000" dirty="0" smtClean="0">
                <a:solidFill>
                  <a:srgbClr val="00B050"/>
                </a:solidFill>
                <a:latin typeface="Monotype Corsiva" pitchFamily="66" charset="0"/>
              </a:rPr>
              <a:t>   </a:t>
            </a:r>
            <a:r>
              <a:rPr lang="uk-UA" sz="3000" dirty="0" smtClean="0">
                <a:solidFill>
                  <a:srgbClr val="00B050"/>
                </a:solidFill>
                <a:latin typeface="Monotype Corsiva" pitchFamily="66" charset="0"/>
              </a:rPr>
              <a:t>Велика Британія має </a:t>
            </a:r>
            <a:r>
              <a:rPr lang="uk-UA" sz="3000" dirty="0" smtClean="0">
                <a:solidFill>
                  <a:srgbClr val="C00000"/>
                </a:solidFill>
                <a:latin typeface="Monotype Corsiva" pitchFamily="66" charset="0"/>
              </a:rPr>
              <a:t>острівні володіння</a:t>
            </a:r>
            <a:r>
              <a:rPr lang="uk-UA" sz="3000" dirty="0" smtClean="0">
                <a:solidFill>
                  <a:srgbClr val="00B050"/>
                </a:solidFill>
                <a:latin typeface="Monotype Corsiva" pitchFamily="66" charset="0"/>
              </a:rPr>
              <a:t> за межами своєї  території, вона  зуміла зберегти економічні зв'язки з колишніми колоніями, створивши </a:t>
            </a:r>
            <a:r>
              <a:rPr lang="uk-UA" sz="3000" dirty="0" smtClean="0">
                <a:solidFill>
                  <a:srgbClr val="C00000"/>
                </a:solidFill>
                <a:latin typeface="Monotype Corsiva" pitchFamily="66" charset="0"/>
              </a:rPr>
              <a:t>Британську Співдружність Націй.</a:t>
            </a:r>
            <a:r>
              <a:rPr lang="ru-RU" sz="3600" dirty="0" smtClean="0">
                <a:latin typeface="Arial" charset="0"/>
              </a:rPr>
              <a:t/>
            </a:r>
            <a:br>
              <a:rPr lang="ru-RU" sz="3600" dirty="0" smtClean="0">
                <a:latin typeface="Arial" charset="0"/>
              </a:rPr>
            </a:b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lag_of_the_United_Kingd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3615">
            <a:off x="395536" y="1412776"/>
            <a:ext cx="4821163" cy="48961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3568" y="188640"/>
            <a:ext cx="7704856" cy="936104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en-US" sz="54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uk-UA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Прапор  </a:t>
            </a:r>
            <a:r>
              <a:rPr lang="uk-UA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uk-U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еликобританії</a:t>
            </a:r>
            <a:endParaRPr lang="ru-RU" sz="5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292080" y="1340768"/>
            <a:ext cx="3672408" cy="5517232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  <a:latin typeface="Monotype Corsiva" pitchFamily="66" charset="0"/>
              </a:rPr>
              <a:t>   </a:t>
            </a:r>
            <a:r>
              <a:rPr lang="ru-RU" dirty="0" err="1" smtClean="0">
                <a:latin typeface="Monotype Corsiva" pitchFamily="66" charset="0"/>
              </a:rPr>
              <a:t>Являє</a:t>
            </a:r>
            <a:r>
              <a:rPr lang="ru-RU" dirty="0" smtClean="0">
                <a:latin typeface="Monotype Corsiva" pitchFamily="66" charset="0"/>
              </a:rPr>
              <a:t> собою </a:t>
            </a:r>
            <a:r>
              <a:rPr lang="ru-RU" dirty="0" err="1" smtClean="0">
                <a:latin typeface="Monotype Corsiva" pitchFamily="66" charset="0"/>
              </a:rPr>
              <a:t>синє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прямокутне</a:t>
            </a:r>
            <a:r>
              <a:rPr lang="ru-RU" dirty="0" smtClean="0">
                <a:latin typeface="Monotype Corsiva" pitchFamily="66" charset="0"/>
              </a:rPr>
              <a:t> полотнище </a:t>
            </a:r>
            <a:r>
              <a:rPr lang="ru-RU" dirty="0" err="1" smtClean="0">
                <a:latin typeface="Monotype Corsiva" pitchFamily="66" charset="0"/>
              </a:rPr>
              <a:t>із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зображенням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червоного</a:t>
            </a:r>
            <a:r>
              <a:rPr lang="ru-RU" dirty="0" smtClean="0">
                <a:latin typeface="Monotype Corsiva" pitchFamily="66" charset="0"/>
              </a:rPr>
              <a:t> прямого </a:t>
            </a:r>
            <a:r>
              <a:rPr lang="ru-RU" dirty="0" err="1" smtClean="0">
                <a:latin typeface="Monotype Corsiva" pitchFamily="66" charset="0"/>
              </a:rPr>
              <a:t>хреста</a:t>
            </a:r>
            <a:r>
              <a:rPr lang="ru-RU" dirty="0" smtClean="0">
                <a:latin typeface="Monotype Corsiva" pitchFamily="66" charset="0"/>
              </a:rPr>
              <a:t> у </a:t>
            </a:r>
            <a:r>
              <a:rPr lang="ru-RU" dirty="0" err="1" smtClean="0">
                <a:latin typeface="Monotype Corsiva" pitchFamily="66" charset="0"/>
              </a:rPr>
              <a:t>білій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окантовці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накладеним</a:t>
            </a:r>
            <a:r>
              <a:rPr lang="ru-RU" dirty="0" smtClean="0">
                <a:latin typeface="Monotype Corsiva" pitchFamily="66" charset="0"/>
              </a:rPr>
              <a:t> на </a:t>
            </a:r>
            <a:r>
              <a:rPr lang="ru-RU" dirty="0" err="1" smtClean="0">
                <a:latin typeface="Monotype Corsiva" pitchFamily="66" charset="0"/>
              </a:rPr>
              <a:t>білий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червоний</a:t>
            </a:r>
            <a:r>
              <a:rPr lang="ru-RU" dirty="0" smtClean="0">
                <a:latin typeface="Monotype Corsiva" pitchFamily="66" charset="0"/>
              </a:rPr>
              <a:t> </a:t>
            </a:r>
            <a:r>
              <a:rPr lang="ru-RU" dirty="0" err="1" smtClean="0">
                <a:latin typeface="Monotype Corsiva" pitchFamily="66" charset="0"/>
              </a:rPr>
              <a:t>косі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хрести</a:t>
            </a:r>
            <a:r>
              <a:rPr lang="ru-RU" dirty="0" smtClean="0">
                <a:latin typeface="Monotype Corsiva" pitchFamily="66" charset="0"/>
              </a:rPr>
              <a:t>.</a:t>
            </a:r>
            <a:endParaRPr lang="uk-UA" dirty="0" smtClean="0"/>
          </a:p>
          <a:p>
            <a:r>
              <a:rPr lang="uk-UA" dirty="0" smtClean="0">
                <a:solidFill>
                  <a:schemeClr val="bg2"/>
                </a:solidFill>
                <a:latin typeface="Monotype Corsiva" pitchFamily="66" charset="0"/>
              </a:rPr>
              <a:t>    </a:t>
            </a:r>
            <a:r>
              <a:rPr lang="uk-UA" dirty="0" smtClean="0">
                <a:latin typeface="Monotype Corsiva" pitchFamily="66" charset="0"/>
              </a:rPr>
              <a:t>Неофіційна назва – </a:t>
            </a:r>
            <a:r>
              <a:rPr lang="uk-UA" dirty="0" err="1" smtClean="0">
                <a:latin typeface="Monotype Corsiva" pitchFamily="66" charset="0"/>
              </a:rPr>
              <a:t>“</a:t>
            </a:r>
            <a:r>
              <a:rPr lang="uk-UA" b="1" dirty="0" err="1" smtClean="0">
                <a:solidFill>
                  <a:srgbClr val="FF0000"/>
                </a:solidFill>
                <a:latin typeface="Monotype Corsiva" pitchFamily="66" charset="0"/>
              </a:rPr>
              <a:t>Юніон</a:t>
            </a: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  <a:latin typeface="Monotype Corsiva" pitchFamily="66" charset="0"/>
              </a:rPr>
              <a:t>Джек</a:t>
            </a:r>
            <a:r>
              <a:rPr lang="uk-UA" b="1" dirty="0" err="1" smtClean="0">
                <a:latin typeface="Monotype Corsiva" pitchFamily="66" charset="0"/>
              </a:rPr>
              <a:t>”</a:t>
            </a:r>
            <a:r>
              <a:rPr lang="uk-UA" dirty="0" smtClean="0">
                <a:latin typeface="Monotype Corsiva" pitchFamily="66" charset="0"/>
              </a:rPr>
              <a:t> ( англ. </a:t>
            </a:r>
            <a:r>
              <a:rPr lang="en-US" i="1" dirty="0" smtClean="0">
                <a:latin typeface="Monotype Corsiva" pitchFamily="66" charset="0"/>
              </a:rPr>
              <a:t>Union Jack</a:t>
            </a:r>
            <a:r>
              <a:rPr lang="en-US" dirty="0" smtClean="0">
                <a:latin typeface="Monotype Corsiva" pitchFamily="66" charset="0"/>
              </a:rPr>
              <a:t> ) – </a:t>
            </a:r>
            <a:r>
              <a:rPr lang="uk-UA" dirty="0" err="1" smtClean="0">
                <a:latin typeface="Monotype Corsiva" pitchFamily="66" charset="0"/>
              </a:rPr>
              <a:t>“Союзний</a:t>
            </a:r>
            <a:r>
              <a:rPr lang="uk-UA" dirty="0" smtClean="0">
                <a:latin typeface="Monotype Corsiva" pitchFamily="66" charset="0"/>
              </a:rPr>
              <a:t> гюйс ”.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3568" y="188640"/>
            <a:ext cx="7704856" cy="936104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en-US" sz="54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uk-UA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Королівський герб</a:t>
            </a:r>
            <a:endParaRPr lang="ru-RU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292080" y="1340768"/>
            <a:ext cx="3672408" cy="5256584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  <a:latin typeface="Monotype Corsiva" pitchFamily="66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Monotype Corsiva" pitchFamily="66" charset="0"/>
              </a:rPr>
              <a:t>   </a:t>
            </a:r>
            <a:r>
              <a:rPr lang="uk-UA" dirty="0" smtClean="0">
                <a:solidFill>
                  <a:schemeClr val="bg2"/>
                </a:solidFill>
                <a:latin typeface="Monotype Corsiva" pitchFamily="66" charset="0"/>
              </a:rPr>
              <a:t>Герб британського монарха (нині  - Єлизавети </a:t>
            </a:r>
            <a:r>
              <a:rPr lang="en-US" dirty="0" smtClean="0">
                <a:solidFill>
                  <a:schemeClr val="bg2"/>
                </a:solidFill>
                <a:latin typeface="Monotype Corsiva" pitchFamily="66" charset="0"/>
              </a:rPr>
              <a:t>II ).</a:t>
            </a:r>
            <a:endParaRPr lang="uk-UA" dirty="0" smtClean="0">
              <a:solidFill>
                <a:schemeClr val="bg2"/>
              </a:solidFill>
              <a:latin typeface="Monotype Corsiva" pitchFamily="66" charset="0"/>
            </a:endParaRPr>
          </a:p>
          <a:p>
            <a:r>
              <a:rPr lang="en-US" dirty="0" smtClean="0">
                <a:solidFill>
                  <a:schemeClr val="bg2"/>
                </a:solidFill>
                <a:latin typeface="Monotype Corsiva" pitchFamily="66" charset="0"/>
              </a:rPr>
              <a:t>   </a:t>
            </a:r>
            <a:r>
              <a:rPr lang="uk-UA" dirty="0" smtClean="0">
                <a:solidFill>
                  <a:schemeClr val="bg2"/>
                </a:solidFill>
                <a:latin typeface="Monotype Corsiva" pitchFamily="66" charset="0"/>
              </a:rPr>
              <a:t>Інші члени королівської родини та уряд країни використовують інші герби. Королівський герб зустрічається в двох варіантах, один з яких використовується тільки в Шотландії.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7" name="Рисунок 6" descr="http://svit.ukrinform.ua/Britain/img/ger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5794">
            <a:off x="395536" y="1412776"/>
            <a:ext cx="482453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2828176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C73C4D0-982B-4593-B6A9-7C6434AC0D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TS102828176</Template>
  <TotalTime>288</TotalTime>
  <Words>658</Words>
  <Application>Microsoft Office PowerPoint</Application>
  <PresentationFormat>Экран (4:3)</PresentationFormat>
  <Paragraphs>102</Paragraphs>
  <Slides>26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TS102828176</vt:lpstr>
      <vt:lpstr>     Велика Британія</vt:lpstr>
      <vt:lpstr>Загальні відомості</vt:lpstr>
      <vt:lpstr>Сполучене Королівство Великобританії і Північної Ірландії</vt:lpstr>
      <vt:lpstr>Слайд 4</vt:lpstr>
      <vt:lpstr> Столиця Великобританії -</vt:lpstr>
      <vt:lpstr>-</vt:lpstr>
      <vt:lpstr>   Найбільші  міста : Лондон, Бірмінгем , Йорк, Кембрідж,   Лестер, Манчестер, Оксфорд;  Порти:  Брістоль , Дувр,  Гарвіч ,  Ліверпуль , Портсмут .    Велика Британія має острівні володіння за межами своєї  території, вона  зуміла зберегти економічні зв'язки з колишніми колоніями, створивши Британську Співдружність Націй. </vt:lpstr>
      <vt:lpstr> Прапор  Великобританії</vt:lpstr>
      <vt:lpstr> Королівський герб</vt:lpstr>
      <vt:lpstr> Державний гімн</vt:lpstr>
      <vt:lpstr>  Глава держави – королева Єлизавета II</vt:lpstr>
      <vt:lpstr> Рельєф</vt:lpstr>
      <vt:lpstr>Слайд 13</vt:lpstr>
      <vt:lpstr>Слайд 14</vt:lpstr>
      <vt:lpstr>Слайд 15</vt:lpstr>
      <vt:lpstr>Зовнішня торгівля</vt:lpstr>
      <vt:lpstr>Слайд 17</vt:lpstr>
      <vt:lpstr>Слайд 18</vt:lpstr>
      <vt:lpstr>Слайд 19</vt:lpstr>
      <vt:lpstr>Оксфорд</vt:lpstr>
      <vt:lpstr>Тауерський міст</vt:lpstr>
      <vt:lpstr>Слайд 22</vt:lpstr>
      <vt:lpstr>Слайд 23</vt:lpstr>
      <vt:lpstr>Членство в міжнародних організаціях  - член ООН, ОЄСР (1960), ЄС (1973), НАТО (1949), РЄ (1949), ЗЄС (1954).</vt:lpstr>
      <vt:lpstr>Слайд 25</vt:lpstr>
      <vt:lpstr>Вопросы  и комментарии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[Название проекта] Анализ причин неудачи </dc:title>
  <dc:creator>user</dc:creator>
  <cp:lastModifiedBy>user</cp:lastModifiedBy>
  <cp:revision>35</cp:revision>
  <dcterms:created xsi:type="dcterms:W3CDTF">2014-02-22T16:26:00Z</dcterms:created>
  <dcterms:modified xsi:type="dcterms:W3CDTF">2014-02-25T20:17:52Z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