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61" r:id="rId12"/>
    <p:sldId id="262" r:id="rId13"/>
    <p:sldId id="263" r:id="rId14"/>
    <p:sldId id="264" r:id="rId15"/>
    <p:sldId id="265" r:id="rId16"/>
    <p:sldId id="272" r:id="rId17"/>
    <p:sldId id="273" r:id="rId18"/>
    <p:sldId id="280" r:id="rId19"/>
    <p:sldId id="281" r:id="rId20"/>
    <p:sldId id="282" r:id="rId21"/>
    <p:sldId id="278" r:id="rId22"/>
    <p:sldId id="274" r:id="rId23"/>
    <p:sldId id="276" r:id="rId24"/>
    <p:sldId id="277" r:id="rId25"/>
    <p:sldId id="279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1" autoAdjust="0"/>
    <p:restoredTop sz="94348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CBB0FA-472A-407A-BD96-2FD0D58D6D50}" type="datetimeFigureOut">
              <a:rPr lang="uk-UA" smtClean="0"/>
              <a:pPr/>
              <a:t>13.06.2014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D21F0-B76C-4698-954D-21EB92EAADD3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6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91;&#1089;&#1083;&#1072;&#1085;\Downloads\vih_d_d_vchat_-_nd_jska_(iPlayer.f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643866" cy="1071570"/>
          </a:xfrm>
        </p:spPr>
        <p:txBody>
          <a:bodyPr/>
          <a:lstStyle/>
          <a:p>
            <a:pPr algn="ctr"/>
            <a:r>
              <a:rPr lang="uk-UA" dirty="0" smtClean="0"/>
              <a:t>Вас вітає Індія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uk-UA" sz="4400" b="1" dirty="0"/>
          </a:p>
        </p:txBody>
      </p:sp>
      <p:pic>
        <p:nvPicPr>
          <p:cNvPr id="8" name="Рисунок 7" descr="a3d5e29107970aa6839f14280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8072493" cy="5381663"/>
          </a:xfrm>
          <a:prstGeom prst="rect">
            <a:avLst/>
          </a:prstGeom>
        </p:spPr>
      </p:pic>
      <p:pic>
        <p:nvPicPr>
          <p:cNvPr id="6" name="vih_d_d_vchat_-_nd_js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6357958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82152" y="2967335"/>
            <a:ext cx="6379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Країна контрастів</a:t>
            </a:r>
            <a:endParaRPr lang="uk-U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20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Содержимое 7" descr="дл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779839"/>
            <a:ext cx="5143536" cy="3935309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914400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Найбільша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частина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населення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проживає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в селах (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їх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більше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600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тисяч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 великих та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багатолюдних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Майже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¼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населення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Індії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має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достаток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нижче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офіційного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рівня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бідності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  </a:t>
            </a: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7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Rupees1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714620"/>
            <a:ext cx="7257477" cy="29702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8647753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Грошова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одиниця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рупія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3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074" y="2214554"/>
            <a:ext cx="3829726" cy="406842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857233"/>
            <a:ext cx="9144000" cy="54107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розташована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на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півострові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Індостан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омивається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водами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Індійського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океану,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Аравійського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моря та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Бенгальскої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 затоки. 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Морська держава.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cademyCTT" pitchFamily="2" charset="0"/>
            </a:endParaRP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Суходолом межує з 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країнами: Пакистан,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Китай, Непал,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Бутан, Бангладеш, 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’</a:t>
            </a:r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янма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Через протоку 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має вихід до країни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Шрі-Ланка.</a:t>
            </a:r>
          </a:p>
        </p:txBody>
      </p:sp>
    </p:spTree>
  </p:cSld>
  <p:clrMapOvr>
    <a:masterClrMapping/>
  </p:clrMapOvr>
  <p:transition advClick="0" advTm="72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8929718" cy="6858048"/>
          </a:xfrm>
        </p:spPr>
        <p:txBody>
          <a:bodyPr>
            <a:normAutofit/>
          </a:bodyPr>
          <a:lstStyle/>
          <a:p>
            <a:pPr marL="0" indent="360363">
              <a:lnSpc>
                <a:spcPct val="80000"/>
              </a:lnSpc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Природа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Індії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мальовнича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та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різноманітна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 Тут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розташовані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найвищі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гори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світу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Гімалаї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та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Індо-Гангська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низовина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(20%), та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плоскогір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’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я Декан.</a:t>
            </a:r>
          </a:p>
          <a:p>
            <a:pPr marL="0" indent="360363">
              <a:lnSpc>
                <a:spcPct val="80000"/>
              </a:lnSpc>
              <a:buNone/>
            </a:pP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Мінеральні ресурси: </a:t>
            </a:r>
            <a:r>
              <a:rPr lang="uk-UA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паливні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–               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кам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’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яне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вугілля (штати                                       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Біхар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Зх. Бенгалія),                                               нафта та газ (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пн-сх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пн-зх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                                                на шельфі); </a:t>
            </a:r>
            <a:r>
              <a:rPr lang="uk-UA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рудні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–                                                    залізна руда (Сх.,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Цн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., Пд.),                                         марганцева руда (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Цн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., Сх.),                             хромові руди (Сх., Пд.),                                Алюмінієві руди (Сх., Зх.),                                   мідні та поліметалеві руди (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Пн-зх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Сх.); </a:t>
            </a:r>
            <a:r>
              <a:rPr lang="uk-UA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нерудні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– слюда (Сх., Зх.), графіт (Сх.),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кам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’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яна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сіль (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Пн-зх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), алмази (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Пн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).</a:t>
            </a:r>
            <a:endParaRPr lang="uk-UA" sz="32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cademyCTT" pitchFamily="2" charset="0"/>
            </a:endParaRPr>
          </a:p>
          <a:p>
            <a:pPr marL="0" indent="360363" algn="just">
              <a:lnSpc>
                <a:spcPct val="80000"/>
              </a:lnSpc>
              <a:buNone/>
            </a:pPr>
            <a:endParaRPr lang="ru-RU" sz="2800" b="1" dirty="0" smtClean="0">
              <a:latin typeface="AcademyCTT" pitchFamily="2" charset="0"/>
            </a:endParaRPr>
          </a:p>
          <a:p>
            <a:endParaRPr lang="uk-UA" dirty="0"/>
          </a:p>
        </p:txBody>
      </p:sp>
      <p:pic>
        <p:nvPicPr>
          <p:cNvPr id="6" name="Содержимое 5" descr="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37200" y="2214554"/>
            <a:ext cx="3930589" cy="3099735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1500174"/>
            <a:ext cx="8786874" cy="2571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Природні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умови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та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ресурси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60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500230" y="-214338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400" b="1" dirty="0" smtClean="0">
              <a:latin typeface="AcademyCTT" pitchFamily="2" charset="0"/>
            </a:endParaRP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85860"/>
            <a:ext cx="1117284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>
              <a:buNone/>
            </a:pP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Індія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розташована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в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субекваторіальному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кліматичному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поясі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 </a:t>
            </a:r>
          </a:p>
          <a:p>
            <a:pPr marL="0" indent="0">
              <a:buNone/>
            </a:pP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Яскраво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виражений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мусонний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тип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клімату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 </a:t>
            </a:r>
          </a:p>
          <a:p>
            <a:pPr marL="0" indent="0">
              <a:buNone/>
            </a:pP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Спостерігається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3 </a:t>
            </a:r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сезони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:</a:t>
            </a:r>
          </a:p>
          <a:p>
            <a:pPr marL="0" indent="0">
              <a:buFontTx/>
              <a:buAutoNum type="arabicPeriod"/>
            </a:pPr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Сухий прохолодний - +12˚ …+25˚ (11-2 місяці)</a:t>
            </a:r>
          </a:p>
          <a:p>
            <a:pPr marL="0" indent="0">
              <a:buFontTx/>
              <a:buAutoNum type="arabicPeriod"/>
            </a:pPr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Сухий жаркий - +35˚ …+40˚ (3-5 місяці)</a:t>
            </a:r>
          </a:p>
          <a:p>
            <a:pPr marL="0" indent="0">
              <a:buFontTx/>
              <a:buAutoNum type="arabicPeriod"/>
            </a:pPr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Вологий жаркий - +25˚ …+30˚ (6-10 місяці)</a:t>
            </a:r>
          </a:p>
          <a:p>
            <a:pPr marL="0" indent="0">
              <a:buNone/>
            </a:pPr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Опади – 2000 мм на рік.</a:t>
            </a:r>
          </a:p>
          <a:p>
            <a:pPr marL="0" indent="0">
              <a:buNone/>
            </a:pPr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2-3 врожаї на рік</a:t>
            </a:r>
            <a:endParaRPr lang="uk-UA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2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7" name="Содержимое 6" descr="лш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143932" cy="6362142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500042"/>
            <a:ext cx="7429552" cy="7325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Грунти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: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аллювіальні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(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Індо-Гангська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низовина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),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чорні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тропічні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(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плоскогір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’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я Декан),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червоноземи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фералліти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(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Зх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.,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Гімалаї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uk-UA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Водні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: річки – Інд, Ганг,                               Брахмапутра (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суднославні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);                                            на річках Декану та                                             Гімалаїв виробляють                                  електроенергію.</a:t>
            </a:r>
          </a:p>
          <a:p>
            <a:pPr>
              <a:spcBef>
                <a:spcPct val="50000"/>
              </a:spcBef>
            </a:pPr>
            <a:r>
              <a:rPr lang="uk-UA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Лісові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: 20% площі,                                        катастрофічне                                                  скорочення площі лісів.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cademyCTT" pitchFamily="2" charset="0"/>
            </a:endParaRPr>
          </a:p>
          <a:p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5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14554"/>
            <a:ext cx="7643866" cy="2571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148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Культура </a:t>
            </a:r>
            <a:r>
              <a:rPr lang="ru-RU" sz="1481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Індії</a:t>
            </a:r>
            <a:endParaRPr lang="ru-RU" sz="1481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5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914400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Індію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можна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назвати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музеєм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під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відкритим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небом: в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країні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тисячі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прекрасних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храмів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палаців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мовзолеїв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мечетей,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фортів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</a:t>
            </a:r>
          </a:p>
          <a:p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2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e7188865e14decbecacebf253369208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7186634" cy="44796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5286388"/>
            <a:ext cx="6071862" cy="17859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Тадж-Махал</a:t>
            </a: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7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3d3002d35bd799282bfddda69a8576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428603"/>
            <a:ext cx="6538930" cy="425030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99243" y="4786322"/>
            <a:ext cx="89447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Палац Вітрів у </a:t>
            </a:r>
            <a:r>
              <a:rPr lang="uk-UA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Джайпурі</a:t>
            </a:r>
            <a:r>
              <a:rPr lang="uk-UA" sz="5400" b="1" dirty="0" smtClean="0"/>
              <a:t> </a:t>
            </a:r>
            <a:endParaRPr lang="uk-UA" sz="5400" dirty="0" smtClean="0"/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 descr="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299" b="6299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0" y="1142984"/>
            <a:ext cx="7499425" cy="5572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Площа</a:t>
            </a:r>
          </a:p>
          <a:p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країни:</a:t>
            </a:r>
          </a:p>
          <a:p>
            <a:pPr algn="ctr"/>
            <a:endParaRPr lang="uk-UA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uk-UA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uk-UA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3,3 </a:t>
            </a:r>
            <a:r>
              <a:rPr lang="uk-UA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млн</a:t>
            </a:r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5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км²</a:t>
            </a:r>
            <a:r>
              <a:rPr lang="uk-UA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uk-U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09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grpId="2" nodeType="withEffect">
                                  <p:stCondLst>
                                    <p:cond delay="5700"/>
                                  </p:stCondLst>
                                  <p:iterate type="lt">
                                    <p:tmPct val="75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800px-Babasteve-View_of_Varanasi_from_the_Gan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428868"/>
            <a:ext cx="6329378" cy="414574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71480"/>
            <a:ext cx="9001156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Варанасі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освітній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центр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Індії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6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71480"/>
            <a:ext cx="4038600" cy="443484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 dirty="0" smtClean="0">
                <a:latin typeface="AcademyCTT" pitchFamily="2" charset="0"/>
              </a:rPr>
              <a:t>80% </a:t>
            </a:r>
            <a:r>
              <a:rPr lang="ru-RU" sz="2800" b="1" dirty="0" err="1" smtClean="0">
                <a:latin typeface="AcademyCTT" pitchFamily="2" charset="0"/>
              </a:rPr>
              <a:t>населення</a:t>
            </a:r>
            <a:r>
              <a:rPr lang="ru-RU" sz="2800" b="1" dirty="0" smtClean="0">
                <a:latin typeface="AcademyCTT" pitchFamily="2" charset="0"/>
              </a:rPr>
              <a:t> -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індуїсти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,</a:t>
            </a:r>
            <a:r>
              <a:rPr lang="ru-RU" sz="2800" b="1" dirty="0" smtClean="0">
                <a:latin typeface="AcademyCT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мусульмани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 </a:t>
            </a:r>
            <a:r>
              <a:rPr lang="ru-RU" sz="2800" b="1" dirty="0" err="1" smtClean="0">
                <a:latin typeface="AcademyCTT" pitchFamily="2" charset="0"/>
              </a:rPr>
              <a:t>складають</a:t>
            </a:r>
            <a:r>
              <a:rPr lang="ru-RU" sz="2800" b="1" dirty="0" smtClean="0">
                <a:latin typeface="AcademyCTT" pitchFamily="2" charset="0"/>
              </a:rPr>
              <a:t> саму </a:t>
            </a:r>
            <a:r>
              <a:rPr lang="ru-RU" sz="2800" b="1" dirty="0" err="1" smtClean="0">
                <a:latin typeface="AcademyCTT" pitchFamily="2" charset="0"/>
              </a:rPr>
              <a:t>вагому</a:t>
            </a:r>
            <a:r>
              <a:rPr lang="ru-RU" sz="2800" b="1" dirty="0" smtClean="0">
                <a:latin typeface="AcademyCTT" pitchFamily="2" charset="0"/>
              </a:rPr>
              <a:t> </a:t>
            </a:r>
            <a:r>
              <a:rPr lang="ru-RU" sz="2800" b="1" dirty="0" err="1" smtClean="0">
                <a:latin typeface="AcademyCTT" pitchFamily="2" charset="0"/>
              </a:rPr>
              <a:t>релігійну</a:t>
            </a:r>
            <a:r>
              <a:rPr lang="ru-RU" sz="2800" b="1" dirty="0" smtClean="0">
                <a:latin typeface="AcademyCTT" pitchFamily="2" charset="0"/>
              </a:rPr>
              <a:t> </a:t>
            </a:r>
            <a:r>
              <a:rPr lang="ru-RU" sz="2800" b="1" dirty="0" err="1" smtClean="0">
                <a:latin typeface="AcademyCTT" pitchFamily="2" charset="0"/>
              </a:rPr>
              <a:t>меншість</a:t>
            </a:r>
            <a:r>
              <a:rPr lang="ru-RU" sz="2800" b="1" dirty="0" smtClean="0">
                <a:latin typeface="AcademyCTT" pitchFamily="2" charset="0"/>
              </a:rPr>
              <a:t> - 11%, </a:t>
            </a:r>
          </a:p>
          <a:p>
            <a:pPr>
              <a:defRPr/>
            </a:pPr>
            <a:r>
              <a:rPr lang="ru-RU" sz="2800" b="1" dirty="0" smtClean="0">
                <a:latin typeface="AcademyCTT" pitchFamily="2" charset="0"/>
              </a:rPr>
              <a:t>2,2% -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сікхі</a:t>
            </a:r>
            <a:r>
              <a:rPr lang="ru-RU" sz="2800" b="1" dirty="0" smtClean="0">
                <a:latin typeface="AcademyCTT" pitchFamily="2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cademyCTT" pitchFamily="2" charset="0"/>
              </a:rPr>
              <a:t>буддисти</a:t>
            </a:r>
            <a:r>
              <a:rPr lang="ru-RU" sz="2800" b="1" dirty="0" smtClean="0">
                <a:latin typeface="AcademyCTT" pitchFamily="2" charset="0"/>
              </a:rPr>
              <a:t> </a:t>
            </a:r>
            <a:r>
              <a:rPr lang="ru-RU" sz="2800" b="1" dirty="0" err="1" smtClean="0">
                <a:latin typeface="AcademyCTT" pitchFamily="2" charset="0"/>
              </a:rPr>
              <a:t>всього</a:t>
            </a:r>
            <a:r>
              <a:rPr lang="ru-RU" sz="2800" b="1" dirty="0" smtClean="0">
                <a:latin typeface="AcademyCTT" pitchFamily="2" charset="0"/>
              </a:rPr>
              <a:t> 0,7%, </a:t>
            </a:r>
            <a:r>
              <a:rPr lang="ru-RU" sz="2800" b="1" dirty="0" err="1" smtClean="0">
                <a:latin typeface="AcademyCTT" pitchFamily="2" charset="0"/>
              </a:rPr>
              <a:t>більша</a:t>
            </a:r>
            <a:r>
              <a:rPr lang="ru-RU" sz="2800" b="1" dirty="0" smtClean="0">
                <a:latin typeface="AcademyCTT" pitchFamily="2" charset="0"/>
              </a:rPr>
              <a:t> </a:t>
            </a:r>
            <a:r>
              <a:rPr lang="ru-RU" sz="2800" b="1" dirty="0" err="1" smtClean="0">
                <a:latin typeface="AcademyCTT" pitchFamily="2" charset="0"/>
              </a:rPr>
              <a:t>частина</a:t>
            </a:r>
            <a:r>
              <a:rPr lang="ru-RU" sz="2800" b="1" dirty="0" smtClean="0">
                <a:latin typeface="AcademyCTT" pitchFamily="2" charset="0"/>
              </a:rPr>
              <a:t> </a:t>
            </a:r>
            <a:r>
              <a:rPr lang="ru-RU" sz="2800" b="1" dirty="0" err="1" smtClean="0">
                <a:latin typeface="AcademyCTT" pitchFamily="2" charset="0"/>
              </a:rPr>
              <a:t>яких</a:t>
            </a:r>
            <a:r>
              <a:rPr lang="ru-RU" sz="2800" b="1" dirty="0" smtClean="0">
                <a:latin typeface="AcademyCTT" pitchFamily="2" charset="0"/>
              </a:rPr>
              <a:t> </a:t>
            </a:r>
            <a:r>
              <a:rPr lang="ru-RU" sz="2800" b="1" dirty="0" err="1" smtClean="0">
                <a:latin typeface="AcademyCTT" pitchFamily="2" charset="0"/>
              </a:rPr>
              <a:t>перейшла</a:t>
            </a:r>
            <a:r>
              <a:rPr lang="ru-RU" sz="2800" b="1" dirty="0" smtClean="0">
                <a:latin typeface="AcademyCTT" pitchFamily="2" charset="0"/>
              </a:rPr>
              <a:t> в буддизм </a:t>
            </a:r>
            <a:r>
              <a:rPr lang="ru-RU" sz="2800" b="1" dirty="0" err="1" smtClean="0">
                <a:latin typeface="AcademyCTT" pitchFamily="2" charset="0"/>
              </a:rPr>
              <a:t>зовсім</a:t>
            </a:r>
            <a:r>
              <a:rPr lang="ru-RU" sz="2800" b="1" dirty="0" smtClean="0">
                <a:latin typeface="AcademyCTT" pitchFamily="2" charset="0"/>
              </a:rPr>
              <a:t> недавно.</a:t>
            </a:r>
            <a:endParaRPr lang="uk-UA" dirty="0"/>
          </a:p>
        </p:txBody>
      </p:sp>
      <p:pic>
        <p:nvPicPr>
          <p:cNvPr id="6" name="Содержимое 5" descr="indiya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428736"/>
            <a:ext cx="4884235" cy="4877622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2428868"/>
            <a:ext cx="6929486" cy="2071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Релігія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85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yoga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4514879" cy="56436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142984"/>
            <a:ext cx="3857620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–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батьківщина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шахмат, тут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виникла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десяткова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система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рахування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вчення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йоги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 </a:t>
            </a:r>
          </a:p>
          <a:p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9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42918"/>
            <a:ext cx="6472254" cy="4223559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Багата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духовна культура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Індії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–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давній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епос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образотворче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та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театральне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мистецтво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класичний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спів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та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танці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жіночий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одяг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сарі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культ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змії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кобри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та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багато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іншого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приваблює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людей в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цю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країни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з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усього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світу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 </a:t>
            </a:r>
          </a:p>
          <a:p>
            <a:endParaRPr lang="uk-UA" sz="1800" dirty="0"/>
          </a:p>
        </p:txBody>
      </p:sp>
      <p:pic>
        <p:nvPicPr>
          <p:cNvPr id="6" name="Содержимое 5" descr="b9ccf382e4_1473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214554"/>
            <a:ext cx="5920992" cy="3819994"/>
          </a:xfrm>
        </p:spPr>
      </p:pic>
      <p:pic>
        <p:nvPicPr>
          <p:cNvPr id="7" name="Рисунок 6" descr="img_200578_19mn32s37mls5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27"/>
            <a:ext cx="3786214" cy="5679321"/>
          </a:xfrm>
          <a:prstGeom prst="rect">
            <a:avLst/>
          </a:prstGeom>
        </p:spPr>
      </p:pic>
      <p:pic>
        <p:nvPicPr>
          <p:cNvPr id="8" name="Рисунок 7" descr="muzykan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142984"/>
            <a:ext cx="6455242" cy="4286280"/>
          </a:xfrm>
          <a:prstGeom prst="rect">
            <a:avLst/>
          </a:prstGeom>
        </p:spPr>
      </p:pic>
    </p:spTree>
  </p:cSld>
  <p:clrMapOvr>
    <a:masterClrMapping/>
  </p:clrMapOvr>
  <p:transition advClick="0" advTm="122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xit" presetSubtype="0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xit" presetSubtype="0" fill="hold" nodeType="withEffect">
                                  <p:stCondLst>
                                    <p:cond delay="7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4071966" cy="1275608"/>
          </a:xfrm>
        </p:spPr>
        <p:txBody>
          <a:bodyPr>
            <a:prstTxWarp prst="textCanDown">
              <a:avLst/>
            </a:prstTxWarp>
            <a:noAutofit/>
          </a:bodyPr>
          <a:lstStyle/>
          <a:p>
            <a:pPr algn="ctr"/>
            <a:r>
              <a:rPr lang="uk-UA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Сарі</a:t>
            </a:r>
            <a:endParaRPr lang="uk-UA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Індійські сарі — надзвичайно гнучкий одяг. Він складається з простого прямокутного шматка матеріалу (звичайно 8 метрів у довжину), який обертають навколо жіночого тіла. Стиль, колір, текстура матеріалу змінюються в залежності від регіону і </a:t>
            </a:r>
            <a:r>
              <a:rPr lang="uk-UA" dirty="0" err="1" smtClean="0"/>
              <a:t>варни</a:t>
            </a:r>
            <a:r>
              <a:rPr lang="uk-UA" dirty="0" smtClean="0"/>
              <a:t> жінки. Індуска драпірує своє тіло згідно зі статусом, віком, професією, регіоном проживання і релігією.</a:t>
            </a:r>
          </a:p>
          <a:p>
            <a:endParaRPr lang="uk-UA" dirty="0"/>
          </a:p>
        </p:txBody>
      </p:sp>
      <p:pic>
        <p:nvPicPr>
          <p:cNvPr id="6" name="Содержимое 5" descr="Shraddha_Arya_wearing_a_Sari,_traditional_Indian_atti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9774" y="1762108"/>
            <a:ext cx="3268439" cy="4592655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2143116"/>
            <a:ext cx="7715304" cy="25717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Індійський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одяг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29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indian-colors-punjabi-cultu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000108"/>
            <a:ext cx="7858180" cy="52387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643182"/>
            <a:ext cx="7215238" cy="1714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увагу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48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Содержимое 5" descr="imgpreview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5583559" cy="3714776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1142984"/>
            <a:ext cx="8286808" cy="3786214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Державні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символи</a:t>
            </a:r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Індії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214818"/>
            <a:ext cx="5995369" cy="18972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Національний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прапор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Індії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 descr="In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285727"/>
            <a:ext cx="3821933" cy="5917832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3143248"/>
            <a:ext cx="4500594" cy="2214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Державний</a:t>
            </a:r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ерб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ндії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93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Содержимое 8" descr="ca28e98a5a54489d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85786" y="2357430"/>
            <a:ext cx="7429552" cy="4314206"/>
          </a:xfrm>
        </p:spPr>
      </p:pic>
      <p:sp>
        <p:nvSpPr>
          <p:cNvPr id="7" name="Прямоугольник 6"/>
          <p:cNvSpPr/>
          <p:nvPr/>
        </p:nvSpPr>
        <p:spPr>
          <a:xfrm>
            <a:off x="785786" y="500042"/>
            <a:ext cx="73565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Кількість населення:</a:t>
            </a:r>
            <a:b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1,2 </a:t>
            </a:r>
            <a:r>
              <a:rPr lang="uk-UA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млрд</a:t>
            </a:r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чоловік</a:t>
            </a:r>
            <a:endParaRPr lang="uk-U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advClick="0" advTm="511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Содержимое 8" descr="i4_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9182" y="1928252"/>
            <a:ext cx="7666156" cy="4611488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28690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Індія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багатонаціональна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держава (</a:t>
            </a:r>
            <a:r>
              <a:rPr lang="uk-UA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≈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150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націй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). </a:t>
            </a:r>
          </a:p>
          <a:p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ЇЇ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населяють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народи,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представники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яких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відрізняються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один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від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одного як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зовнішнім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виглядом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так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мовою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та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звичаями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 </a:t>
            </a:r>
          </a:p>
        </p:txBody>
      </p:sp>
    </p:spTree>
  </p:cSld>
  <p:clrMapOvr>
    <a:masterClrMapping/>
  </p:clrMapOvr>
  <p:transition advClick="0" advTm="42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00108"/>
            <a:ext cx="8258204" cy="536021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Характерний ІІ тип відтворення населення.</a:t>
            </a:r>
          </a:p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Природний приріст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≈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16 чоловік.</a:t>
            </a:r>
          </a:p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Демографічна політика спрямована на зменшення кількості населення.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cademyCTT" pitchFamily="2" charset="0"/>
            </a:endParaRPr>
          </a:p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lfaen" pitchFamily="18" charset="0"/>
              </a:rPr>
              <a:t>≈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  <a:cs typeface="Raavi" pitchFamily="2" charset="0"/>
              </a:rPr>
              <a:t>20%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  <a:cs typeface="Raavi" pitchFamily="2" charset="0"/>
              </a:rPr>
              <a:t>безробітніх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  <a:cs typeface="Raavi" pitchFamily="2" charset="0"/>
              </a:rPr>
              <a:t>.</a:t>
            </a:r>
          </a:p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  <a:cs typeface="Raavi" pitchFamily="2" charset="0"/>
              </a:rPr>
              <a:t>Низький рівень кваліфікації (60%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  <a:cs typeface="Raavi" pitchFamily="2" charset="0"/>
              </a:rPr>
              <a:t>неписемних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  <a:cs typeface="Raavi" pitchFamily="2" charset="0"/>
              </a:rPr>
              <a:t>).</a:t>
            </a:r>
          </a:p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  <a:cs typeface="Raavi" pitchFamily="2" charset="0"/>
              </a:rPr>
              <a:t>72% - працюючих у с/г, 10% - промисловість.</a:t>
            </a:r>
            <a:endParaRPr lang="uk-UA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uk-UA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advClick="0" advTm="49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За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кількістю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населння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Індія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займає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друге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місце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в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світі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після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Китаю.</a:t>
            </a:r>
          </a:p>
          <a:p>
            <a:pPr>
              <a:lnSpc>
                <a:spcPct val="80000"/>
              </a:lnSpc>
            </a:pP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Вчені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нараховують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тут 18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офіційних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мов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та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приблизно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1652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мовних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діалектів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Державною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мовою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вважається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хінді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(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мова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хісдустанців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самої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великої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індійської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нації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 та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англійський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 Широко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розповсюджена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розмова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на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двох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мовах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8299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Содержимое 7" descr="images (3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82055"/>
            <a:ext cx="5000660" cy="3156445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3429000"/>
            <a:ext cx="9001156" cy="31824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озміщення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населення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Індії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відрізняється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нерівномірністю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Середня густота – 308 чол. на км</a:t>
            </a:r>
            <a:r>
              <a:rPr lang="uk-UA" sz="36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2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Максимальна густота – </a:t>
            </a:r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Індо-Гангська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низовина – 500 чол. на км</a:t>
            </a:r>
            <a:r>
              <a:rPr lang="uk-UA" sz="36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2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Мінімальна – </a:t>
            </a:r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Гімалії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– 2-4 чол. на км</a:t>
            </a:r>
            <a:r>
              <a:rPr lang="uk-UA" sz="36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2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</a:p>
          <a:p>
            <a:pPr algn="ctr"/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8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Содержимое 8" descr="южд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5072098" cy="3646428"/>
          </a:xfrm>
        </p:spPr>
      </p:pic>
      <p:sp>
        <p:nvSpPr>
          <p:cNvPr id="7" name="Прямоугольник 6"/>
          <p:cNvSpPr/>
          <p:nvPr/>
        </p:nvSpPr>
        <p:spPr>
          <a:xfrm>
            <a:off x="10545172" y="2967335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4752"/>
            <a:ext cx="9144000" cy="28500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Найбільш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густо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заселеня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родючі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низовини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рівнини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в долинах та дельтах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річок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та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морських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узбережжях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Рівень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урбанізаціх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в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Індії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порівняно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невеликий (30 – 40%).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Великі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міста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Індії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: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Делі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, Калькутта, Бомбей (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Мумбай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),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Ченай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 (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Мадрас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ademyCTT" pitchFamily="2" charset="0"/>
              </a:rPr>
              <a:t>).</a:t>
            </a:r>
            <a:endParaRPr lang="uk-UA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5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9">
      <a:dk1>
        <a:srgbClr val="FF3F3F"/>
      </a:dk1>
      <a:lt1>
        <a:srgbClr val="BF4C00"/>
      </a:lt1>
      <a:dk2>
        <a:srgbClr val="FFC000"/>
      </a:dk2>
      <a:lt2>
        <a:srgbClr val="FF3F3F"/>
      </a:lt2>
      <a:accent1>
        <a:srgbClr val="FBAC71"/>
      </a:accent1>
      <a:accent2>
        <a:srgbClr val="FF6566"/>
      </a:accent2>
      <a:accent3>
        <a:srgbClr val="FF6600"/>
      </a:accent3>
      <a:accent4>
        <a:srgbClr val="FFA2A3"/>
      </a:accent4>
      <a:accent5>
        <a:srgbClr val="FF6566"/>
      </a:accent5>
      <a:accent6>
        <a:srgbClr val="BF0000"/>
      </a:accent6>
      <a:hlink>
        <a:srgbClr val="FFC199"/>
      </a:hlink>
      <a:folHlink>
        <a:srgbClr val="FFA36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672</Words>
  <Application>Microsoft Office PowerPoint</Application>
  <PresentationFormat>Экран (4:3)</PresentationFormat>
  <Paragraphs>75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Вас вітає Індія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Сарі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вітає Індія</dc:title>
  <dc:creator>Руслан</dc:creator>
  <cp:lastModifiedBy>Руслан</cp:lastModifiedBy>
  <cp:revision>8</cp:revision>
  <dcterms:created xsi:type="dcterms:W3CDTF">2014-06-03T18:26:42Z</dcterms:created>
  <dcterms:modified xsi:type="dcterms:W3CDTF">2014-06-13T05:45:17Z</dcterms:modified>
</cp:coreProperties>
</file>