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9" r:id="rId3"/>
    <p:sldId id="267" r:id="rId4"/>
    <p:sldId id="257" r:id="rId5"/>
    <p:sldId id="258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60" r:id="rId15"/>
    <p:sldId id="261" r:id="rId16"/>
    <p:sldId id="262" r:id="rId17"/>
    <p:sldId id="263" r:id="rId18"/>
    <p:sldId id="276" r:id="rId19"/>
    <p:sldId id="277" r:id="rId20"/>
    <p:sldId id="278" r:id="rId21"/>
    <p:sldId id="279" r:id="rId22"/>
    <p:sldId id="280" r:id="rId23"/>
    <p:sldId id="282" r:id="rId24"/>
    <p:sldId id="284" r:id="rId25"/>
    <p:sldId id="283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96" autoAdjust="0"/>
    <p:restoredTop sz="99272" autoAdjust="0"/>
  </p:normalViewPr>
  <p:slideViewPr>
    <p:cSldViewPr>
      <p:cViewPr>
        <p:scale>
          <a:sx n="100" d="100"/>
          <a:sy n="100" d="100"/>
        </p:scale>
        <p:origin x="-324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22668704282758814"/>
          <c:y val="5.819692911646774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Партнери Італії по експорту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Аркуш1!$A$2:$A$7</c:f>
              <c:strCache>
                <c:ptCount val="6"/>
                <c:pt idx="0">
                  <c:v>Німеччина</c:v>
                </c:pt>
                <c:pt idx="1">
                  <c:v>Франція</c:v>
                </c:pt>
                <c:pt idx="2">
                  <c:v>США</c:v>
                </c:pt>
                <c:pt idx="3">
                  <c:v>Іспанія</c:v>
                </c:pt>
                <c:pt idx="4">
                  <c:v>Великобританія</c:v>
                </c:pt>
                <c:pt idx="5">
                  <c:v>Швейцарія</c:v>
                </c:pt>
              </c:strCache>
            </c:strRef>
          </c:cat>
          <c:val>
            <c:numRef>
              <c:f>Аркуш1!$B$2:$B$7</c:f>
              <c:numCache>
                <c:formatCode>0.00%</c:formatCode>
                <c:ptCount val="6"/>
                <c:pt idx="0">
                  <c:v>0.13600000000000001</c:v>
                </c:pt>
                <c:pt idx="1">
                  <c:v>0.123</c:v>
                </c:pt>
                <c:pt idx="2" formatCode="0%">
                  <c:v>0.08</c:v>
                </c:pt>
                <c:pt idx="3">
                  <c:v>7.1999999999999995E-2</c:v>
                </c:pt>
                <c:pt idx="4">
                  <c:v>6.9000000000000006E-2</c:v>
                </c:pt>
                <c:pt idx="5">
                  <c:v>4.2000000000000003E-2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spPr>
    <a:gradFill rotWithShape="1">
      <a:gsLst>
        <a:gs pos="0">
          <a:schemeClr val="accent3">
            <a:tint val="65000"/>
            <a:satMod val="270000"/>
          </a:schemeClr>
        </a:gs>
        <a:gs pos="25000">
          <a:schemeClr val="accent3">
            <a:tint val="60000"/>
            <a:satMod val="300000"/>
          </a:schemeClr>
        </a:gs>
        <a:gs pos="100000">
          <a:schemeClr val="accent3">
            <a:tint val="29000"/>
            <a:satMod val="400000"/>
          </a:schemeClr>
        </a:gs>
      </a:gsLst>
      <a:lin ang="16200000" scaled="1"/>
    </a:gradFill>
    <a:ln w="9525" cap="flat" cmpd="sng" algn="ctr">
      <a:solidFill>
        <a:schemeClr val="accent3">
          <a:satMod val="150000"/>
        </a:schemeClr>
      </a:solidFill>
      <a:prstDash val="solid"/>
    </a:ln>
    <a:effectLst>
      <a:outerShdw blurRad="65500" dist="38100" dir="5400000" rotWithShape="0">
        <a:srgbClr val="000000">
          <a:alpha val="40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title>
      <c:layout>
        <c:manualLayout>
          <c:xMode val="edge"/>
          <c:yMode val="edge"/>
          <c:x val="9.462837059354319E-2"/>
          <c:y val="2.8069978973301841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1719324146981626E-2"/>
          <c:y val="0.19045398622047244"/>
          <c:w val="0.63740600393700786"/>
          <c:h val="0.72182652559055116"/>
        </c:manualLayout>
      </c:layout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Партнери Італії по імпорту</c:v>
                </c:pt>
              </c:strCache>
            </c:strRef>
          </c:tx>
          <c:dLbls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4,20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Аркуш1!$A$2:$A$8</c:f>
              <c:strCache>
                <c:ptCount val="7"/>
                <c:pt idx="0">
                  <c:v>Німеччина</c:v>
                </c:pt>
                <c:pt idx="1">
                  <c:v>Франція</c:v>
                </c:pt>
                <c:pt idx="2">
                  <c:v>Нідерланди</c:v>
                </c:pt>
                <c:pt idx="3">
                  <c:v>Іспанія</c:v>
                </c:pt>
                <c:pt idx="4">
                  <c:v>Бельгія</c:v>
                </c:pt>
                <c:pt idx="5">
                  <c:v>Великобританія</c:v>
                </c:pt>
                <c:pt idx="6">
                  <c:v>Китай</c:v>
                </c:pt>
              </c:strCache>
            </c:strRef>
          </c:cat>
          <c:val>
            <c:numRef>
              <c:f>Аркуш1!$B$2:$B$8</c:f>
              <c:numCache>
                <c:formatCode>0.00%</c:formatCode>
                <c:ptCount val="7"/>
                <c:pt idx="0" formatCode="0%">
                  <c:v>0.18</c:v>
                </c:pt>
                <c:pt idx="1">
                  <c:v>0.109</c:v>
                </c:pt>
                <c:pt idx="2">
                  <c:v>5.8999999999999997E-2</c:v>
                </c:pt>
                <c:pt idx="3">
                  <c:v>4.5999999999999999E-2</c:v>
                </c:pt>
                <c:pt idx="4">
                  <c:v>4.3999999999999997E-2</c:v>
                </c:pt>
                <c:pt idx="5">
                  <c:v>4.2999999999999997E-2</c:v>
                </c:pt>
                <c:pt idx="6">
                  <c:v>4.2000000000000003E-2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5425524934383206"/>
          <c:y val="0.12294955708661418"/>
          <c:w val="0.33949475065616797"/>
          <c:h val="0.83017544291338585"/>
        </c:manualLayout>
      </c:layout>
    </c:legend>
    <c:plotVisOnly val="1"/>
  </c:chart>
  <c:spPr>
    <a:solidFill>
      <a:schemeClr val="lt1"/>
    </a:solidFill>
    <a:ln w="425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AC02C-8988-4B6A-8685-3A648BB99AEE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9DCDF-7897-4DA7-BBBB-0987677DC08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9DCDF-7897-4DA7-BBBB-0987677DC08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круглений прямокут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0" name="Пі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19" name="Місце для дати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Місце для номера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круглений прямокут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круглений прямокут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круглений прямокут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кутник з одним округленим кут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круглений прямокут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Місце для заголовка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7F227F7-2C55-46C8-8159-1BD1CD036E0B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18" name="Місце для нижнього колонтитула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77A1BC9-BF53-43D3-9CE3-D75EDF148F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www.holidaym.ru/mel/italy/img/rim11.jp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deotravel.ru/pic/?pic=torino&amp;pic_num=2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www.holidaym.ru/mel/italy/img/flor2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mtur.nn.ru/countries/italy/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1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0" y="2571744"/>
            <a:ext cx="8398194" cy="1785950"/>
          </a:xfrm>
        </p:spPr>
        <p:txBody>
          <a:bodyPr>
            <a:noAutofit/>
          </a:bodyPr>
          <a:lstStyle/>
          <a:p>
            <a:pPr algn="ctr"/>
            <a:r>
              <a:rPr lang="uk-UA" sz="1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Італія</a:t>
            </a:r>
            <a:endParaRPr lang="ru-RU" sz="15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5372" r="7381"/>
          <a:stretch>
            <a:fillRect/>
          </a:stretch>
        </p:blipFill>
        <p:spPr bwMode="auto">
          <a:xfrm>
            <a:off x="-14455" y="0"/>
            <a:ext cx="9158455" cy="689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0" y="5857892"/>
            <a:ext cx="3348855" cy="838192"/>
          </a:xfrm>
        </p:spPr>
        <p:txBody>
          <a:bodyPr>
            <a:noAutofit/>
          </a:bodyPr>
          <a:lstStyle/>
          <a:p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Мілан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82" t="5184" b="12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3071802" y="0"/>
            <a:ext cx="3857652" cy="1143008"/>
          </a:xfrm>
        </p:spPr>
        <p:txBody>
          <a:bodyPr>
            <a:normAutofit/>
          </a:bodyPr>
          <a:lstStyle/>
          <a:p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Соренто</a:t>
            </a:r>
            <a:endParaRPr lang="ru-RU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857752" y="785794"/>
            <a:ext cx="2250264" cy="981068"/>
          </a:xfrm>
        </p:spPr>
        <p:txBody>
          <a:bodyPr>
            <a:noAutofit/>
          </a:bodyPr>
          <a:lstStyle/>
          <a:p>
            <a:r>
              <a:rPr lang="ru-RU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Піза</a:t>
            </a:r>
            <a:endParaRPr lang="ru-RU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714744" y="0"/>
            <a:ext cx="4930775" cy="7080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Звичаї італійців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2411397" cy="356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38400" y="777875"/>
            <a:ext cx="65532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/>
            <a:r>
              <a:rPr lang="uk-UA" sz="1800" b="1" dirty="0">
                <a:latin typeface="Bookman Old Style" pitchFamily="18" charset="0"/>
              </a:rPr>
              <a:t>1) Діти</a:t>
            </a:r>
          </a:p>
          <a:p>
            <a:pPr marL="457200" indent="-457200" algn="just" eaLnBrk="0" hangingPunct="0"/>
            <a:r>
              <a:rPr lang="uk-UA" sz="1800" dirty="0">
                <a:latin typeface="Bookman Old Style" pitchFamily="18" charset="0"/>
              </a:rPr>
              <a:t>      У італійській  сім'ї  1 або 2 дитина, дітям дозволено витворяти що завгодно, ніхто їх не лає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362200" y="1716088"/>
            <a:ext cx="66738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ru-RU" b="1" dirty="0"/>
              <a:t>  </a:t>
            </a:r>
            <a:r>
              <a:rPr lang="uk-UA" sz="1800" b="1" dirty="0">
                <a:latin typeface="Bookman Old Style" pitchFamily="18" charset="0"/>
              </a:rPr>
              <a:t>2) Закони</a:t>
            </a:r>
          </a:p>
          <a:p>
            <a:pPr algn="just" eaLnBrk="0" hangingPunct="0"/>
            <a:r>
              <a:rPr lang="uk-UA" sz="1800" dirty="0">
                <a:latin typeface="Bookman Old Style" pitchFamily="18" charset="0"/>
              </a:rPr>
              <a:t>         Щоб жити в цій країні згідно із законом, італійський громадянин зобов'язаний вивчити 800000 всяких правил і законів, ремені безпеки обов'язкові для усіх, але ніхто і ніколи їх не пристібає (у Італії дуже популярні майки з намальованими на них ременями).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339975" y="3565525"/>
            <a:ext cx="669607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ru-RU" b="1" dirty="0"/>
              <a:t> </a:t>
            </a:r>
            <a:r>
              <a:rPr lang="uk-UA" sz="1800" b="1" dirty="0">
                <a:latin typeface="Bookman Old Style" pitchFamily="18" charset="0"/>
              </a:rPr>
              <a:t>3) Рукостискання</a:t>
            </a:r>
          </a:p>
          <a:p>
            <a:pPr algn="just" eaLnBrk="0" hangingPunct="0"/>
            <a:r>
              <a:rPr lang="uk-UA" sz="1800" dirty="0">
                <a:latin typeface="Bookman Old Style" pitchFamily="18" charset="0"/>
              </a:rPr>
              <a:t>        Рукостискання в Італії несе в собі певний символ: воно показує, що руки, </a:t>
            </a:r>
            <a:r>
              <a:rPr lang="uk-UA" dirty="0" smtClean="0">
                <a:latin typeface="Bookman Old Style" pitchFamily="18" charset="0"/>
              </a:rPr>
              <a:t>які</a:t>
            </a:r>
            <a:r>
              <a:rPr lang="uk-UA" sz="1800" dirty="0" smtClean="0">
                <a:latin typeface="Bookman Old Style" pitchFamily="18" charset="0"/>
              </a:rPr>
              <a:t> </a:t>
            </a:r>
            <a:r>
              <a:rPr lang="uk-UA" sz="1800" dirty="0">
                <a:latin typeface="Bookman Old Style" pitchFamily="18" charset="0"/>
              </a:rPr>
              <a:t>тягнуться один до одного, беззбройні.</a:t>
            </a:r>
            <a:r>
              <a:rPr lang="ru-RU" sz="1800" dirty="0">
                <a:latin typeface="Bookman Old Style" pitchFamily="18" charset="0"/>
              </a:rPr>
              <a:t> 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547813" y="5089525"/>
            <a:ext cx="748823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uk-UA" sz="1800" b="1" dirty="0">
                <a:solidFill>
                  <a:srgbClr val="000000"/>
                </a:solidFill>
                <a:latin typeface="Bookman Old Style" pitchFamily="18" charset="0"/>
              </a:rPr>
              <a:t>            </a:t>
            </a:r>
            <a:r>
              <a:rPr lang="uk-UA" sz="1800" b="1" dirty="0">
                <a:latin typeface="Bookman Old Style" pitchFamily="18" charset="0"/>
              </a:rPr>
              <a:t>4) Податки </a:t>
            </a:r>
          </a:p>
          <a:p>
            <a:pPr algn="just" eaLnBrk="0" hangingPunct="0"/>
            <a:r>
              <a:rPr lang="uk-UA" sz="1800" dirty="0">
                <a:latin typeface="Bookman Old Style" pitchFamily="18" charset="0"/>
              </a:rPr>
              <a:t>        Італія - це країна, в якій рівень податків, - один з найвищих у світі, а населення якої славиться тим, що не платить податків </a:t>
            </a:r>
          </a:p>
          <a:p>
            <a:pPr eaLnBrk="0" hangingPunct="0"/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32" y="5715"/>
            <a:ext cx="9151632" cy="685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28596" y="142852"/>
            <a:ext cx="8286808" cy="64294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Промисловість</a:t>
            </a:r>
            <a:endParaRPr lang="ru-RU" sz="36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0" y="785794"/>
            <a:ext cx="9001156" cy="4286280"/>
          </a:xfrm>
        </p:spPr>
        <p:txBody>
          <a:bodyPr>
            <a:normAutofit/>
          </a:bodyPr>
          <a:lstStyle/>
          <a:p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</a:t>
            </a:r>
            <a:r>
              <a:rPr lang="uk-UA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мисловість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Італії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забезпечує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40 %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національного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доходу, в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ній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зайнята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активного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населення.У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галузей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обробної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провідне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займає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машинобудівний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комплекс,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хімічна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харчова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легка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Розвиток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паливно-енергетичної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Італії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залежить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імпорту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сировини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щорічно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ввозить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100 млн. т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нафти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лише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10 %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загальної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потреби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видобувається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Італії (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острів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Сіцілія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район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Мілана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Видобуток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природного газу в Італії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забезпечує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одну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четверту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потреби,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становлячи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 млрд. м3 (5-те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Решту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потреби в природному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газі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Італія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задовольняє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рахунок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імпорту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Алжиру,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Лівії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Нідерландів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Російської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Федерації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995"/>
            <a:ext cx="9144000" cy="690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0" y="0"/>
            <a:ext cx="9144000" cy="4429132"/>
          </a:xfrm>
        </p:spPr>
        <p:txBody>
          <a:bodyPr>
            <a:noAutofit/>
          </a:bodyPr>
          <a:lstStyle/>
          <a:p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Чорна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повністю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зорієнтована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використання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імпортної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сировини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залізної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марганцевої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руди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руд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легованих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металів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металобрухту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Коксівне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повністю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ввозиться, в основному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США. Тому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металургійні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комбінати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розмішені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портових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містах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(Генуя, Неаполь.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Таранто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куди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морем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доставляється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необхідна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великих центрах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тобто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місцях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збуту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Окремі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види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чорної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зокрема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стальні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труби і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листову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сталь,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Італія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експортує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Кольорова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базується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основному на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власній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міді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цинку та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алюмінію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зосереджене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переважно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північній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Італії,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свинцю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на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південно-західній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острова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Сардінія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ртуті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в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Тоскані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кількістю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виплавленої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ртуті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Італія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займає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одне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перших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місць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567" y="0"/>
            <a:ext cx="91575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0" y="0"/>
            <a:ext cx="5214942" cy="6715148"/>
          </a:xfrm>
        </p:spPr>
        <p:txBody>
          <a:bodyPr>
            <a:normAutofit lnSpcReduction="10000"/>
          </a:bodyPr>
          <a:lstStyle/>
          <a:p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домінує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транспортне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легкових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локомотивів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вагонів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двигунів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суден і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авіації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Первістком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автомобілебудування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Італії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концерн "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Фіат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 у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Турині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Другим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важливим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центром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автомобілебудування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Мілан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знаходяться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компанії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"Альфа-Ромео'', "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Ланчія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 і "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Брескія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". </a:t>
            </a:r>
          </a:p>
          <a:p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Суднобудівна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розвивається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Генуї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Трієсті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Ліворно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Таранто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Електротехнічна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Італії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відома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насамперед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виробництвом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так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званих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товарів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холодильників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автоматичних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машин для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миття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посуду,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пральних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машин (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Варесе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Бергамо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</a:t>
            </a:r>
          </a:p>
          <a:p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Хімічна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спеціалізується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випуску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хімічних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волокон,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барвників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засобів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захисту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рослин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добрив.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Сировиною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цих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виробів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служить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розмаїта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місцева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імпортна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газ,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апатити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0" y="0"/>
            <a:ext cx="9144000" cy="421481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Легка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розвинену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текстильну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взуттєву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швейну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популярна не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внутрішньому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зовнішньому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ринках.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текстильної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зосереджені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центральній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Італії, де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знаходиться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чималоневеликих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“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текстильних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містечок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". 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Взуттєва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швейна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розвиваються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взуття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швейних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Італія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друге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Харчова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ВВП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галузей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обробної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після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хімічної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Високорозвинені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консервна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борошномельно-круп'яна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цукрова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тютюнова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Сільське господарство</a:t>
            </a:r>
            <a:endParaRPr lang="ru-RU" sz="4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0" y="642918"/>
            <a:ext cx="4857752" cy="464347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Сільське господарство значно поступається промисловості та невиробничим галузям за вартістю продукції. Внутрішні потреби в головних продуктах харчування (зерно, м’ясо) воно задовольняє тільки на 70%, хоча його роль у господарстві вища, ніж в інших розвинених країнах Європи. Рослинництво є провідною галуззю сільського господарства. Переважає вирощування зернових та овочів. Серед овочів виділяються томати. Зернові вирощують переважно для харчової промисловості.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285720" y="0"/>
            <a:ext cx="8646828" cy="3489960"/>
          </a:xfrm>
        </p:spPr>
        <p:txBody>
          <a:bodyPr>
            <a:norm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Країна посідає перше місце серед країн Європи по вирощуванню рису. Добре розвинуте садівництво. Італії належить перше місце в світі по вирощуванню винограду і виробництву вин, четверте місце за збором апельсинів і вирощуванню тютюну. Продукція тваринництва не забезпечує внутрішніх потреб Італії.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428868"/>
            <a:ext cx="4071966" cy="31972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Місце для вмісту 4"/>
          <p:cNvSpPr>
            <a:spLocks noGrp="1"/>
          </p:cNvSpPr>
          <p:nvPr>
            <p:ph sz="half" idx="1"/>
          </p:nvPr>
        </p:nvSpPr>
        <p:spPr>
          <a:xfrm>
            <a:off x="500034" y="1428736"/>
            <a:ext cx="3931920" cy="70465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100" b="1" i="1" dirty="0" smtClean="0">
                <a:latin typeface="Times New Roman" pitchFamily="18" charset="0"/>
                <a:cs typeface="Times New Roman" pitchFamily="18" charset="0"/>
              </a:rPr>
              <a:t>Прапор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sz="half" idx="2"/>
          </p:nvPr>
        </p:nvSpPr>
        <p:spPr>
          <a:xfrm>
            <a:off x="4786314" y="5000636"/>
            <a:ext cx="3931920" cy="70465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100" b="1" i="1" dirty="0" smtClean="0">
                <a:latin typeface="Times New Roman" pitchFamily="18" charset="0"/>
                <a:cs typeface="Times New Roman" pitchFamily="18" charset="0"/>
              </a:rPr>
              <a:t>Герб</a:t>
            </a:r>
          </a:p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1727" y="642918"/>
            <a:ext cx="3407857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57290" y="285728"/>
            <a:ext cx="67389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Туризм в Італії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42910" y="1142984"/>
            <a:ext cx="7891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Чималу частину доходу в казну Італії приносить туризм, великими центрами туризму є: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Церковь Санта Мария д'Арачели в Риме (туры в Рим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2615477" cy="178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142976" y="3714752"/>
            <a:ext cx="615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Рим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857620" y="3714752"/>
            <a:ext cx="13033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Флоренція</a:t>
            </a:r>
          </a:p>
        </p:txBody>
      </p:sp>
      <p:pic>
        <p:nvPicPr>
          <p:cNvPr id="13" name="Picture 16" descr="Баптистерий Святого Иоанна Крестителя во Флоренции (туры в Италию)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1785926"/>
            <a:ext cx="2579466" cy="184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" descr="Турин | 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9" y="1782340"/>
            <a:ext cx="2500330" cy="18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857224" y="4214818"/>
            <a:ext cx="48387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Найбільшою популярністю у туристів користуються міста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: Рим, Ватикан, Флоренція, Венеція, Турін. Перші чотири міста знамениті своїми культурними цінностями епохи Відродження. </a:t>
            </a: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6000760" y="3786190"/>
            <a:ext cx="26860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uk-UA" b="1" dirty="0">
                <a:latin typeface="Times New Roman" pitchFamily="18" charset="0"/>
                <a:cs typeface="Times New Roman" pitchFamily="18" charset="0"/>
              </a:rPr>
              <a:t>Турін</a:t>
            </a:r>
          </a:p>
          <a:p>
            <a:pPr algn="ctr" eaLnBrk="0" hangingPunct="0"/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знаменитий гірськолижними курортами, в 2006 році в нім проходили XX Олімпійські ігри 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-160760"/>
            <a:ext cx="9358346" cy="701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68425" y="-142900"/>
            <a:ext cx="77755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Іноземні партнери і експорт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28596" y="714356"/>
            <a:ext cx="4419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Країна експортує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: автомобілі, мотоцикли, промислове устаткування, озброєння, хімікати, холодильники, пральні і конторські машини, текстильні і швацькі вироби, взуття, овочі, фрукти, цитрусові, провина</a:t>
            </a:r>
          </a:p>
        </p:txBody>
      </p:sp>
      <p:graphicFrame>
        <p:nvGraphicFramePr>
          <p:cNvPr id="6" name="Діаграма 5"/>
          <p:cNvGraphicFramePr/>
          <p:nvPr/>
        </p:nvGraphicFramePr>
        <p:xfrm>
          <a:off x="4857752" y="642918"/>
          <a:ext cx="4143404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57224" y="214290"/>
            <a:ext cx="77755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Іноземні партнери і імпорт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286116" y="1500174"/>
            <a:ext cx="48577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uk-UA" b="1" dirty="0">
                <a:latin typeface="Times New Roman" pitchFamily="18" charset="0"/>
                <a:cs typeface="Times New Roman" pitchFamily="18" charset="0"/>
              </a:rPr>
              <a:t>Країна імпортує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енергоносії, мінеральна сировина (залізна, мідна, поліметалеві, алюмінієві, марганцеві руди, кам'яне вугілля, нафта, газ), складні машини, хімікати, ліс, бавовник, вовна, продовольчі товари</a:t>
            </a:r>
          </a:p>
        </p:txBody>
      </p:sp>
      <p:graphicFrame>
        <p:nvGraphicFramePr>
          <p:cNvPr id="6" name="Діаграма 5"/>
          <p:cNvGraphicFramePr/>
          <p:nvPr/>
        </p:nvGraphicFramePr>
        <p:xfrm>
          <a:off x="285720" y="3643314"/>
          <a:ext cx="4786346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78620"/>
            <a:ext cx="9143999" cy="612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Факти</a:t>
            </a:r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про </a:t>
            </a:r>
            <a:r>
              <a:rPr lang="ru-RU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її</a:t>
            </a:r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величність</a:t>
            </a:r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Італію</a:t>
            </a:r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142844" y="1428736"/>
            <a:ext cx="8715436" cy="450059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Дитячі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будинки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Італії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відсутні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В Італії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бездомних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тварин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Чоловіки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сім'ях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страшно бояться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дружин.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Більшість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італійських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дизайнерів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розбагатіли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продажах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Італія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одна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країн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найдовшою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тривалістю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офіційною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Італії -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насправді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флорентійський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діалект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став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написання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Данте "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Божественної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комедії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При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заповненні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щорічної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податкової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декларації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пожертву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католицькій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церкві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98%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італійців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католики.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285720" y="500042"/>
            <a:ext cx="8501122" cy="564360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8. 60%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спадщини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міститься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Італії.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Флоренція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Тоскані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найбільшою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пішохідною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зоною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Різдво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Італії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прийнято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дарувати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один одному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червоні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труси.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 них треба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різдвяну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ніч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До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пір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20%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Італії не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розуміє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офіційну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італійську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Раніше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Lamborghini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відома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компанія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випускає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трактори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 В Італії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важливі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блат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рекомендації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хочете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просто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підстригти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волосся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Прийти "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кого" до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лікаря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перукаря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дивним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Італійці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пунктуальні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Час для них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ніщо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приходьте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пізніше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чекати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15.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регіонах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Італії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п'ятниця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чоловічий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день. У ресторанах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хлопців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Дівчатам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ходити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барах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день непристойно.</a:t>
            </a:r>
          </a:p>
          <a:p>
            <a:pPr>
              <a:buNone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500438"/>
            <a:ext cx="4572000" cy="3032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28596" y="428604"/>
            <a:ext cx="8358246" cy="55007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Іспити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Італії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вишах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хоче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готовності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сесій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італійці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люблять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Але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ображаються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говориш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18. Форму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італійським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поліцейським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шиє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Prada.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19. В Італії 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відкривати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парасольку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приміщенні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італійці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вірять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приносить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невдачу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20.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чоловіка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нормальним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40років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мамою.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8593"/>
          <a:stretch>
            <a:fillRect/>
          </a:stretch>
        </p:blipFill>
        <p:spPr bwMode="auto">
          <a:xfrm>
            <a:off x="0" y="-1"/>
            <a:ext cx="9144000" cy="687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0" y="0"/>
            <a:ext cx="9144000" cy="6990422"/>
          </a:xfrm>
        </p:spPr>
        <p:txBody>
          <a:bodyPr/>
          <a:lstStyle/>
          <a:p>
            <a:pPr algn="ctr">
              <a:buNone/>
              <a:defRPr/>
            </a:pP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  <a:defRPr/>
            </a:pP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  <a:defRPr/>
            </a:pP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  <a:defRPr/>
            </a:pP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  <a:defRPr/>
            </a:pP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  <a:defRPr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Виконала:</a:t>
            </a:r>
          </a:p>
          <a:p>
            <a:pPr algn="ctr">
              <a:buNone/>
              <a:defRPr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учениця 10 класу </a:t>
            </a:r>
          </a:p>
          <a:p>
            <a:pPr algn="ctr">
              <a:buNone/>
              <a:defRPr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сзш №78</a:t>
            </a:r>
          </a:p>
          <a:p>
            <a:pPr algn="ctr">
              <a:buNone/>
              <a:defRPr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м. Львова</a:t>
            </a:r>
          </a:p>
          <a:p>
            <a:pPr algn="ctr">
              <a:buNone/>
              <a:defRPr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Хомишин Ольга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Герб Итал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285860"/>
            <a:ext cx="3089275" cy="3581400"/>
          </a:xfrm>
          <a:prstGeom prst="rect">
            <a:avLst/>
          </a:prstGeom>
          <a:noFill/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0" y="21429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Герб </a:t>
            </a:r>
            <a:r>
              <a:rPr lang="uk-UA" sz="5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Італії</a:t>
            </a:r>
            <a:endParaRPr lang="uk-UA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5786446" y="2643182"/>
            <a:ext cx="30733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i="1" u="sng" dirty="0" err="1" smtClean="0">
                <a:latin typeface="Times New Roman" pitchFamily="18" charset="0"/>
                <a:cs typeface="Times New Roman" pitchFamily="18" charset="0"/>
              </a:rPr>
              <a:t>Сталеве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err="1" smtClean="0">
                <a:latin typeface="Times New Roman" pitchFamily="18" charset="0"/>
                <a:cs typeface="Times New Roman" pitchFamily="18" charset="0"/>
              </a:rPr>
              <a:t>зубчасте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 колесо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-символ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відображає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першу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статтю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Конституційного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закону, 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сказано: "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Італія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- ​​демократична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республіка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заснована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."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28596" y="3500438"/>
            <a:ext cx="250033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i="1" u="sng" dirty="0" err="1" smtClean="0">
                <a:latin typeface="Times New Roman" pitchFamily="18" charset="0"/>
                <a:cs typeface="Times New Roman" pitchFamily="18" charset="0"/>
              </a:rPr>
              <a:t>Гілка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 оливи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символізує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миролюбство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нації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прагнення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внутрішньої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згоди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країні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інтернаціональному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братерству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межами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5357818" y="1285860"/>
            <a:ext cx="3428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Гілка дуба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говорить про силу і гідність італійського народу.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flipH="1">
            <a:off x="5572132" y="1928802"/>
            <a:ext cx="1214446" cy="35719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ru-RU" dirty="0"/>
          </a:p>
        </p:txBody>
      </p:sp>
      <p:sp>
        <p:nvSpPr>
          <p:cNvPr id="11" name="Line 25"/>
          <p:cNvSpPr>
            <a:spLocks noChangeShapeType="1"/>
          </p:cNvSpPr>
          <p:nvPr/>
        </p:nvSpPr>
        <p:spPr bwMode="auto">
          <a:xfrm flipV="1">
            <a:off x="1500166" y="2428868"/>
            <a:ext cx="1357322" cy="107157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ru-RU" dirty="0"/>
          </a:p>
        </p:txBody>
      </p:sp>
      <p:sp>
        <p:nvSpPr>
          <p:cNvPr id="12" name="Line 26"/>
          <p:cNvSpPr>
            <a:spLocks noChangeShapeType="1"/>
          </p:cNvSpPr>
          <p:nvPr/>
        </p:nvSpPr>
        <p:spPr bwMode="auto">
          <a:xfrm flipH="1" flipV="1">
            <a:off x="5143504" y="2643182"/>
            <a:ext cx="642942" cy="107157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ru-RU" dirty="0"/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3214678" y="5000636"/>
            <a:ext cx="292895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присутність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вказує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приналежність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сил Італії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28"/>
          <p:cNvSpPr>
            <a:spLocks noChangeShapeType="1"/>
          </p:cNvSpPr>
          <p:nvPr/>
        </p:nvSpPr>
        <p:spPr bwMode="auto">
          <a:xfrm flipV="1">
            <a:off x="4071934" y="3214686"/>
            <a:ext cx="142876" cy="1785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ru-RU" dirty="0"/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428596" y="1071546"/>
            <a:ext cx="345158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Arial Unicode MS" charset="-128"/>
                <a:ea typeface="Arial Unicode MS" charset="-128"/>
                <a:cs typeface="Arial Unicode MS" charset="-128"/>
              </a:rPr>
              <a:t>Герб </a:t>
            </a:r>
            <a:r>
              <a:rPr lang="uk-UA" sz="1600" b="1" dirty="0" smtClean="0">
                <a:latin typeface="Arial Unicode MS" charset="-128"/>
                <a:ea typeface="Arial Unicode MS" charset="-128"/>
                <a:cs typeface="Arial Unicode MS" charset="-128"/>
              </a:rPr>
              <a:t>складається</a:t>
            </a:r>
            <a:r>
              <a:rPr lang="ru-RU" sz="1600" b="1" dirty="0" smtClean="0">
                <a:latin typeface="Arial Unicode MS" charset="-128"/>
                <a:ea typeface="Arial Unicode MS" charset="-128"/>
                <a:cs typeface="Arial Unicode MS" charset="-128"/>
              </a:rPr>
              <a:t> </a:t>
            </a:r>
            <a:r>
              <a:rPr lang="uk-UA" sz="1600" b="1" dirty="0" smtClean="0">
                <a:latin typeface="Arial Unicode MS" charset="-128"/>
                <a:ea typeface="Arial Unicode MS" charset="-128"/>
                <a:cs typeface="Arial Unicode MS" charset="-128"/>
              </a:rPr>
              <a:t>з</a:t>
            </a:r>
            <a:r>
              <a:rPr lang="ru-RU" sz="1600" b="1" dirty="0" smtClean="0">
                <a:latin typeface="Arial Unicode MS" charset="-128"/>
                <a:ea typeface="Arial Unicode MS" charset="-128"/>
                <a:cs typeface="Arial Unicode MS" charset="-128"/>
              </a:rPr>
              <a:t> 3-х елементів:</a:t>
            </a:r>
          </a:p>
          <a:p>
            <a:r>
              <a:rPr lang="ru-RU" sz="1600" b="1" dirty="0" smtClean="0">
                <a:latin typeface="Arial Unicode MS" charset="-128"/>
                <a:ea typeface="Arial Unicode MS" charset="-128"/>
                <a:cs typeface="Arial Unicode MS" charset="-128"/>
              </a:rPr>
              <a:t>- Зірки</a:t>
            </a:r>
          </a:p>
          <a:p>
            <a:r>
              <a:rPr lang="ru-RU" sz="1600" b="1" dirty="0" smtClean="0">
                <a:latin typeface="Arial Unicode MS" charset="-128"/>
                <a:ea typeface="Arial Unicode MS" charset="-128"/>
                <a:cs typeface="Arial Unicode MS" charset="-128"/>
              </a:rPr>
              <a:t>- Зубчастого </a:t>
            </a:r>
            <a:r>
              <a:rPr lang="ru-RU" sz="1600" b="1" dirty="0" smtClean="0">
                <a:latin typeface="Times New Roman" pitchFamily="18" charset="0"/>
                <a:ea typeface="Arial Unicode MS" charset="-128"/>
                <a:cs typeface="Times New Roman" pitchFamily="18" charset="0"/>
              </a:rPr>
              <a:t>колеса</a:t>
            </a:r>
          </a:p>
          <a:p>
            <a:r>
              <a:rPr lang="ru-RU" sz="1600" b="1" dirty="0" smtClean="0">
                <a:latin typeface="Arial Unicode MS" charset="-128"/>
                <a:ea typeface="Arial Unicode MS" charset="-128"/>
                <a:cs typeface="Arial Unicode MS" charset="-128"/>
              </a:rPr>
              <a:t>- Гілок оливи і дуба.</a:t>
            </a:r>
            <a:endParaRPr lang="ru-RU" sz="1600" b="1" dirty="0">
              <a:latin typeface="Arial Unicode MS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1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0"/>
                            </p:stCondLst>
                            <p:childTnLst>
                              <p:par>
                                <p:cTn id="46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/>
      <p:bldP spid="7" grpId="0" autoUpdateAnimBg="0"/>
      <p:bldP spid="7" grpId="1"/>
      <p:bldP spid="8" grpId="0" autoUpdateAnimBg="0"/>
      <p:bldP spid="8" grpId="1"/>
      <p:bldP spid="9" grpId="0" autoUpdateAnimBg="0"/>
      <p:bldP spid="9" grpId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utoUpdateAnimBg="0"/>
      <p:bldP spid="13" grpId="1"/>
      <p:bldP spid="14" grpId="0" animBg="1"/>
      <p:bldP spid="14" grpId="1" animBg="1"/>
      <p:bldP spid="15" grpId="0" autoUpdateAnimBg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0"/>
            <a:ext cx="8183880" cy="1051560"/>
          </a:xfrm>
        </p:spPr>
        <p:txBody>
          <a:bodyPr/>
          <a:lstStyle/>
          <a:p>
            <a:pPr algn="ctr"/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Італійська </a:t>
            </a:r>
            <a:r>
              <a:rPr lang="uk-UA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Республіка</a:t>
            </a:r>
            <a:endParaRPr lang="uk-UA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2"/>
          </p:nvPr>
        </p:nvSpPr>
        <p:spPr>
          <a:xfrm>
            <a:off x="428596" y="928670"/>
            <a:ext cx="4429156" cy="542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1800" b="1" i="1" dirty="0" smtClean="0"/>
              <a:t>Столиця</a:t>
            </a:r>
            <a:r>
              <a:rPr lang="uk-UA" sz="2000" dirty="0" smtClean="0"/>
              <a:t>:Рим 	</a:t>
            </a:r>
          </a:p>
          <a:p>
            <a:pPr>
              <a:buNone/>
            </a:pPr>
            <a:r>
              <a:rPr lang="uk-UA" sz="1800" b="1" i="1" dirty="0" smtClean="0"/>
              <a:t>Офіційна мова</a:t>
            </a:r>
            <a:r>
              <a:rPr lang="uk-UA" sz="2000" dirty="0" smtClean="0"/>
              <a:t>:Італійська </a:t>
            </a:r>
          </a:p>
          <a:p>
            <a:pPr>
              <a:buNone/>
            </a:pPr>
            <a:r>
              <a:rPr lang="uk-UA" sz="1800" b="1" i="1" dirty="0" smtClean="0"/>
              <a:t>Державний устрій</a:t>
            </a:r>
            <a:r>
              <a:rPr lang="uk-UA" dirty="0" smtClean="0"/>
              <a:t>:</a:t>
            </a:r>
            <a:r>
              <a:rPr lang="uk-UA" sz="2000" dirty="0" smtClean="0"/>
              <a:t>парламентська республіка,унітарна держава</a:t>
            </a:r>
          </a:p>
          <a:p>
            <a:pPr>
              <a:buNone/>
            </a:pPr>
            <a:r>
              <a:rPr lang="uk-UA" sz="1800" b="1" i="1" dirty="0" smtClean="0"/>
              <a:t>Склад території</a:t>
            </a:r>
            <a:r>
              <a:rPr lang="uk-UA" sz="2000" dirty="0" smtClean="0"/>
              <a:t>: 20 областей</a:t>
            </a:r>
            <a:endParaRPr lang="uk-UA" dirty="0" smtClean="0"/>
          </a:p>
          <a:p>
            <a:pPr>
              <a:buNone/>
            </a:pPr>
            <a:r>
              <a:rPr lang="uk-UA" sz="1800" b="1" i="1" dirty="0" smtClean="0"/>
              <a:t>Площа</a:t>
            </a:r>
            <a:r>
              <a:rPr lang="uk-UA" dirty="0" smtClean="0"/>
              <a:t>: </a:t>
            </a:r>
            <a:r>
              <a:rPr lang="uk-UA" sz="2000" dirty="0" smtClean="0"/>
              <a:t>301 340 </a:t>
            </a:r>
            <a:r>
              <a:rPr lang="uk-UA" sz="2000" dirty="0" err="1" smtClean="0"/>
              <a:t>км²</a:t>
            </a:r>
            <a:endParaRPr lang="uk-UA" dirty="0" smtClean="0"/>
          </a:p>
          <a:p>
            <a:pPr>
              <a:buNone/>
            </a:pPr>
            <a:r>
              <a:rPr lang="uk-UA" sz="1800" b="1" i="1" dirty="0" smtClean="0"/>
              <a:t>Населення</a:t>
            </a:r>
            <a:r>
              <a:rPr lang="uk-UA" dirty="0" smtClean="0"/>
              <a:t>:</a:t>
            </a:r>
            <a:r>
              <a:rPr lang="ru-RU" dirty="0" smtClean="0"/>
              <a:t> </a:t>
            </a:r>
            <a:r>
              <a:rPr lang="ru-RU" sz="2000" dirty="0" smtClean="0"/>
              <a:t>станом на 2011 </a:t>
            </a:r>
            <a:r>
              <a:rPr lang="ru-RU" sz="2000" dirty="0" err="1" smtClean="0"/>
              <a:t>рік</a:t>
            </a:r>
            <a:r>
              <a:rPr lang="ru-RU" sz="2000" dirty="0" smtClean="0"/>
              <a:t> становила 61 016 804 </a:t>
            </a:r>
            <a:r>
              <a:rPr lang="ru-RU" sz="2000" dirty="0" err="1" smtClean="0"/>
              <a:t>чоловік</a:t>
            </a:r>
            <a:endParaRPr lang="uk-UA" dirty="0" smtClean="0"/>
          </a:p>
          <a:p>
            <a:pPr>
              <a:buNone/>
            </a:pPr>
            <a:r>
              <a:rPr lang="uk-UA" sz="1800" b="1" i="1" dirty="0" smtClean="0"/>
              <a:t>Валюта</a:t>
            </a:r>
            <a:r>
              <a:rPr lang="uk-UA" dirty="0" smtClean="0"/>
              <a:t>:</a:t>
            </a:r>
            <a:r>
              <a:rPr lang="uk-UA" sz="2000" dirty="0" smtClean="0"/>
              <a:t>€ Євро (</a:t>
            </a:r>
            <a:r>
              <a:rPr lang="en-US" sz="2000" dirty="0" smtClean="0"/>
              <a:t>EUR)</a:t>
            </a:r>
            <a:endParaRPr lang="en-US" dirty="0" smtClean="0"/>
          </a:p>
          <a:p>
            <a:pPr>
              <a:buNone/>
            </a:pPr>
            <a:r>
              <a:rPr lang="uk-UA" sz="1800" b="1" i="1" dirty="0" smtClean="0"/>
              <a:t>Телефонний код</a:t>
            </a:r>
            <a:r>
              <a:rPr lang="uk-UA" dirty="0" smtClean="0"/>
              <a:t>:</a:t>
            </a:r>
            <a:r>
              <a:rPr lang="uk-UA" sz="2000" dirty="0" smtClean="0"/>
              <a:t>+39</a:t>
            </a:r>
          </a:p>
          <a:p>
            <a:pPr>
              <a:buNone/>
            </a:pPr>
            <a:r>
              <a:rPr lang="uk-UA" sz="1800" b="1" i="1" dirty="0" smtClean="0"/>
              <a:t>Місце у світі: </a:t>
            </a:r>
            <a:r>
              <a:rPr lang="uk-UA" sz="1800" dirty="0" smtClean="0"/>
              <a:t>країна “ Великої вісімки ”,член ЄС, НАТО</a:t>
            </a:r>
            <a:endParaRPr lang="uk-UA" sz="1800" b="1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428868"/>
            <a:ext cx="4226302" cy="31612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uiExpand="1" build="p"/>
      <p:bldP spid="9" grpId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071546"/>
            <a:ext cx="392746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28596" y="500042"/>
            <a:ext cx="4429156" cy="54292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ru-RU" sz="1500" b="1" i="1" dirty="0" smtClean="0"/>
          </a:p>
          <a:p>
            <a:r>
              <a:rPr lang="ru-RU" sz="1500" b="1" i="1" dirty="0" err="1" smtClean="0"/>
              <a:t>Сухопутні</a:t>
            </a:r>
            <a:r>
              <a:rPr lang="ru-RU" sz="1500" b="1" i="1" dirty="0" smtClean="0"/>
              <a:t> </a:t>
            </a:r>
            <a:r>
              <a:rPr lang="ru-RU" sz="1500" b="1" i="1" dirty="0" err="1" smtClean="0"/>
              <a:t>кордони</a:t>
            </a:r>
            <a:r>
              <a:rPr lang="ru-RU" sz="1500" b="1" i="1" dirty="0" smtClean="0"/>
              <a:t> </a:t>
            </a:r>
            <a:r>
              <a:rPr lang="ru-RU" sz="1500" dirty="0" err="1" smtClean="0"/>
              <a:t>проходять</a:t>
            </a:r>
            <a:r>
              <a:rPr lang="ru-RU" sz="1500" dirty="0" smtClean="0"/>
              <a:t>: на </a:t>
            </a:r>
            <a:r>
              <a:rPr lang="ru-RU" sz="1500" dirty="0" err="1" smtClean="0"/>
              <a:t>заході</a:t>
            </a:r>
            <a:r>
              <a:rPr lang="ru-RU" sz="1500" dirty="0" smtClean="0"/>
              <a:t> </a:t>
            </a:r>
            <a:r>
              <a:rPr lang="ru-RU" sz="1500" dirty="0" err="1" smtClean="0"/>
              <a:t>із</a:t>
            </a:r>
            <a:r>
              <a:rPr lang="ru-RU" sz="1500" dirty="0" smtClean="0"/>
              <a:t> </a:t>
            </a:r>
            <a:r>
              <a:rPr lang="ru-RU" sz="1500" dirty="0" err="1" smtClean="0"/>
              <a:t>Францією</a:t>
            </a:r>
            <a:r>
              <a:rPr lang="ru-RU" sz="1500" dirty="0" smtClean="0"/>
              <a:t> — 488 км, на </a:t>
            </a:r>
            <a:r>
              <a:rPr lang="ru-RU" sz="1500" dirty="0" err="1" smtClean="0"/>
              <a:t>півночі</a:t>
            </a:r>
            <a:r>
              <a:rPr lang="ru-RU" sz="1500" dirty="0" smtClean="0"/>
              <a:t> — </a:t>
            </a:r>
            <a:r>
              <a:rPr lang="ru-RU" sz="1500" dirty="0" err="1" smtClean="0"/>
              <a:t>зі</a:t>
            </a:r>
            <a:r>
              <a:rPr lang="ru-RU" sz="1500" dirty="0" smtClean="0"/>
              <a:t> </a:t>
            </a:r>
            <a:r>
              <a:rPr lang="ru-RU" sz="1500" dirty="0" err="1" smtClean="0"/>
              <a:t>Швейцарією</a:t>
            </a:r>
            <a:r>
              <a:rPr lang="ru-RU" sz="1500" dirty="0" smtClean="0"/>
              <a:t> — 740 км </a:t>
            </a:r>
            <a:r>
              <a:rPr lang="ru-RU" sz="1500" dirty="0" err="1" smtClean="0"/>
              <a:t>й</a:t>
            </a:r>
            <a:r>
              <a:rPr lang="ru-RU" sz="1500" dirty="0" smtClean="0"/>
              <a:t> </a:t>
            </a:r>
            <a:r>
              <a:rPr lang="ru-RU" sz="1500" dirty="0" err="1" smtClean="0"/>
              <a:t>Австрією</a:t>
            </a:r>
            <a:r>
              <a:rPr lang="ru-RU" sz="1500" dirty="0" smtClean="0"/>
              <a:t> — 430 км, на </a:t>
            </a:r>
            <a:r>
              <a:rPr lang="ru-RU" sz="1500" dirty="0" err="1" smtClean="0"/>
              <a:t>сході</a:t>
            </a:r>
            <a:r>
              <a:rPr lang="ru-RU" sz="1500" dirty="0" smtClean="0"/>
              <a:t> </a:t>
            </a:r>
            <a:r>
              <a:rPr lang="ru-RU" sz="1500" dirty="0" err="1" smtClean="0"/>
              <a:t>зі</a:t>
            </a:r>
            <a:r>
              <a:rPr lang="ru-RU" sz="1500" dirty="0" smtClean="0"/>
              <a:t> </a:t>
            </a:r>
            <a:r>
              <a:rPr lang="ru-RU" sz="1500" dirty="0" err="1" smtClean="0"/>
              <a:t>Словенією</a:t>
            </a:r>
            <a:r>
              <a:rPr lang="ru-RU" sz="1500" dirty="0" smtClean="0"/>
              <a:t> — 232 км. </a:t>
            </a:r>
            <a:r>
              <a:rPr lang="ru-RU" sz="1500" dirty="0" err="1" smtClean="0"/>
              <a:t>Крім</a:t>
            </a:r>
            <a:r>
              <a:rPr lang="ru-RU" sz="1500" dirty="0" smtClean="0"/>
              <a:t> того </a:t>
            </a:r>
            <a:r>
              <a:rPr lang="ru-RU" sz="1500" dirty="0" err="1" smtClean="0"/>
              <a:t>Італія</a:t>
            </a:r>
            <a:r>
              <a:rPr lang="ru-RU" sz="1500" dirty="0" smtClean="0"/>
              <a:t> </a:t>
            </a:r>
            <a:r>
              <a:rPr lang="ru-RU" sz="1500" dirty="0" err="1" smtClean="0"/>
              <a:t>має</a:t>
            </a:r>
            <a:r>
              <a:rPr lang="ru-RU" sz="1500" dirty="0" smtClean="0"/>
              <a:t> </a:t>
            </a:r>
            <a:r>
              <a:rPr lang="ru-RU" sz="1500" dirty="0" err="1" smtClean="0"/>
              <a:t>кордони</a:t>
            </a:r>
            <a:r>
              <a:rPr lang="ru-RU" sz="1500" dirty="0" smtClean="0"/>
              <a:t>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двома</a:t>
            </a:r>
            <a:r>
              <a:rPr lang="ru-RU" sz="1500" dirty="0" smtClean="0"/>
              <a:t> </a:t>
            </a:r>
            <a:r>
              <a:rPr lang="ru-RU" sz="1500" dirty="0" err="1" smtClean="0"/>
              <a:t>невеличкими</a:t>
            </a:r>
            <a:r>
              <a:rPr lang="ru-RU" sz="1500" dirty="0" smtClean="0"/>
              <a:t> державами — анклавами: Ватиканом — 3,2 км та Сан-Марино — 39 км.</a:t>
            </a:r>
          </a:p>
          <a:p>
            <a:endParaRPr lang="ru-RU" sz="1500" dirty="0" smtClean="0"/>
          </a:p>
          <a:p>
            <a:r>
              <a:rPr lang="ru-RU" sz="1500" b="1" i="1" dirty="0" err="1" smtClean="0"/>
              <a:t>Морські</a:t>
            </a:r>
            <a:r>
              <a:rPr lang="ru-RU" sz="1500" b="1" i="1" dirty="0" smtClean="0"/>
              <a:t> </a:t>
            </a:r>
            <a:r>
              <a:rPr lang="ru-RU" sz="1500" b="1" i="1" dirty="0" err="1" smtClean="0"/>
              <a:t>кордони</a:t>
            </a:r>
            <a:r>
              <a:rPr lang="ru-RU" sz="1500" b="1" i="1" dirty="0" smtClean="0"/>
              <a:t> </a:t>
            </a:r>
            <a:r>
              <a:rPr lang="ru-RU" sz="1500" dirty="0" err="1" smtClean="0"/>
              <a:t>проходять</a:t>
            </a:r>
            <a:r>
              <a:rPr lang="ru-RU" sz="1500" dirty="0" smtClean="0"/>
              <a:t> </a:t>
            </a:r>
            <a:r>
              <a:rPr lang="ru-RU" sz="1500" dirty="0" err="1" smtClean="0"/>
              <a:t>узбережжями</a:t>
            </a:r>
            <a:r>
              <a:rPr lang="ru-RU" sz="1500" dirty="0" smtClean="0"/>
              <a:t> </a:t>
            </a:r>
            <a:r>
              <a:rPr lang="ru-RU" sz="1500" dirty="0" err="1" smtClean="0"/>
              <a:t>морів</a:t>
            </a:r>
            <a:r>
              <a:rPr lang="ru-RU" sz="1500" dirty="0" smtClean="0"/>
              <a:t>: </a:t>
            </a:r>
            <a:r>
              <a:rPr lang="ru-RU" sz="1500" dirty="0" err="1" smtClean="0"/>
              <a:t>зі</a:t>
            </a:r>
            <a:r>
              <a:rPr lang="ru-RU" sz="1500" dirty="0" smtClean="0"/>
              <a:t> сходу — </a:t>
            </a:r>
            <a:r>
              <a:rPr lang="ru-RU" sz="1500" dirty="0" err="1" smtClean="0"/>
              <a:t>Адріатичного</a:t>
            </a:r>
            <a:r>
              <a:rPr lang="ru-RU" sz="1500" dirty="0" smtClean="0"/>
              <a:t>,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півдня</a:t>
            </a:r>
            <a:r>
              <a:rPr lang="ru-RU" sz="1500" dirty="0" smtClean="0"/>
              <a:t> — </a:t>
            </a:r>
            <a:r>
              <a:rPr lang="ru-RU" sz="1500" dirty="0" err="1" smtClean="0"/>
              <a:t>Іонічного</a:t>
            </a:r>
            <a:r>
              <a:rPr lang="ru-RU" sz="1500" dirty="0" smtClean="0"/>
              <a:t>,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південного</a:t>
            </a:r>
            <a:r>
              <a:rPr lang="ru-RU" sz="1500" dirty="0" smtClean="0"/>
              <a:t> заходу — </a:t>
            </a:r>
            <a:r>
              <a:rPr lang="ru-RU" sz="1500" dirty="0" err="1" smtClean="0"/>
              <a:t>Тірренського</a:t>
            </a:r>
            <a:r>
              <a:rPr lang="ru-RU" sz="1500" dirty="0" smtClean="0"/>
              <a:t>, а </a:t>
            </a:r>
            <a:r>
              <a:rPr lang="ru-RU" sz="1500" dirty="0" err="1" smtClean="0"/>
              <a:t>з</a:t>
            </a:r>
            <a:r>
              <a:rPr lang="ru-RU" sz="1500" dirty="0" smtClean="0"/>
              <a:t> </a:t>
            </a:r>
            <a:r>
              <a:rPr lang="ru-RU" sz="1500" dirty="0" err="1" smtClean="0"/>
              <a:t>північного</a:t>
            </a:r>
            <a:r>
              <a:rPr lang="ru-RU" sz="1500" dirty="0" smtClean="0"/>
              <a:t> заходу — </a:t>
            </a:r>
            <a:r>
              <a:rPr lang="ru-RU" sz="1500" dirty="0" err="1" smtClean="0"/>
              <a:t>Ліґурійського</a:t>
            </a:r>
            <a:r>
              <a:rPr lang="ru-RU" sz="1500" dirty="0" smtClean="0"/>
              <a:t>. </a:t>
            </a:r>
            <a:r>
              <a:rPr lang="ru-RU" sz="1500" dirty="0" err="1" smtClean="0"/>
              <a:t>Південне</a:t>
            </a:r>
            <a:r>
              <a:rPr lang="ru-RU" sz="1500" dirty="0" smtClean="0"/>
              <a:t> </a:t>
            </a:r>
            <a:r>
              <a:rPr lang="ru-RU" sz="1500" dirty="0" err="1" smtClean="0"/>
              <a:t>узбережжя</a:t>
            </a:r>
            <a:r>
              <a:rPr lang="ru-RU" sz="1500" dirty="0" smtClean="0"/>
              <a:t> острова </a:t>
            </a:r>
            <a:r>
              <a:rPr lang="ru-RU" sz="1500" dirty="0" err="1" smtClean="0"/>
              <a:t>Сицилія</a:t>
            </a:r>
            <a:r>
              <a:rPr lang="ru-RU" sz="1500" dirty="0" smtClean="0"/>
              <a:t> </a:t>
            </a:r>
            <a:r>
              <a:rPr lang="ru-RU" sz="1500" dirty="0" err="1" smtClean="0"/>
              <a:t>омивають</a:t>
            </a:r>
            <a:r>
              <a:rPr lang="ru-RU" sz="1500" dirty="0" smtClean="0"/>
              <a:t> води </a:t>
            </a:r>
            <a:r>
              <a:rPr lang="ru-RU" sz="1500" dirty="0" err="1" smtClean="0"/>
              <a:t>Сицилійського</a:t>
            </a:r>
            <a:r>
              <a:rPr lang="ru-RU" sz="1500" dirty="0" smtClean="0"/>
              <a:t> моря.</a:t>
            </a:r>
            <a:endParaRPr lang="ru-RU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6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5500726" cy="5500726"/>
          </a:xfrm>
          <a:prstGeom prst="roundRect">
            <a:avLst>
              <a:gd name="adj" fmla="val 203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215074" y="1500174"/>
            <a:ext cx="2362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Рельєф:</a:t>
            </a:r>
          </a:p>
          <a:p>
            <a:pPr algn="ctr"/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Гори: </a:t>
            </a:r>
          </a:p>
          <a:p>
            <a:pPr algn="ctr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80% площі - Альпи, Апенніни (вулканізм, землетруси)</a:t>
            </a:r>
          </a:p>
          <a:p>
            <a:pPr algn="ctr"/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Рівнини: </a:t>
            </a:r>
          </a:p>
          <a:p>
            <a:pPr algn="ctr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20% площі займає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Паданська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рівнина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183880" cy="76580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МІСТА ІТАЛІЇ</a:t>
            </a: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0" y="5786454"/>
            <a:ext cx="3857620" cy="642918"/>
          </a:xfrm>
        </p:spPr>
        <p:txBody>
          <a:bodyPr>
            <a:noAutofit/>
          </a:bodyPr>
          <a:lstStyle/>
          <a:p>
            <a:r>
              <a:rPr lang="uk-U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Рим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0924" r="5881"/>
          <a:stretch>
            <a:fillRect/>
          </a:stretch>
        </p:blipFill>
        <p:spPr bwMode="auto">
          <a:xfrm>
            <a:off x="-1" y="142851"/>
            <a:ext cx="9144001" cy="65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0" y="142852"/>
            <a:ext cx="3931920" cy="3489960"/>
          </a:xfrm>
        </p:spPr>
        <p:txBody>
          <a:bodyPr/>
          <a:lstStyle/>
          <a:p>
            <a:r>
              <a:rPr lang="ru-RU" sz="6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Венеція</a:t>
            </a:r>
            <a:endParaRPr lang="ru-RU" sz="6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3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5560507" y="285728"/>
            <a:ext cx="3583493" cy="766754"/>
          </a:xfrm>
        </p:spPr>
        <p:txBody>
          <a:bodyPr>
            <a:no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Палермо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772</TotalTime>
  <Words>1428</Words>
  <Application>Microsoft Office PowerPoint</Application>
  <PresentationFormat>Екран (4:3)</PresentationFormat>
  <Paragraphs>114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27" baseType="lpstr">
      <vt:lpstr>Аспект</vt:lpstr>
      <vt:lpstr>Італія</vt:lpstr>
      <vt:lpstr>Слайд 2</vt:lpstr>
      <vt:lpstr>Слайд 3</vt:lpstr>
      <vt:lpstr>Італійська Республіка</vt:lpstr>
      <vt:lpstr>Слайд 5</vt:lpstr>
      <vt:lpstr>Слайд 6</vt:lpstr>
      <vt:lpstr>МІСТА ІТАЛІЇ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Сільське господарство</vt:lpstr>
      <vt:lpstr>Слайд 19</vt:lpstr>
      <vt:lpstr>Слайд 20</vt:lpstr>
      <vt:lpstr>Слайд 21</vt:lpstr>
      <vt:lpstr>Слайд 22</vt:lpstr>
      <vt:lpstr>Факти про її величність Італію. 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83</cp:revision>
  <dcterms:created xsi:type="dcterms:W3CDTF">2012-12-01T12:43:05Z</dcterms:created>
  <dcterms:modified xsi:type="dcterms:W3CDTF">2012-12-02T19:17:01Z</dcterms:modified>
</cp:coreProperties>
</file>