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6" r:id="rId9"/>
    <p:sldId id="265" r:id="rId10"/>
    <p:sldId id="267" r:id="rId11"/>
    <p:sldId id="268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64" autoAdjust="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19.05.2014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19.05.2014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1840" y="836712"/>
            <a:ext cx="5040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Природний</a:t>
            </a:r>
            <a:r>
              <a:rPr lang="ru-RU" sz="36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заповідник</a:t>
            </a:r>
            <a:r>
              <a:rPr lang="ru-RU" sz="36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"</a:t>
            </a:r>
            <a:r>
              <a:rPr lang="ru-RU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Горгани</a:t>
            </a:r>
            <a:r>
              <a:rPr lang="ru-RU" sz="36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"</a:t>
            </a:r>
            <a:endParaRPr lang="ru-RU" sz="3600" dirty="0">
              <a:solidFill>
                <a:schemeClr val="bg1">
                  <a:lumMod val="95000"/>
                  <a:lumOff val="5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620688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chemeClr val="accent4">
                    <a:lumMod val="5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Білка звичайна</a:t>
            </a:r>
            <a:endParaRPr lang="uk-UA" sz="3600" dirty="0">
              <a:solidFill>
                <a:schemeClr val="accent4">
                  <a:lumMod val="50000"/>
                </a:schemeClr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5616" y="1484784"/>
            <a:ext cx="4176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Медвідь</a:t>
            </a:r>
            <a:r>
              <a:rPr lang="uk-UA" sz="28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бурий</a:t>
            </a:r>
            <a:endParaRPr lang="uk-UA" sz="2800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1268760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Козуля</a:t>
            </a:r>
            <a:endParaRPr lang="uk-UA" sz="3600" dirty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40152" y="4797152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Рись звичайний</a:t>
            </a:r>
            <a:endParaRPr lang="uk-UA" sz="2400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1000" r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764704"/>
            <a:ext cx="576064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У </a:t>
            </a:r>
            <a:r>
              <a:rPr lang="ru-RU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заповіднику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живуть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представники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понад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1000 </a:t>
            </a:r>
            <a:r>
              <a:rPr lang="ru-RU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видів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безхребетних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тварин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. </a:t>
            </a:r>
            <a:r>
              <a:rPr lang="ru-RU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Серед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них </a:t>
            </a:r>
            <a:r>
              <a:rPr lang="ru-RU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найчисленнішою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групою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є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 </a:t>
            </a:r>
            <a:r>
              <a:rPr lang="ru-RU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комахи.У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 </a:t>
            </a:r>
          </a:p>
          <a:p>
            <a:r>
              <a:rPr lang="ru-RU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Фауніхребетних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 </a:t>
            </a:r>
            <a:r>
              <a:rPr lang="ru-RU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тварин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заповідника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налічується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149 </a:t>
            </a:r>
            <a:r>
              <a:rPr lang="ru-RU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видів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ru-RU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які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належать до 6 </a:t>
            </a:r>
            <a:r>
              <a:rPr lang="ru-RU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класів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.</a:t>
            </a:r>
            <a:endParaRPr lang="uk-UA" sz="2000" dirty="0">
              <a:solidFill>
                <a:schemeClr val="bg1">
                  <a:lumMod val="95000"/>
                  <a:lumOff val="5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5616" y="1052736"/>
            <a:ext cx="67332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Найпопулярніший</a:t>
            </a:r>
            <a:r>
              <a:rPr 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туристичний</a:t>
            </a:r>
            <a:r>
              <a:rPr 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об'єкт</a:t>
            </a:r>
            <a:r>
              <a:rPr 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Горган</a:t>
            </a:r>
            <a:r>
              <a:rPr 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– озеро </a:t>
            </a:r>
            <a:r>
              <a:rPr lang="ru-RU" sz="20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Синевир</a:t>
            </a:r>
            <a:r>
              <a:rPr 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 </a:t>
            </a:r>
            <a:r>
              <a:rPr lang="ru-RU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Найбільше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гірське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озеро </a:t>
            </a:r>
            <a:r>
              <a:rPr lang="ru-RU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України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утворилось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порівняно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недавно – </a:t>
            </a:r>
            <a:r>
              <a:rPr lang="ru-RU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біля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10 </a:t>
            </a:r>
            <a:r>
              <a:rPr lang="ru-RU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тисяч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років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тому в </a:t>
            </a:r>
            <a:r>
              <a:rPr lang="ru-RU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результаті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обвалу </a:t>
            </a:r>
            <a:r>
              <a:rPr lang="ru-RU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скель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які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перекрили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гірський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потік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 </a:t>
            </a:r>
            <a:r>
              <a:rPr lang="ru-RU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Знаходиться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в </a:t>
            </a:r>
            <a:r>
              <a:rPr lang="ru-RU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Міжгірському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районі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Закарпаття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біля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села </a:t>
            </a:r>
            <a:r>
              <a:rPr lang="ru-RU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Синевирська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Поляна на </a:t>
            </a:r>
            <a:r>
              <a:rPr lang="ru-RU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висоті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989 м. над р. м. </a:t>
            </a:r>
            <a:endParaRPr lang="uk-UA" sz="20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476672"/>
            <a:ext cx="62646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 smtClean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Заповідник</a:t>
            </a:r>
            <a:r>
              <a:rPr lang="ru-RU" sz="2000" dirty="0" smtClean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розташований</a:t>
            </a:r>
            <a:r>
              <a:rPr lang="ru-RU" sz="2000" dirty="0" smtClean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у </a:t>
            </a:r>
            <a:r>
              <a:rPr lang="ru-RU" sz="2000" dirty="0" err="1" smtClean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найнедоступнішій</a:t>
            </a:r>
            <a:r>
              <a:rPr lang="ru-RU" sz="2000" dirty="0" smtClean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високогірній</a:t>
            </a:r>
            <a:r>
              <a:rPr lang="ru-RU" sz="2000" dirty="0" smtClean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і</a:t>
            </a:r>
            <a:r>
              <a:rPr lang="ru-RU" sz="2000" dirty="0" smtClean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кам'янистій</a:t>
            </a:r>
            <a:r>
              <a:rPr lang="ru-RU" sz="2000" dirty="0" smtClean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частині</a:t>
            </a:r>
            <a:r>
              <a:rPr lang="ru-RU" sz="2000" dirty="0" smtClean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Горган</a:t>
            </a:r>
            <a:r>
              <a:rPr lang="ru-RU" sz="2000" dirty="0" smtClean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- </a:t>
            </a:r>
            <a:r>
              <a:rPr lang="ru-RU" sz="2000" dirty="0" err="1" smtClean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Довбушанських</a:t>
            </a:r>
            <a:r>
              <a:rPr lang="ru-RU" sz="2000" dirty="0" smtClean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Горганах</a:t>
            </a:r>
            <a:r>
              <a:rPr lang="ru-RU" sz="2000" dirty="0" smtClean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. </a:t>
            </a:r>
            <a:r>
              <a:rPr lang="ru-RU" sz="2000" dirty="0" err="1" smtClean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Його</a:t>
            </a:r>
            <a:r>
              <a:rPr lang="ru-RU" sz="2000" dirty="0" smtClean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вершини</a:t>
            </a:r>
            <a:r>
              <a:rPr lang="ru-RU" sz="2000" dirty="0" smtClean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та </a:t>
            </a:r>
            <a:r>
              <a:rPr lang="ru-RU" sz="2000" dirty="0" err="1" smtClean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верхні</a:t>
            </a:r>
            <a:r>
              <a:rPr lang="ru-RU" sz="2000" dirty="0" smtClean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частини</a:t>
            </a:r>
            <a:r>
              <a:rPr lang="ru-RU" sz="2000" dirty="0" smtClean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схилів</a:t>
            </a:r>
            <a:r>
              <a:rPr lang="ru-RU" sz="2000" dirty="0" smtClean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вкриті</a:t>
            </a:r>
            <a:r>
              <a:rPr lang="ru-RU" sz="2000" dirty="0" smtClean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кам'янистими</a:t>
            </a:r>
            <a:r>
              <a:rPr lang="ru-RU" sz="2000" dirty="0" smtClean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розсипами</a:t>
            </a:r>
            <a:r>
              <a:rPr lang="ru-RU" sz="2000" dirty="0" smtClean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ru-RU" sz="2000" dirty="0" err="1" smtClean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що</a:t>
            </a:r>
            <a:r>
              <a:rPr lang="ru-RU" sz="2000" dirty="0" smtClean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утворені</a:t>
            </a:r>
            <a:r>
              <a:rPr lang="ru-RU" sz="2000" dirty="0" smtClean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ямненським</a:t>
            </a:r>
            <a:r>
              <a:rPr lang="ru-RU" sz="2000" dirty="0" smtClean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пісковиком</a:t>
            </a:r>
            <a:r>
              <a:rPr lang="ru-RU" sz="2000" dirty="0" smtClean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. </a:t>
            </a:r>
            <a:r>
              <a:rPr lang="ru-RU" sz="2000" dirty="0" err="1" smtClean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Такі</a:t>
            </a:r>
            <a:r>
              <a:rPr lang="ru-RU" sz="2000" dirty="0" smtClean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розсипи</a:t>
            </a:r>
            <a:r>
              <a:rPr lang="ru-RU" sz="2000" dirty="0" smtClean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мають</a:t>
            </a:r>
            <a:r>
              <a:rPr lang="ru-RU" sz="2000" dirty="0" smtClean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місцеву</a:t>
            </a:r>
            <a:r>
              <a:rPr lang="ru-RU" sz="2000" dirty="0" smtClean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назву</a:t>
            </a:r>
            <a:r>
              <a:rPr lang="ru-RU" sz="2000" dirty="0" smtClean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"</a:t>
            </a:r>
            <a:r>
              <a:rPr lang="ru-RU" sz="2000" dirty="0" err="1" smtClean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горгани</a:t>
            </a:r>
            <a:r>
              <a:rPr lang="ru-RU" sz="2000" dirty="0" smtClean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", на </a:t>
            </a:r>
            <a:r>
              <a:rPr lang="ru-RU" sz="2000" dirty="0" err="1" smtClean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території</a:t>
            </a:r>
            <a:r>
              <a:rPr lang="ru-RU" sz="2000" dirty="0" smtClean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заповідника</a:t>
            </a:r>
            <a:r>
              <a:rPr lang="ru-RU" sz="2000" dirty="0" smtClean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вони </a:t>
            </a:r>
            <a:r>
              <a:rPr lang="ru-RU" sz="2000" dirty="0" err="1" smtClean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займають</a:t>
            </a:r>
            <a:r>
              <a:rPr lang="ru-RU" sz="2000" dirty="0" smtClean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605 га, </a:t>
            </a:r>
            <a:r>
              <a:rPr lang="ru-RU" sz="2000" dirty="0" err="1" smtClean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тобто</a:t>
            </a:r>
            <a:r>
              <a:rPr lang="ru-RU" sz="2000" dirty="0" smtClean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більше</a:t>
            </a:r>
            <a:r>
              <a:rPr lang="ru-RU" sz="2000" dirty="0" smtClean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11% </a:t>
            </a:r>
            <a:r>
              <a:rPr lang="ru-RU" sz="2000" dirty="0" err="1" smtClean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його</a:t>
            </a:r>
            <a:r>
              <a:rPr lang="ru-RU" sz="2000" dirty="0" smtClean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площі</a:t>
            </a:r>
            <a:r>
              <a:rPr lang="ru-RU" sz="2000" dirty="0" smtClean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.</a:t>
            </a:r>
            <a:endParaRPr lang="uk-UA" sz="2000" dirty="0">
              <a:solidFill>
                <a:srgbClr val="FFFF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692696"/>
            <a:ext cx="79208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На </a:t>
            </a:r>
            <a:r>
              <a:rPr lang="ru-RU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території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заповідника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розвинута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густа </a:t>
            </a:r>
            <a:r>
              <a:rPr lang="ru-RU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річкова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мережа. Тут </a:t>
            </a:r>
            <a:r>
              <a:rPr lang="ru-RU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беруть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свій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початок </a:t>
            </a:r>
            <a:r>
              <a:rPr lang="ru-RU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близько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30 </a:t>
            </a:r>
            <a:r>
              <a:rPr lang="ru-RU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гірських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річок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які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є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притоками р. </a:t>
            </a:r>
            <a:r>
              <a:rPr lang="ru-RU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Бистриці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Надвірнянської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 </a:t>
            </a:r>
            <a:r>
              <a:rPr lang="ru-RU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Ґрунтовий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покрив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доволі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строкатий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і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складається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восьми </a:t>
            </a:r>
            <a:r>
              <a:rPr lang="ru-RU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типів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ґрунтів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серед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яких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найбільш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поширеними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є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бурі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гірсько-лісові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неопідзолені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ґрунти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</a:t>
            </a:r>
            <a:endParaRPr lang="uk-UA" sz="20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725144"/>
            <a:ext cx="73083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Унікальність</a:t>
            </a:r>
            <a:r>
              <a:rPr lang="ru-RU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рослинного</a:t>
            </a:r>
            <a:r>
              <a:rPr lang="ru-RU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покриву</a:t>
            </a:r>
            <a:r>
              <a:rPr lang="ru-RU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заповідника</a:t>
            </a:r>
            <a:r>
              <a:rPr lang="ru-RU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полягає</a:t>
            </a:r>
            <a:r>
              <a:rPr lang="ru-RU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у тому, </a:t>
            </a:r>
            <a:r>
              <a:rPr lang="ru-RU" dirty="0" err="1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що</a:t>
            </a:r>
            <a:r>
              <a:rPr lang="ru-RU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на </a:t>
            </a:r>
            <a:r>
              <a:rPr lang="ru-RU" dirty="0" err="1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більшій</a:t>
            </a:r>
            <a:r>
              <a:rPr lang="ru-RU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частині</a:t>
            </a:r>
            <a:r>
              <a:rPr lang="ru-RU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його</a:t>
            </a:r>
            <a:r>
              <a:rPr lang="ru-RU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території</a:t>
            </a:r>
            <a:r>
              <a:rPr lang="ru-RU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він</a:t>
            </a:r>
            <a:r>
              <a:rPr lang="ru-RU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зберігся</a:t>
            </a:r>
            <a:r>
              <a:rPr lang="ru-RU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в природному, </a:t>
            </a:r>
            <a:r>
              <a:rPr lang="ru-RU" dirty="0" err="1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майже</a:t>
            </a:r>
            <a:r>
              <a:rPr lang="ru-RU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незайманому</a:t>
            </a:r>
            <a:r>
              <a:rPr lang="ru-RU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ru-RU" dirty="0" err="1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стані</a:t>
            </a:r>
            <a:r>
              <a:rPr lang="ru-RU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, а </a:t>
            </a:r>
            <a:r>
              <a:rPr lang="ru-RU" dirty="0" err="1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своєрідність</a:t>
            </a:r>
            <a:r>
              <a:rPr lang="ru-RU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і</a:t>
            </a:r>
            <a:r>
              <a:rPr lang="ru-RU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різноманіття</a:t>
            </a:r>
            <a:r>
              <a:rPr lang="ru-RU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ландшафтних</a:t>
            </a:r>
            <a:r>
              <a:rPr lang="ru-RU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умов </a:t>
            </a:r>
            <a:r>
              <a:rPr lang="ru-RU" dirty="0" err="1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сприяли</a:t>
            </a:r>
            <a:r>
              <a:rPr lang="ru-RU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формуванню</a:t>
            </a:r>
            <a:r>
              <a:rPr lang="ru-RU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багатого</a:t>
            </a:r>
            <a:r>
              <a:rPr lang="ru-RU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видового складу </a:t>
            </a:r>
            <a:r>
              <a:rPr lang="ru-RU" dirty="0" err="1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рослин</a:t>
            </a:r>
            <a:r>
              <a:rPr lang="ru-RU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ru-RU" dirty="0" err="1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серед</a:t>
            </a:r>
            <a:r>
              <a:rPr lang="ru-RU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яких</a:t>
            </a:r>
            <a:r>
              <a:rPr lang="ru-RU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значна</a:t>
            </a:r>
            <a:r>
              <a:rPr lang="ru-RU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частина</a:t>
            </a:r>
            <a:r>
              <a:rPr lang="ru-RU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рідкісних</a:t>
            </a:r>
            <a:r>
              <a:rPr lang="ru-RU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ru-RU" dirty="0" err="1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реліктових</a:t>
            </a:r>
            <a:r>
              <a:rPr lang="ru-RU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та </a:t>
            </a:r>
            <a:r>
              <a:rPr lang="ru-RU" dirty="0" err="1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ендемічних</a:t>
            </a:r>
            <a:r>
              <a:rPr lang="ru-RU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.</a:t>
            </a:r>
            <a:endParaRPr lang="uk-UA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908720"/>
            <a:ext cx="482453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Флора </a:t>
            </a:r>
            <a:r>
              <a:rPr lang="ru-RU" sz="2000" dirty="0" err="1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заповідника</a:t>
            </a:r>
            <a:r>
              <a:rPr lang="ru-RU" sz="2000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dirty="0" err="1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нараховує</a:t>
            </a:r>
            <a:r>
              <a:rPr lang="ru-RU" sz="2000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451 вид </a:t>
            </a:r>
            <a:r>
              <a:rPr lang="ru-RU" sz="2000" dirty="0" err="1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судинних</a:t>
            </a:r>
            <a:r>
              <a:rPr lang="ru-RU" sz="2000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dirty="0" err="1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рослин</a:t>
            </a:r>
            <a:r>
              <a:rPr lang="ru-RU" sz="2000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та 235 </a:t>
            </a:r>
            <a:r>
              <a:rPr lang="ru-RU" sz="2000" dirty="0" err="1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видів</a:t>
            </a:r>
            <a:r>
              <a:rPr lang="ru-RU" sz="2000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dirty="0" err="1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мохів</a:t>
            </a:r>
            <a:r>
              <a:rPr lang="ru-RU" sz="2000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. </a:t>
            </a:r>
            <a:r>
              <a:rPr lang="ru-RU" sz="2000" dirty="0" err="1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Значна</a:t>
            </a:r>
            <a:r>
              <a:rPr lang="ru-RU" sz="2000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dirty="0" err="1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частина</a:t>
            </a:r>
            <a:r>
              <a:rPr lang="ru-RU" sz="2000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dirty="0" err="1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видів</a:t>
            </a:r>
            <a:r>
              <a:rPr lang="ru-RU" sz="2000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- </a:t>
            </a:r>
            <a:r>
              <a:rPr lang="ru-RU" sz="2000" dirty="0" err="1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рідкісні</a:t>
            </a:r>
            <a:r>
              <a:rPr lang="ru-RU" sz="2000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ru-RU" sz="2000" dirty="0" err="1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ендемічні</a:t>
            </a:r>
            <a:r>
              <a:rPr lang="ru-RU" sz="2000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та </a:t>
            </a:r>
            <a:r>
              <a:rPr lang="ru-RU" sz="2000" dirty="0" err="1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реліктові</a:t>
            </a:r>
            <a:r>
              <a:rPr lang="ru-RU" sz="2000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, 30 </a:t>
            </a:r>
            <a:r>
              <a:rPr lang="ru-RU" sz="2000" dirty="0" err="1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видів</a:t>
            </a:r>
            <a:r>
              <a:rPr lang="ru-RU" sz="2000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dirty="0" err="1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занесені</a:t>
            </a:r>
            <a:r>
              <a:rPr lang="ru-RU" sz="2000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до </a:t>
            </a:r>
            <a:r>
              <a:rPr lang="ru-RU" sz="2000" dirty="0" err="1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Червоної</a:t>
            </a:r>
            <a:r>
              <a:rPr lang="ru-RU" sz="2000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книги </a:t>
            </a:r>
            <a:r>
              <a:rPr lang="ru-RU" sz="2000" dirty="0" err="1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України</a:t>
            </a:r>
            <a:r>
              <a:rPr lang="ru-RU" sz="2000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.</a:t>
            </a:r>
            <a:endParaRPr lang="uk-UA" sz="2000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1050190ng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76672"/>
            <a:ext cx="4032433" cy="5373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395536" y="5805264"/>
            <a:ext cx="3384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Зозулині</a:t>
            </a:r>
            <a:r>
              <a:rPr lang="ru-RU" sz="200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сльози</a:t>
            </a:r>
            <a:r>
              <a:rPr lang="ru-RU" sz="200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яйцевидні</a:t>
            </a:r>
            <a:endParaRPr lang="uk-UA" sz="2000" dirty="0"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5" name="Рисунок 4" descr="1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404664"/>
            <a:ext cx="4084939" cy="54452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5148064" y="5877272"/>
            <a:ext cx="288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Лунарія</a:t>
            </a:r>
            <a:r>
              <a:rPr lang="ru-RU" sz="2000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dirty="0" err="1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оживаюча</a:t>
            </a:r>
            <a:endParaRPr lang="uk-UA" sz="2000" dirty="0"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w-sN8YUC_t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404664"/>
            <a:ext cx="4064000" cy="27051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5652120" y="3501008"/>
            <a:ext cx="302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Тоція</a:t>
            </a:r>
            <a:r>
              <a:rPr lang="ru-RU" sz="2000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dirty="0" err="1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карпатська</a:t>
            </a:r>
            <a:endParaRPr lang="uk-UA" sz="2000" dirty="0"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" name="Рисунок 3" descr="def0f99070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3212976"/>
            <a:ext cx="4644008" cy="34830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683568" y="2852936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effectLst>
                  <a:reflection blurRad="6350" stA="55000" endA="300" endPos="45500" dir="5400000" sy="-100000" algn="bl" rotWithShape="0"/>
                </a:effectLst>
              </a:rPr>
              <a:t>	Гвоздика </a:t>
            </a:r>
            <a:r>
              <a:rPr lang="ru-RU" dirty="0" err="1" smtClean="0">
                <a:effectLst>
                  <a:reflection blurRad="6350" stA="55000" endA="300" endPos="45500" dir="5400000" sy="-100000" algn="bl" rotWithShape="0"/>
                </a:effectLst>
              </a:rPr>
              <a:t>карпатська</a:t>
            </a:r>
            <a:endParaRPr lang="uk-UA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71600" y="908720"/>
            <a:ext cx="55446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У </a:t>
            </a:r>
            <a:r>
              <a:rPr lang="ru-RU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фауні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хребетних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тварин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заповідника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налічується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149 </a:t>
            </a:r>
            <a:r>
              <a:rPr lang="ru-RU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видів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ru-RU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які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належать до 6 </a:t>
            </a:r>
            <a:r>
              <a:rPr lang="ru-RU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класів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. Фауна </a:t>
            </a:r>
            <a:r>
              <a:rPr lang="ru-RU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ссавців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представлена 47 видами.</a:t>
            </a:r>
            <a:endParaRPr lang="uk-UA" sz="2000" dirty="0">
              <a:solidFill>
                <a:schemeClr val="bg1">
                  <a:lumMod val="95000"/>
                  <a:lumOff val="5000"/>
                </a:schemeClr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90- red-deer-Cervus-elaphus (48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764705"/>
            <a:ext cx="5759505" cy="60932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843808" y="332656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Олень </a:t>
            </a:r>
            <a:r>
              <a:rPr lang="ru-RU" sz="2400" dirty="0" err="1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благородний</a:t>
            </a:r>
            <a:endParaRPr lang="uk-UA" sz="2400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55</TotalTime>
  <Words>230</Words>
  <Application>Microsoft Office PowerPoint</Application>
  <PresentationFormat>Экран (4:3)</PresentationFormat>
  <Paragraphs>18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Метро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Диана</dc:creator>
  <cp:lastModifiedBy>Диана</cp:lastModifiedBy>
  <cp:revision>8</cp:revision>
  <dcterms:created xsi:type="dcterms:W3CDTF">2014-05-19T13:25:21Z</dcterms:created>
  <dcterms:modified xsi:type="dcterms:W3CDTF">2014-05-19T15:06:04Z</dcterms:modified>
</cp:coreProperties>
</file>