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56" r:id="rId4"/>
    <p:sldId id="257" r:id="rId5"/>
    <p:sldId id="258" r:id="rId6"/>
    <p:sldId id="266" r:id="rId7"/>
    <p:sldId id="260" r:id="rId8"/>
    <p:sldId id="259" r:id="rId9"/>
    <p:sldId id="265" r:id="rId10"/>
    <p:sldId id="264" r:id="rId11"/>
    <p:sldId id="263" r:id="rId12"/>
    <p:sldId id="26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a-referat.com/%D0%A0%D0%BE%D0%B7%D0%B2%D0%B8%D1%82%D0%BE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Шляхи вирішення демографічних проблем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643446"/>
            <a:ext cx="7854696" cy="1752600"/>
          </a:xfrm>
        </p:spPr>
        <p:txBody>
          <a:bodyPr>
            <a:normAutofit/>
          </a:bodyPr>
          <a:lstStyle/>
          <a:p>
            <a:r>
              <a:rPr lang="uk-UA" smtClean="0"/>
              <a:t>Презентація </a:t>
            </a:r>
            <a:r>
              <a:rPr lang="uk-UA" smtClean="0"/>
              <a:t>учня </a:t>
            </a:r>
            <a:r>
              <a:rPr lang="uk-UA" dirty="0" smtClean="0"/>
              <a:t>11 класу</a:t>
            </a:r>
          </a:p>
          <a:p>
            <a:r>
              <a:rPr lang="uk-UA" dirty="0" smtClean="0"/>
              <a:t>Демченка Ігоря</a:t>
            </a:r>
          </a:p>
          <a:p>
            <a:r>
              <a:rPr lang="uk-UA" dirty="0" smtClean="0"/>
              <a:t>Вчитель</a:t>
            </a:r>
            <a:r>
              <a:rPr lang="uk-UA" dirty="0" smtClean="0"/>
              <a:t>: </a:t>
            </a:r>
            <a:r>
              <a:rPr lang="uk-UA" dirty="0" err="1" smtClean="0"/>
              <a:t>Літинська</a:t>
            </a:r>
            <a:r>
              <a:rPr lang="uk-UA" dirty="0" smtClean="0"/>
              <a:t> Л.С.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401080" cy="36814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демографічний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-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при </a:t>
            </a:r>
            <a:r>
              <a:rPr lang="ru-RU" dirty="0" err="1" smtClean="0"/>
              <a:t>збереженні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. </a:t>
            </a:r>
            <a:r>
              <a:rPr lang="ru-RU" dirty="0" err="1" smtClean="0"/>
              <a:t>Нещасні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і </a:t>
            </a:r>
            <a:r>
              <a:rPr lang="ru-RU" dirty="0" err="1" smtClean="0"/>
              <a:t>стихійні</a:t>
            </a:r>
            <a:r>
              <a:rPr lang="ru-RU" dirty="0" smtClean="0"/>
              <a:t> лиха не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і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: наприклад, у США </a:t>
            </a:r>
            <a:r>
              <a:rPr lang="ru-RU" dirty="0" err="1" smtClean="0"/>
              <a:t>щорічні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від автокатастроф (</a:t>
            </a:r>
            <a:r>
              <a:rPr lang="ru-RU" dirty="0" err="1" smtClean="0"/>
              <a:t>приблизно</a:t>
            </a:r>
            <a:r>
              <a:rPr lang="ru-RU" dirty="0" smtClean="0"/>
              <a:t> 50 тис. людей) </a:t>
            </a:r>
            <a:r>
              <a:rPr lang="ru-RU" dirty="0" err="1" smtClean="0"/>
              <a:t>надолужуються</a:t>
            </a:r>
            <a:r>
              <a:rPr lang="ru-RU" dirty="0" smtClean="0"/>
              <a:t> протягом 10 днів. Коли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припливною</a:t>
            </a:r>
            <a:r>
              <a:rPr lang="ru-RU" dirty="0" smtClean="0"/>
              <a:t> </a:t>
            </a:r>
            <a:r>
              <a:rPr lang="ru-RU" dirty="0" err="1" smtClean="0"/>
              <a:t>хвилею</a:t>
            </a:r>
            <a:r>
              <a:rPr lang="ru-RU" dirty="0" smtClean="0"/>
              <a:t> </a:t>
            </a:r>
            <a:r>
              <a:rPr lang="ru-RU" dirty="0" err="1" smtClean="0"/>
              <a:t>змило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рисовий</a:t>
            </a:r>
            <a:r>
              <a:rPr lang="ru-RU" dirty="0" smtClean="0"/>
              <a:t> район, то </a:t>
            </a:r>
            <a:r>
              <a:rPr lang="ru-RU" dirty="0" err="1" smtClean="0"/>
              <a:t>загинуло</a:t>
            </a:r>
            <a:r>
              <a:rPr lang="ru-RU" dirty="0" smtClean="0"/>
              <a:t> близько 500 тис. осіб, але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приросту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компенсували</a:t>
            </a:r>
            <a:r>
              <a:rPr lang="ru-RU" dirty="0" smtClean="0"/>
              <a:t> ці </a:t>
            </a:r>
            <a:r>
              <a:rPr lang="ru-RU" dirty="0" err="1" smtClean="0"/>
              <a:t>втрати</a:t>
            </a:r>
            <a:r>
              <a:rPr lang="ru-RU" dirty="0" smtClean="0"/>
              <a:t> за ЗО днів. Навіть регулярна загибель у світі 3-6 </a:t>
            </a:r>
            <a:r>
              <a:rPr lang="ru-RU" dirty="0" err="1" smtClean="0"/>
              <a:t>млн</a:t>
            </a:r>
            <a:r>
              <a:rPr lang="ru-RU" dirty="0" smtClean="0"/>
              <a:t> осіб </a:t>
            </a:r>
            <a:r>
              <a:rPr lang="ru-RU" dirty="0" err="1" smtClean="0"/>
              <a:t>щорічно</a:t>
            </a:r>
            <a:r>
              <a:rPr lang="ru-RU" dirty="0" smtClean="0"/>
              <a:t> від голоду і </a:t>
            </a:r>
            <a:r>
              <a:rPr lang="ru-RU" dirty="0" err="1" smtClean="0"/>
              <a:t>неповноцінного</a:t>
            </a:r>
            <a:r>
              <a:rPr lang="ru-RU" dirty="0" smtClean="0"/>
              <a:t> харчування є </a:t>
            </a:r>
            <a:r>
              <a:rPr lang="ru-RU" dirty="0" err="1" smtClean="0"/>
              <a:t>неістотною</a:t>
            </a:r>
            <a:r>
              <a:rPr lang="ru-RU" dirty="0" smtClean="0"/>
              <a:t> з </a:t>
            </a:r>
            <a:r>
              <a:rPr lang="ru-RU" dirty="0" err="1" smtClean="0"/>
              <a:t>погляду</a:t>
            </a:r>
            <a:r>
              <a:rPr lang="ru-RU" dirty="0" smtClean="0"/>
              <a:t> </a:t>
            </a:r>
            <a:r>
              <a:rPr lang="ru-RU" dirty="0" err="1" smtClean="0"/>
              <a:t>демографії</a:t>
            </a:r>
            <a:r>
              <a:rPr lang="ru-RU" dirty="0" smtClean="0"/>
              <a:t>, якщо </a:t>
            </a:r>
            <a:r>
              <a:rPr lang="ru-RU" dirty="0" err="1" smtClean="0"/>
              <a:t>порівняти</a:t>
            </a:r>
            <a:r>
              <a:rPr lang="ru-RU" dirty="0" smtClean="0"/>
              <a:t> її з </a:t>
            </a:r>
            <a:r>
              <a:rPr lang="ru-RU" dirty="0" err="1" smtClean="0"/>
              <a:t>глобальним</a:t>
            </a:r>
            <a:r>
              <a:rPr lang="ru-RU" dirty="0" smtClean="0"/>
              <a:t> приростом </a:t>
            </a:r>
            <a:r>
              <a:rPr lang="ru-RU" dirty="0" err="1" smtClean="0"/>
              <a:t>населення</a:t>
            </a:r>
            <a:r>
              <a:rPr lang="ru-RU" dirty="0" smtClean="0"/>
              <a:t>, яке становить за цей період майже 90 </a:t>
            </a:r>
            <a:r>
              <a:rPr lang="ru-RU" dirty="0" err="1" smtClean="0"/>
              <a:t>млн</a:t>
            </a:r>
            <a:r>
              <a:rPr lang="ru-RU" dirty="0" smtClean="0"/>
              <a:t> осіб. Тому ці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компенсуються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за два </a:t>
            </a:r>
            <a:r>
              <a:rPr lang="ru-RU" dirty="0" err="1" smtClean="0"/>
              <a:t>тижні</a:t>
            </a:r>
            <a:endParaRPr lang="ru-RU" dirty="0"/>
          </a:p>
        </p:txBody>
      </p:sp>
      <p:pic>
        <p:nvPicPr>
          <p:cNvPr id="5124" name="Picture 4" descr="http://mybangalore.smugmug.com/photos/479250079_VPxYy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7158">
            <a:off x="816828" y="356085"/>
            <a:ext cx="3167117" cy="2375338"/>
          </a:xfrm>
          <a:prstGeom prst="rect">
            <a:avLst/>
          </a:prstGeom>
          <a:noFill/>
        </p:spPr>
      </p:pic>
      <p:pic>
        <p:nvPicPr>
          <p:cNvPr id="6" name="Picture 4" descr="http://zagony.ru/uploads/posts/2012-08/thumbs/1346054673_africa_01519_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7550">
            <a:off x="5056336" y="689753"/>
            <a:ext cx="2970255" cy="20961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2460294"/>
          </a:xfrm>
        </p:spPr>
        <p:txBody>
          <a:bodyPr>
            <a:prstTxWarp prst="textWave1">
              <a:avLst>
                <a:gd name="adj1" fmla="val 13731"/>
                <a:gd name="adj2" fmla="val 0"/>
              </a:avLst>
            </a:prstTxWarp>
          </a:bodyPr>
          <a:lstStyle/>
          <a:p>
            <a:pPr>
              <a:buNone/>
            </a:pPr>
            <a:r>
              <a:rPr lang="uk-UA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Дякую за увагу!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4286280" cy="57864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err="1" smtClean="0"/>
              <a:t>Демографічний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 - це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кількісного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яке </a:t>
            </a:r>
            <a:r>
              <a:rPr lang="ru-RU" dirty="0" err="1" smtClean="0"/>
              <a:t>почалося</a:t>
            </a:r>
            <a:r>
              <a:rPr lang="ru-RU" dirty="0" smtClean="0"/>
              <a:t> у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Коли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значно </a:t>
            </a:r>
            <a:r>
              <a:rPr lang="ru-RU" dirty="0" err="1" smtClean="0"/>
              <a:t>випереджає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, то це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прискореного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неузгодженого</a:t>
            </a:r>
            <a:r>
              <a:rPr lang="ru-RU" dirty="0" smtClean="0"/>
              <a:t> з </a:t>
            </a:r>
            <a:r>
              <a:rPr lang="ru-RU" dirty="0" err="1" smtClean="0"/>
              <a:t>об'єктивними</a:t>
            </a:r>
            <a:r>
              <a:rPr lang="ru-RU" dirty="0" smtClean="0"/>
              <a:t> </a:t>
            </a:r>
            <a:r>
              <a:rPr lang="ru-RU" dirty="0" err="1" smtClean="0"/>
              <a:t>вимогами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розвитку суспільства. </a:t>
            </a:r>
            <a:endParaRPr lang="ru-RU" dirty="0"/>
          </a:p>
        </p:txBody>
      </p:sp>
      <p:pic>
        <p:nvPicPr>
          <p:cNvPr id="10242" name="Picture 2" descr="http://im6-tub-ua.yandex.net/i?id=141063642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4772">
            <a:off x="6574835" y="1961603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http://mybangalore.smugmug.com/photos/479250079_VPxYy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8122">
            <a:off x="4702373" y="294898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http://zagony.ru/uploads/posts/2012-08/thumbs/1346054627_africa_01519_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5716">
            <a:off x="5095660" y="4690623"/>
            <a:ext cx="2683336" cy="165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786874" cy="400052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Важливість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і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значущість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глобальної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демографічної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проблеми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визнають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всі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країни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, які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усвідомили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таке:</a:t>
            </a:r>
          </a:p>
          <a:p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-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населення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світу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швидко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зростає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;</a:t>
            </a:r>
          </a:p>
          <a:p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-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переважна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більшість цього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населення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припадає на країни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, що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розвиваються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;</a:t>
            </a:r>
          </a:p>
          <a:p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-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відстала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економіка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і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нерозвинута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соціальна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сфера цих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країн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не може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повернути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це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зростання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на благо свого розвитку;</a:t>
            </a:r>
          </a:p>
          <a:p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-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розповсюдження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небезпечних захворювань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призводить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до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збільшення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смертності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;</a:t>
            </a:r>
          </a:p>
          <a:p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-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неконтрольована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міграція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урбанізація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з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позитивних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явищ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перетворюються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негативні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;</a:t>
            </a:r>
          </a:p>
          <a:p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-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збільшення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кількості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збройних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конфліктів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і гонка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озброєнь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, особливо в країнах, що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розвиваються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коштують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величезних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матеріальних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затрат, що значно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погіршує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можливості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економічного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і </a:t>
            </a:r>
            <a:r>
              <a:rPr lang="ru-RU" dirty="0" err="1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соціального</a:t>
            </a:r>
            <a:r>
              <a:rPr lang="ru-RU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</a:rPr>
              <a:t> розвитку.</a:t>
            </a:r>
            <a:endParaRPr lang="ru-RU" smtClean="0"/>
          </a:p>
          <a:p>
            <a:endParaRPr lang="ru-RU" dirty="0"/>
          </a:p>
        </p:txBody>
      </p:sp>
      <p:pic>
        <p:nvPicPr>
          <p:cNvPr id="9218" name="Picture 2" descr="http://kolyan.net/uploads/posts/2009-06/1246017770_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1"/>
            <a:ext cx="3143272" cy="205521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20" name="Picture 4" descr="http://static.24.ua/images/0/26/26938/medium_26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4991"/>
            <a:ext cx="2786082" cy="20895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29600" cy="4389120"/>
          </a:xfrm>
        </p:spPr>
        <p:txBody>
          <a:bodyPr/>
          <a:lstStyle/>
          <a:p>
            <a:r>
              <a:rPr lang="ru-RU" dirty="0" err="1" smtClean="0"/>
              <a:t>Важливість</a:t>
            </a:r>
            <a:r>
              <a:rPr lang="ru-RU" dirty="0" smtClean="0"/>
              <a:t> і </a:t>
            </a:r>
            <a:r>
              <a:rPr lang="ru-RU" dirty="0" err="1" smtClean="0"/>
              <a:t>значимість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демографічної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в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по </a:t>
            </a:r>
            <a:r>
              <a:rPr lang="ru-RU" dirty="0" err="1" smtClean="0"/>
              <a:t>суті</a:t>
            </a:r>
            <a:r>
              <a:rPr lang="ru-RU" dirty="0" smtClean="0"/>
              <a:t> </a:t>
            </a:r>
            <a:r>
              <a:rPr lang="ru-RU" dirty="0" err="1" smtClean="0"/>
              <a:t>визнана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державами, що </a:t>
            </a:r>
            <a:r>
              <a:rPr lang="ru-RU" dirty="0" err="1" smtClean="0"/>
              <a:t>усвідомили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ріст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endParaRPr lang="ru-RU" dirty="0" smtClean="0"/>
          </a:p>
          <a:p>
            <a:r>
              <a:rPr lang="ru-RU" dirty="0" err="1" smtClean="0"/>
              <a:t>Усвідомлено</a:t>
            </a:r>
            <a:r>
              <a:rPr lang="ru-RU" dirty="0" smtClean="0"/>
              <a:t>, що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цих проблем можливе лише при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зусиллях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http://zagony.ru/uploads/posts/2012-08/thumbs/1346054673_africa_01519_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7550">
            <a:off x="4395234" y="3341013"/>
            <a:ext cx="4214842" cy="29744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4" descr="http://i.drom.ru/comments/120/119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674">
            <a:off x="636943" y="3857656"/>
            <a:ext cx="3652944" cy="24338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54273">
            <a:off x="190917" y="244486"/>
            <a:ext cx="8429684" cy="350046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Амстердамська</a:t>
            </a:r>
            <a:r>
              <a:rPr lang="ru-RU" dirty="0" smtClean="0"/>
              <a:t> </a:t>
            </a:r>
            <a:r>
              <a:rPr lang="ru-RU" dirty="0" err="1" smtClean="0"/>
              <a:t>декларація</a:t>
            </a:r>
            <a:r>
              <a:rPr lang="ru-RU" dirty="0" smtClean="0"/>
              <a:t> ЮНФПА </a:t>
            </a:r>
            <a:r>
              <a:rPr lang="ru-RU" dirty="0" err="1" smtClean="0"/>
              <a:t>передбачає</a:t>
            </a:r>
            <a:r>
              <a:rPr lang="ru-RU" dirty="0" smtClean="0"/>
              <a:t> застосування заходів,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здоров'я, </a:t>
            </a:r>
            <a:r>
              <a:rPr lang="ru-RU" dirty="0" err="1" smtClean="0"/>
              <a:t>грамотності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соціального</a:t>
            </a:r>
            <a:r>
              <a:rPr lang="ru-RU" dirty="0" smtClean="0"/>
              <a:t> статусу </a:t>
            </a:r>
            <a:r>
              <a:rPr lang="ru-RU" dirty="0" err="1" smtClean="0"/>
              <a:t>жінок</a:t>
            </a:r>
            <a:r>
              <a:rPr lang="ru-RU" dirty="0" smtClean="0"/>
              <a:t>, </a:t>
            </a:r>
            <a:r>
              <a:rPr lang="ru-RU" dirty="0" err="1" smtClean="0"/>
              <a:t>планування</a:t>
            </a:r>
            <a:r>
              <a:rPr lang="ru-RU" dirty="0" smtClean="0"/>
              <a:t> сім'ї тощо. За </a:t>
            </a:r>
            <a:r>
              <a:rPr lang="ru-RU" dirty="0" err="1" smtClean="0"/>
              <a:t>Амстердамською</a:t>
            </a:r>
            <a:r>
              <a:rPr lang="ru-RU" dirty="0" smtClean="0"/>
              <a:t> </a:t>
            </a:r>
            <a:r>
              <a:rPr lang="ru-RU" dirty="0" err="1" smtClean="0"/>
              <a:t>декларацією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скорочення природного приросту </a:t>
            </a:r>
            <a:r>
              <a:rPr lang="ru-RU" dirty="0" err="1" smtClean="0"/>
              <a:t>населення</a:t>
            </a:r>
            <a:r>
              <a:rPr lang="ru-RU" dirty="0" smtClean="0"/>
              <a:t> у тих країнах, де він </a:t>
            </a:r>
            <a:r>
              <a:rPr lang="ru-RU" dirty="0" err="1" smtClean="0"/>
              <a:t>загрозливо</a:t>
            </a:r>
            <a:r>
              <a:rPr lang="ru-RU" dirty="0" smtClean="0"/>
              <a:t> великий, з 2,1 до 1,9 %. </a:t>
            </a:r>
            <a:endParaRPr lang="ru-RU" dirty="0"/>
          </a:p>
        </p:txBody>
      </p:sp>
      <p:pic>
        <p:nvPicPr>
          <p:cNvPr id="7174" name="Picture 6" descr="http://www.ungeorgia.ge/userfiles/images/UNFP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7434">
            <a:off x="2786050" y="3959406"/>
            <a:ext cx="5715040" cy="28985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4214842" cy="592935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Особлива</a:t>
            </a:r>
            <a:r>
              <a:rPr lang="ru-RU" dirty="0" smtClean="0"/>
              <a:t> роль </a:t>
            </a:r>
            <a:r>
              <a:rPr lang="ru-RU" dirty="0" err="1" smtClean="0"/>
              <a:t>належить</a:t>
            </a:r>
            <a:r>
              <a:rPr lang="ru-RU" dirty="0" smtClean="0"/>
              <a:t> Фонду по </a:t>
            </a:r>
            <a:r>
              <a:rPr lang="ru-RU" dirty="0" err="1" smtClean="0"/>
              <a:t>організації</a:t>
            </a:r>
            <a:r>
              <a:rPr lang="ru-RU" dirty="0" smtClean="0"/>
              <a:t> та </a:t>
            </a:r>
            <a:r>
              <a:rPr lang="ru-RU" dirty="0" err="1" smtClean="0"/>
              <a:t>проведенню</a:t>
            </a:r>
            <a:r>
              <a:rPr lang="ru-RU" dirty="0" smtClean="0"/>
              <a:t> </a:t>
            </a:r>
            <a:r>
              <a:rPr lang="ru-RU" dirty="0" err="1" smtClean="0"/>
              <a:t>Всесвітніх</a:t>
            </a:r>
            <a:r>
              <a:rPr lang="ru-RU" dirty="0" smtClean="0"/>
              <a:t> </a:t>
            </a:r>
            <a:r>
              <a:rPr lang="ru-RU" dirty="0" err="1" smtClean="0"/>
              <a:t>конференцій</a:t>
            </a:r>
            <a:r>
              <a:rPr lang="ru-RU" dirty="0" smtClean="0"/>
              <a:t> по </a:t>
            </a:r>
            <a:r>
              <a:rPr lang="ru-RU" dirty="0" err="1" smtClean="0"/>
              <a:t>народонаселенню</a:t>
            </a:r>
            <a:r>
              <a:rPr lang="ru-RU" dirty="0" smtClean="0"/>
              <a:t> ,які </a:t>
            </a:r>
            <a:r>
              <a:rPr lang="ru-RU" dirty="0" err="1" smtClean="0"/>
              <a:t>відбулися</a:t>
            </a:r>
            <a:r>
              <a:rPr lang="ru-RU" dirty="0" smtClean="0"/>
              <a:t> в 1974 році в </a:t>
            </a:r>
            <a:r>
              <a:rPr lang="ru-RU" dirty="0" err="1" smtClean="0"/>
              <a:t>Бухаресті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1984 році в </a:t>
            </a:r>
            <a:r>
              <a:rPr lang="ru-RU" dirty="0" err="1" smtClean="0"/>
              <a:t>Мехіко</a:t>
            </a:r>
            <a:r>
              <a:rPr lang="ru-RU" dirty="0" smtClean="0"/>
              <a:t> та в 1994 році в </a:t>
            </a:r>
            <a:r>
              <a:rPr lang="ru-RU" dirty="0" err="1" smtClean="0"/>
              <a:t>Каїрі</a:t>
            </a:r>
            <a:r>
              <a:rPr lang="ru-RU" dirty="0" smtClean="0"/>
              <a:t> , на яких </a:t>
            </a:r>
            <a:r>
              <a:rPr lang="ru-RU" dirty="0" err="1" smtClean="0"/>
              <a:t>розглядалися</a:t>
            </a:r>
            <a:r>
              <a:rPr lang="ru-RU" dirty="0" smtClean="0"/>
              <a:t>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народонаселення</a:t>
            </a:r>
            <a:r>
              <a:rPr lang="ru-RU" dirty="0" smtClean="0"/>
              <a:t>, </a:t>
            </a:r>
            <a:r>
              <a:rPr lang="ru-RU" dirty="0" err="1" smtClean="0"/>
              <a:t>приймалися</a:t>
            </a:r>
            <a:r>
              <a:rPr lang="ru-RU" dirty="0" smtClean="0"/>
              <a:t>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://www.indostan.ru/forum/foto-video/5849/93202_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7521">
            <a:off x="667782" y="3259902"/>
            <a:ext cx="2190739" cy="32861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http://sdelanounas.ru/images/img/gdb.rferl.org/x400_CA718AAC-2509-4178-8352-F99B1C09948C_mw800_s.jp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4310">
            <a:off x="671184" y="739520"/>
            <a:ext cx="3286148" cy="24671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15370" cy="250033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Одним із таких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став </a:t>
            </a:r>
            <a:r>
              <a:rPr lang="ru-RU" dirty="0" err="1" smtClean="0"/>
              <a:t>Всесвітній</a:t>
            </a:r>
            <a:r>
              <a:rPr lang="ru-RU" dirty="0" smtClean="0"/>
              <a:t> план </a:t>
            </a:r>
            <a:r>
              <a:rPr lang="ru-RU" dirty="0" err="1" smtClean="0"/>
              <a:t>дій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народонаселення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підкреслювалось</a:t>
            </a:r>
            <a:r>
              <a:rPr lang="ru-RU" dirty="0" smtClean="0"/>
              <a:t>, що основою для </a:t>
            </a:r>
            <a:r>
              <a:rPr lang="ru-RU" dirty="0" err="1" smtClean="0"/>
              <a:t>дійсного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народонаселення</a:t>
            </a:r>
            <a:r>
              <a:rPr lang="ru-RU" dirty="0" smtClean="0"/>
              <a:t> є, перш за все, </a:t>
            </a:r>
            <a:r>
              <a:rPr lang="ru-RU" dirty="0" err="1" smtClean="0"/>
              <a:t>соціально-економічні</a:t>
            </a:r>
            <a:r>
              <a:rPr lang="ru-RU" dirty="0" smtClean="0"/>
              <a:t> перетворення</a:t>
            </a:r>
            <a:endParaRPr lang="ru-RU" dirty="0"/>
          </a:p>
        </p:txBody>
      </p:sp>
      <p:pic>
        <p:nvPicPr>
          <p:cNvPr id="4" name="Picture 2" descr="http://im6-tub-ua.yandex.net/i?id=141063642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071834" cy="23038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blog-japan.ru/wp-content/uploads/2011/06/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714776" cy="24798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429684" cy="300039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В програмі підкреслювалось , що збільшується кількість держав, які усвідомлюють про необхідність розширення міжнародного співробітництва в питаннях народонаселення . В програмі розглядаються взаємозв’язки між народонаселенням , стійким економічним ростом та стійким розвитком.</a:t>
            </a:r>
            <a:endParaRPr lang="uk-UA" dirty="0"/>
          </a:p>
        </p:txBody>
      </p:sp>
      <p:pic>
        <p:nvPicPr>
          <p:cNvPr id="3074" name="Picture 2" descr="http://tainy.net/wp-content/uploads/2011/01/PA223263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3995">
            <a:off x="3919263" y="3430102"/>
            <a:ext cx="3857652" cy="28932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50" y="357166"/>
            <a:ext cx="8929750" cy="35719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Програма вміщує в себе заклик до розробки політики і законів, які забезпечують ефективну підтримку сім’ї , а також сприяти її стабільності та. Розглядаються питання народжуваності, смертності та темпу приросту населення </a:t>
            </a:r>
            <a:r>
              <a:rPr lang="uk-UA" dirty="0" err="1" smtClean="0"/>
              <a:t>.Питання</a:t>
            </a:r>
            <a:r>
              <a:rPr lang="uk-UA" dirty="0" smtClean="0"/>
              <a:t> урбанізації та міграції. В цілому, звертається увага на проблеми </a:t>
            </a:r>
            <a:r>
              <a:rPr lang="uk-UA" dirty="0" err="1" smtClean="0"/>
              <a:t>„відтоку</a:t>
            </a:r>
            <a:r>
              <a:rPr lang="uk-UA" dirty="0" smtClean="0"/>
              <a:t> </a:t>
            </a:r>
            <a:r>
              <a:rPr lang="uk-UA" dirty="0" err="1" smtClean="0"/>
              <a:t>населення”</a:t>
            </a:r>
            <a:r>
              <a:rPr lang="uk-UA" dirty="0" smtClean="0"/>
              <a:t> із сільських районів і пропонуються відповідні рішення цих та деяких інших проблем , пов’язаних з переселенням в міста, з вимушеним переміщенням населення, зумовлених погіршенням оточуючої середи, ростом озброєних конфліктів.</a:t>
            </a:r>
          </a:p>
          <a:p>
            <a:r>
              <a:rPr lang="uk-UA" dirty="0" smtClean="0"/>
              <a:t>В розділі ХІ Програми ,присвяченій питанням народонаселення ,</a:t>
            </a:r>
            <a:r>
              <a:rPr lang="uk-UA" dirty="0" smtClean="0">
                <a:hlinkClick r:id="rId2" tooltip="Розвиток"/>
              </a:rPr>
              <a:t> розвитку</a:t>
            </a:r>
            <a:r>
              <a:rPr lang="uk-UA" dirty="0" smtClean="0"/>
              <a:t> та освіти, стверджується, що в </a:t>
            </a:r>
            <a:r>
              <a:rPr lang="uk-UA" dirty="0" err="1" smtClean="0"/>
              <a:t>„світі</a:t>
            </a:r>
            <a:r>
              <a:rPr lang="uk-UA" dirty="0" smtClean="0"/>
              <a:t> жінки складають 75% </a:t>
            </a:r>
            <a:r>
              <a:rPr lang="uk-UA" dirty="0" err="1" smtClean="0"/>
              <a:t>неписьменних”</a:t>
            </a:r>
            <a:r>
              <a:rPr lang="uk-UA" dirty="0" smtClean="0"/>
              <a:t> і що на світовому суспільстві лежить особлива відповідальність за забезпечення того , щоб </a:t>
            </a:r>
            <a:r>
              <a:rPr lang="uk-UA" dirty="0" err="1" smtClean="0"/>
              <a:t>“всі</a:t>
            </a:r>
            <a:r>
              <a:rPr lang="uk-UA" dirty="0" smtClean="0"/>
              <a:t> діти отримували якісну освіту і щоб вони закінчували початкову </a:t>
            </a:r>
            <a:r>
              <a:rPr lang="uk-UA" dirty="0" err="1" smtClean="0"/>
              <a:t>школу”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phiatruoc.info/wp-content/uploads/2011/12/Xoa-doi-giam-ngheo_An-D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988656"/>
            <a:ext cx="4000528" cy="286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Другая 127">
      <a:dk1>
        <a:srgbClr val="AB0042"/>
      </a:dk1>
      <a:lt1>
        <a:srgbClr val="F2F2F2"/>
      </a:lt1>
      <a:dk2>
        <a:srgbClr val="016188"/>
      </a:dk2>
      <a:lt2>
        <a:srgbClr val="4E005F"/>
      </a:lt2>
      <a:accent1>
        <a:srgbClr val="181818"/>
      </a:accent1>
      <a:accent2>
        <a:srgbClr val="E40059"/>
      </a:accent2>
      <a:accent3>
        <a:srgbClr val="9C007F"/>
      </a:accent3>
      <a:accent4>
        <a:srgbClr val="3C3C3C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Другая 127">
      <a:dk1>
        <a:srgbClr val="AB0042"/>
      </a:dk1>
      <a:lt1>
        <a:srgbClr val="F2F2F2"/>
      </a:lt1>
      <a:dk2>
        <a:srgbClr val="016188"/>
      </a:dk2>
      <a:lt2>
        <a:srgbClr val="4E005F"/>
      </a:lt2>
      <a:accent1>
        <a:srgbClr val="181818"/>
      </a:accent1>
      <a:accent2>
        <a:srgbClr val="E40059"/>
      </a:accent2>
      <a:accent3>
        <a:srgbClr val="9C007F"/>
      </a:accent3>
      <a:accent4>
        <a:srgbClr val="3C3C3C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7">
    <a:dk1>
      <a:srgbClr val="7030A0"/>
    </a:dk1>
    <a:lt1>
      <a:srgbClr val="F2921E"/>
    </a:lt1>
    <a:dk2>
      <a:srgbClr val="00B050"/>
    </a:dk2>
    <a:lt2>
      <a:srgbClr val="FF0000"/>
    </a:lt2>
    <a:accent1>
      <a:srgbClr val="4E74A3"/>
    </a:accent1>
    <a:accent2>
      <a:srgbClr val="7153A0"/>
    </a:accent2>
    <a:accent3>
      <a:srgbClr val="344D6C"/>
    </a:accent3>
    <a:accent4>
      <a:srgbClr val="00B0F0"/>
    </a:accent4>
    <a:accent5>
      <a:srgbClr val="A5B492"/>
    </a:accent5>
    <a:accent6>
      <a:srgbClr val="F6B669"/>
    </a:accent6>
    <a:hlink>
      <a:srgbClr val="C7A2E3"/>
    </a:hlink>
    <a:folHlink>
      <a:srgbClr val="6B3D8C"/>
    </a:folHlink>
  </a:clrScheme>
</a:themeOverride>
</file>

<file path=ppt/theme/themeOverride2.xml><?xml version="1.0" encoding="utf-8"?>
<a:themeOverride xmlns:a="http://schemas.openxmlformats.org/drawingml/2006/main">
  <a:clrScheme name="Другая 159">
    <a:dk1>
      <a:srgbClr val="060050"/>
    </a:dk1>
    <a:lt1>
      <a:srgbClr val="09007B"/>
    </a:lt1>
    <a:dk2>
      <a:srgbClr val="00B1F4"/>
    </a:dk2>
    <a:lt2>
      <a:srgbClr val="2FC4FE"/>
    </a:lt2>
    <a:accent1>
      <a:srgbClr val="DBE1D3"/>
    </a:accent1>
    <a:accent2>
      <a:srgbClr val="7153A0"/>
    </a:accent2>
    <a:accent3>
      <a:srgbClr val="4E74A3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535</Words>
  <Application>Microsoft Office PowerPoint</Application>
  <PresentationFormat>Экран (4:3)</PresentationFormat>
  <Paragraphs>23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Поток</vt:lpstr>
      <vt:lpstr>Яркая</vt:lpstr>
      <vt:lpstr>Открытая</vt:lpstr>
      <vt:lpstr>Шляхи вирішення демографічних проблем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8</cp:revision>
  <dcterms:created xsi:type="dcterms:W3CDTF">2013-09-30T16:30:49Z</dcterms:created>
  <dcterms:modified xsi:type="dcterms:W3CDTF">2015-02-24T14:59:19Z</dcterms:modified>
</cp:coreProperties>
</file>