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7" autoAdjust="0"/>
    <p:restoredTop sz="94660"/>
  </p:normalViewPr>
  <p:slideViewPr>
    <p:cSldViewPr>
      <p:cViewPr varScale="1">
        <p:scale>
          <a:sx n="69" d="100"/>
          <a:sy n="69" d="100"/>
        </p:scale>
        <p:origin x="-900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A225F-2688-4805-8446-499E1B810860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179B6-B9FF-45EE-87CC-F32BD8A24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01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8D08E24-2DBB-4F20-A84D-3EC546A4546D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F268C2D-082E-4658-B077-0064627C916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7967" y="4322618"/>
            <a:ext cx="7543800" cy="2152650"/>
          </a:xfrm>
        </p:spPr>
        <p:txBody>
          <a:bodyPr/>
          <a:lstStyle/>
          <a:p>
            <a:pPr algn="ctr"/>
            <a:r>
              <a:rPr lang="uk-UA" dirty="0" smtClean="0"/>
              <a:t>Франція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8" y="246793"/>
            <a:ext cx="8064896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45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178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Релігійний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склад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Співвідношення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послідовників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релігійних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католики - 83%-88%,</a:t>
            </a:r>
          </a:p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мусульмани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- 6%-8%,</a:t>
            </a:r>
          </a:p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протестанти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- 2%,</a:t>
            </a:r>
          </a:p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юдеї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- 1%.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32" y="311576"/>
            <a:ext cx="1809750" cy="2524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539965"/>
            <a:ext cx="2808312" cy="1868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98" y="2035043"/>
            <a:ext cx="2655342" cy="2017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043662"/>
            <a:ext cx="3024336" cy="3365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32" y="3861048"/>
            <a:ext cx="1847850" cy="246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28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792088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господарство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загальним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обсягом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сільськогосподарської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посідає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перше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європейських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поступається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тільки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Канаді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тваринництво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землеробстві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провідним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зернове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Пшениця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1/4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земель,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врожайність'сягає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60 ц з 1 га.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Щорічний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збір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пшениці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становить 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40 млн т (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четверте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зернових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60 млн т.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культур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кукурудза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ячмінь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вирощування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пшениці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кукурудзи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пшениці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технічних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культур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виділяється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цукровий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буряк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соняшник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окремих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районах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вирощують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льон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рис,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картоплю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хміль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тютюн,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квіти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оливкові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фруктових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переважають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яблуневі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сади, особливо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рівень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розвитку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виноградарства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овочівництва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Провідними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галузями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тваринництва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скотарство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м'ясо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-молочно-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напрямку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свинарство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вівчарство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Зосереджене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Центральному районах.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рівнем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інтенсивності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характеризується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тваринництво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Паризького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Рибальство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галуззю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спеціалізації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розмішуються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уздовж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атлантичного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узбережжя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930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</a:t>
            </a: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</a:t>
            </a: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дуже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розвинений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поїзди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зокрема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TGV («Trains à Grande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Vitesse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високошвидкісні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поїзди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зв'язують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столицю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всіма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великими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містами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сусідніми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Швидкість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руху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потягів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320 км/год.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мережа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становить 29370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кілометрів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і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найпротяжнішою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мережею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сполучення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існує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всіма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сусідніми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окрім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Андорри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54" y="548679"/>
            <a:ext cx="3775772" cy="2831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85" y="4077072"/>
            <a:ext cx="3714922" cy="2463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24003"/>
            <a:ext cx="4320480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07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4572000" cy="147732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Автомобільний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транспорт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Мережа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автомобільних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доріг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досить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щільно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покриває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всю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територію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країни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Загальна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протяжність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автодоріг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951500 км.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3433578"/>
            <a:ext cx="4572000" cy="34163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Авіатранспорт</a:t>
            </a:r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Франції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близько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475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аеропортів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295 з них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мають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асфальтовані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або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бетонні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злітно-посадочні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смуги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решта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180 —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грунтові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Найбільший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французький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аеропорт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—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аеропорт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Шарля де Голля,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розташований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передмісті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Парижа. Ер Франс —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національний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французький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авіаперевізник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здійснює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авіарейси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практично у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всі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країни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світу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9402"/>
            <a:ext cx="3612037" cy="2705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5" y="3645024"/>
            <a:ext cx="3908813" cy="2717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87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7693"/>
            <a:ext cx="77048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Зовнішньоекономічні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зв'язки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Однією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найважливіших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форм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економічних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зв'язків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зарубіжними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вивіз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капіталу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помітно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перевищує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вкладення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капіталів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(США,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ЄС). За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рівнем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зовнішнього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товарообігу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теж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одним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світових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лідерів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експорті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готова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устаткування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хімічні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споживчі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товари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експортом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хімічної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посідає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зернових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культур — друге,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поступаючись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США.</a:t>
            </a: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імпорті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устаткування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галузей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паливно-енергетичні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Приблизно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2/3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зовнішньої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торгівлі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припадає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Європейського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Союзу.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надходження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держава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міжнародного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туризму,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послуг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290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51937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Культурна спадщина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5300067" cy="4240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5804" y="5877272"/>
            <a:ext cx="4847802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dirty="0" smtClean="0"/>
              <a:t>Собор </a:t>
            </a:r>
            <a:r>
              <a:rPr lang="ru-RU" sz="2000" dirty="0" err="1" smtClean="0"/>
              <a:t>Паризької</a:t>
            </a:r>
            <a:r>
              <a:rPr lang="ru-RU" sz="2000" dirty="0" smtClean="0"/>
              <a:t> Богоматері в </a:t>
            </a:r>
            <a:r>
              <a:rPr lang="ru-RU" sz="2000" dirty="0" err="1" smtClean="0"/>
              <a:t>Парижі</a:t>
            </a:r>
            <a:endParaRPr lang="ru-RU" sz="20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33475"/>
            <a:ext cx="7620000" cy="4591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5804" y="5919268"/>
            <a:ext cx="484780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0" i="0" dirty="0" err="1" smtClean="0">
                <a:effectLst/>
                <a:latin typeface="Arial"/>
              </a:rPr>
              <a:t>Версальський</a:t>
            </a:r>
            <a:r>
              <a:rPr lang="ru-RU" b="0" i="0" dirty="0" smtClean="0">
                <a:effectLst/>
                <a:latin typeface="Arial"/>
              </a:rPr>
              <a:t> палац</a:t>
            </a: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624736" cy="4372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5877272"/>
            <a:ext cx="485791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dirty="0" smtClean="0"/>
              <a:t>Ле-Мон-Сен-Міше́ль</a:t>
            </a:r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174" y="1227798"/>
            <a:ext cx="5598608" cy="4177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45804" y="5877272"/>
            <a:ext cx="484780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Шамбор</a:t>
            </a:r>
            <a:endParaRPr lang="ru-RU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9" y="1716023"/>
            <a:ext cx="8222290" cy="3425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45804" y="5892661"/>
            <a:ext cx="484780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Лувр</a:t>
            </a:r>
            <a:endParaRPr lang="ru-RU" dirty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6" y="2492896"/>
            <a:ext cx="8244863" cy="2198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35696" y="5892661"/>
            <a:ext cx="485791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Музей </a:t>
            </a:r>
            <a:r>
              <a:rPr lang="ru-RU" dirty="0" err="1" smtClean="0"/>
              <a:t>д'Орсе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05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03315"/>
            <a:ext cx="62198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lvl="0" algn="ctr"/>
            <a:r>
              <a:rPr lang="ru-RU" sz="2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Фран</a:t>
            </a:r>
            <a:r>
              <a:rPr lang="ru-RU" sz="2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уз</a:t>
            </a:r>
            <a:r>
              <a:rPr lang="ru-RU" sz="2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цька</a:t>
            </a:r>
            <a:r>
              <a:rPr lang="ru-RU" sz="2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Республіка</a:t>
            </a:r>
            <a:endParaRPr lang="ru-RU" sz="2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lvl="0" algn="ctr"/>
            <a:r>
              <a:rPr lang="en-US" sz="24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République</a:t>
            </a:r>
            <a:r>
              <a:rPr lang="en-US" sz="2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Française</a:t>
            </a:r>
            <a:endParaRPr lang="en-US" sz="2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837333"/>
              </p:ext>
            </p:extLst>
          </p:nvPr>
        </p:nvGraphicFramePr>
        <p:xfrm>
          <a:off x="683568" y="1085131"/>
          <a:ext cx="7848871" cy="556103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880320"/>
                <a:gridCol w="496855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Столиця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Париж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Площа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723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err="1" smtClean="0"/>
                        <a:t>Загалом</a:t>
                      </a:r>
                      <a:r>
                        <a:rPr lang="ru-RU" dirty="0" smtClean="0"/>
                        <a:t>	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dirty="0" smtClean="0"/>
                        <a:t> Води (%)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551 695 км² (47-а)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0,26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Державний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устрій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Президентська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республіка</a:t>
                      </a:r>
                      <a:endParaRPr lang="ru-RU" dirty="0"/>
                    </a:p>
                  </a:txBody>
                  <a:tcPr/>
                </a:tc>
              </a:tr>
              <a:tr h="6029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Населення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61.9 млн. чоловік</a:t>
                      </a:r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Офіційні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мови</a:t>
                      </a:r>
                      <a:endParaRPr lang="ru-RU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французька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Тип країни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Високорозвинена, країна «великої сімки»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ВВП На душу </a:t>
                      </a:r>
                      <a:r>
                        <a:rPr lang="ru-RU" dirty="0" err="1" smtClean="0"/>
                        <a:t>населення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44 008 $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Член організацій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ОБСЄ, ЄС, НАТО,ООН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Валюта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Євро</a:t>
                      </a:r>
                      <a:r>
                        <a:rPr lang="ru-RU" dirty="0" smtClean="0"/>
                        <a:t> - € (</a:t>
                      </a:r>
                      <a:r>
                        <a:rPr lang="en-US" dirty="0" smtClean="0"/>
                        <a:t>EUR)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06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048" y="335391"/>
            <a:ext cx="49880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Європейського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материка.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Завдяки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своєму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географічному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геополітичному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розташуванню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нерідко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називають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«центральною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одночасний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вихід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Атлантичного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океану,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Середземного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моря і через Ла-Манш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море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контролює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гірські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системи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межує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Андоррою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Бельгією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Люксембургом,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Німеччиною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Швейцарією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Італією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Іспанією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29" y="335390"/>
            <a:ext cx="3168784" cy="2373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5" y="3868246"/>
            <a:ext cx="3687613" cy="2445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r="21016" b="10858"/>
          <a:stretch/>
        </p:blipFill>
        <p:spPr bwMode="auto">
          <a:xfrm>
            <a:off x="5696794" y="3330604"/>
            <a:ext cx="3134218" cy="2982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28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2147" y="2363981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представлені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типи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рельєфу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гори,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древнє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плато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рівнини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рівнини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низькогір'я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середньовисотні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гори.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Піренеї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Альпи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найвища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вершина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г. Монблан, 4807 м).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гірські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системи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окрім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Центральний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Французький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масив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Юра,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Вогези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Севенни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653136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53136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53136"/>
            <a:ext cx="2626328" cy="184785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2304257" cy="172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1299"/>
            <a:ext cx="2466975" cy="170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16" y="211299"/>
            <a:ext cx="230425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77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31683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Великі</a:t>
            </a:r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ріки</a:t>
            </a:r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— Сена (</a:t>
            </a:r>
            <a:r>
              <a:rPr lang="ru-RU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найдовша</a:t>
            </a:r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річка</a:t>
            </a:r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країни</a:t>
            </a:r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1012 км), Рона, Луара, Гаронна, Рейн (</a:t>
            </a:r>
            <a:r>
              <a:rPr lang="ru-RU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вздовж</a:t>
            </a:r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кордону з </a:t>
            </a:r>
            <a:r>
              <a:rPr lang="ru-RU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Німеччиною</a:t>
            </a:r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).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64671"/>
            <a:ext cx="3674368" cy="2752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77" y="405377"/>
            <a:ext cx="4555293" cy="255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61" y="3607759"/>
            <a:ext cx="3857809" cy="2801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4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188640"/>
            <a:ext cx="1369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682" y="1030126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лежить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помірних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широтах і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єдиною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європейською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чотирьох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кліматичних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зонах: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атлантична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континентальна (в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альпійська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середземноморська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сприятливий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Кліматичні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умови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досить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різноманітні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Для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Нормандії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Бретані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характерним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поширює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вплив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всю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Особливо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м'яким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вологим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відрізняється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Бретань, для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характерна мала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різниця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літніми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зимовими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температурами,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похмурі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сильними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вітрами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Взимку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тут тепло (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температура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січня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+7 ° С), але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прохолодне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похмуре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липні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+17 ° С).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районах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домінує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континентальний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тут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річна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амплітуда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середньомісячних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температур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 ° С.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Рівнини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узбережжі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приємний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середземноморський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морози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тут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вкрай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рідкісні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проливні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дощі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навесні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восени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хоч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сильні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короткочасні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влітку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дощів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практично не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буває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регіон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100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Містраль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холодний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сухий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вітер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долини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257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700808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Надра</a:t>
            </a:r>
            <a:r>
              <a:rPr lang="ru-RU" dirty="0" smtClean="0"/>
              <a:t> </a:t>
            </a:r>
            <a:r>
              <a:rPr lang="ru-RU" dirty="0" err="1" smtClean="0"/>
              <a:t>Франції</a:t>
            </a:r>
            <a:r>
              <a:rPr lang="ru-RU" dirty="0" smtClean="0"/>
              <a:t> </a:t>
            </a:r>
            <a:r>
              <a:rPr lang="ru-RU" dirty="0" err="1" smtClean="0"/>
              <a:t>багаті</a:t>
            </a:r>
            <a:r>
              <a:rPr lang="ru-RU" dirty="0" smtClean="0"/>
              <a:t> на </a:t>
            </a:r>
            <a:r>
              <a:rPr lang="ru-RU" dirty="0" err="1" smtClean="0"/>
              <a:t>залізні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(</a:t>
            </a:r>
            <a:r>
              <a:rPr lang="ru-RU" dirty="0" err="1" smtClean="0"/>
              <a:t>Лотарингія</a:t>
            </a:r>
            <a:r>
              <a:rPr lang="ru-RU" dirty="0" smtClean="0"/>
              <a:t>), </a:t>
            </a:r>
            <a:r>
              <a:rPr lang="ru-RU" dirty="0" err="1" smtClean="0"/>
              <a:t>боксити</a:t>
            </a:r>
            <a:r>
              <a:rPr lang="ru-RU" dirty="0" smtClean="0"/>
              <a:t> (Прованс), </a:t>
            </a:r>
            <a:r>
              <a:rPr lang="ru-RU" dirty="0" err="1" smtClean="0"/>
              <a:t>калійну</a:t>
            </a:r>
            <a:r>
              <a:rPr lang="ru-RU" dirty="0" smtClean="0"/>
              <a:t> (</a:t>
            </a:r>
            <a:r>
              <a:rPr lang="ru-RU" dirty="0" err="1" smtClean="0"/>
              <a:t>Ельзас</a:t>
            </a:r>
            <a:r>
              <a:rPr lang="ru-RU" dirty="0" smtClean="0"/>
              <a:t>) і </a:t>
            </a:r>
            <a:r>
              <a:rPr lang="ru-RU" dirty="0" err="1" smtClean="0"/>
              <a:t>кам'яну</a:t>
            </a:r>
            <a:r>
              <a:rPr lang="ru-RU" dirty="0" smtClean="0"/>
              <a:t> (</a:t>
            </a:r>
            <a:r>
              <a:rPr lang="ru-RU" dirty="0" err="1" smtClean="0"/>
              <a:t>Лотарингія</a:t>
            </a:r>
            <a:r>
              <a:rPr lang="ru-RU" dirty="0" smtClean="0"/>
              <a:t>) </a:t>
            </a:r>
            <a:r>
              <a:rPr lang="ru-RU" dirty="0" err="1" smtClean="0"/>
              <a:t>сіль</a:t>
            </a:r>
            <a:r>
              <a:rPr lang="ru-RU" dirty="0" smtClean="0"/>
              <a:t>, </a:t>
            </a:r>
            <a:r>
              <a:rPr lang="ru-RU" dirty="0" err="1" smtClean="0"/>
              <a:t>уранові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(</a:t>
            </a:r>
            <a:r>
              <a:rPr lang="ru-RU" dirty="0" err="1" smtClean="0"/>
              <a:t>Центральний</a:t>
            </a:r>
            <a:r>
              <a:rPr lang="ru-RU" dirty="0" smtClean="0"/>
              <a:t> </a:t>
            </a:r>
            <a:r>
              <a:rPr lang="ru-RU" dirty="0" err="1" smtClean="0"/>
              <a:t>масив</a:t>
            </a:r>
            <a:r>
              <a:rPr lang="ru-RU" dirty="0" smtClean="0"/>
              <a:t>). На </a:t>
            </a:r>
            <a:r>
              <a:rPr lang="ru-RU" dirty="0" err="1" smtClean="0"/>
              <a:t>паливні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 </a:t>
            </a:r>
            <a:r>
              <a:rPr lang="ru-RU" dirty="0" err="1" smtClean="0"/>
              <a:t>країна</a:t>
            </a:r>
            <a:r>
              <a:rPr lang="ru-RU" dirty="0" smtClean="0"/>
              <a:t> </a:t>
            </a:r>
            <a:r>
              <a:rPr lang="ru-RU" dirty="0" err="1" smtClean="0"/>
              <a:t>бідна</a:t>
            </a:r>
            <a:r>
              <a:rPr lang="ru-RU" dirty="0" smtClean="0"/>
              <a:t>. </a:t>
            </a:r>
            <a:r>
              <a:rPr lang="ru-RU" dirty="0" err="1" smtClean="0"/>
              <a:t>Вугільні</a:t>
            </a:r>
            <a:r>
              <a:rPr lang="ru-RU" dirty="0" smtClean="0"/>
              <a:t> </a:t>
            </a:r>
            <a:r>
              <a:rPr lang="ru-RU" dirty="0" err="1" smtClean="0"/>
              <a:t>басейни</a:t>
            </a:r>
            <a:r>
              <a:rPr lang="ru-RU" dirty="0" smtClean="0"/>
              <a:t> — </a:t>
            </a:r>
            <a:r>
              <a:rPr lang="ru-RU" dirty="0" err="1" smtClean="0"/>
              <a:t>Північний</a:t>
            </a:r>
            <a:r>
              <a:rPr lang="ru-RU" dirty="0" smtClean="0"/>
              <a:t> (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ціле</a:t>
            </a:r>
            <a:r>
              <a:rPr lang="ru-RU" dirty="0" smtClean="0"/>
              <a:t> з </a:t>
            </a:r>
            <a:r>
              <a:rPr lang="ru-RU" dirty="0" err="1" smtClean="0"/>
              <a:t>бельгійським</a:t>
            </a:r>
            <a:r>
              <a:rPr lang="ru-RU" dirty="0" smtClean="0"/>
              <a:t>) і </a:t>
            </a:r>
            <a:r>
              <a:rPr lang="ru-RU" dirty="0" err="1" smtClean="0"/>
              <a:t>Лотаринзький</a:t>
            </a:r>
            <a:r>
              <a:rPr lang="ru-RU" dirty="0" smtClean="0"/>
              <a:t> (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ціле</a:t>
            </a:r>
            <a:r>
              <a:rPr lang="ru-RU" dirty="0" smtClean="0"/>
              <a:t> з </a:t>
            </a:r>
            <a:r>
              <a:rPr lang="ru-RU" dirty="0" err="1" smtClean="0"/>
              <a:t>Саарським</a:t>
            </a:r>
            <a:r>
              <a:rPr lang="ru-RU" dirty="0" smtClean="0"/>
              <a:t>) — </a:t>
            </a:r>
            <a:r>
              <a:rPr lang="ru-RU" dirty="0" err="1" smtClean="0"/>
              <a:t>невеликі</a:t>
            </a:r>
            <a:r>
              <a:rPr lang="ru-RU" dirty="0" smtClean="0"/>
              <a:t> та </a:t>
            </a:r>
            <a:r>
              <a:rPr lang="ru-RU" dirty="0" err="1" smtClean="0"/>
              <a:t>економічно</a:t>
            </a:r>
            <a:r>
              <a:rPr lang="ru-RU" dirty="0" smtClean="0"/>
              <a:t> </a:t>
            </a:r>
            <a:r>
              <a:rPr lang="ru-RU" dirty="0" err="1" smtClean="0"/>
              <a:t>невигідні</a:t>
            </a:r>
            <a:r>
              <a:rPr lang="ru-RU" dirty="0" smtClean="0"/>
              <a:t>. </a:t>
            </a:r>
            <a:r>
              <a:rPr lang="ru-RU" dirty="0" err="1" smtClean="0"/>
              <a:t>Нафти</a:t>
            </a:r>
            <a:r>
              <a:rPr lang="ru-RU" dirty="0" smtClean="0"/>
              <a:t> і природного газу практично </a:t>
            </a:r>
            <a:r>
              <a:rPr lang="ru-RU" dirty="0" err="1" smtClean="0"/>
              <a:t>немає</a:t>
            </a:r>
            <a:r>
              <a:rPr lang="ru-RU" dirty="0" smtClean="0"/>
              <a:t>. </a:t>
            </a:r>
            <a:r>
              <a:rPr lang="ru-RU" dirty="0" err="1" smtClean="0"/>
              <a:t>Значними</a:t>
            </a:r>
            <a:r>
              <a:rPr lang="ru-RU" dirty="0" smtClean="0"/>
              <a:t> є </a:t>
            </a:r>
            <a:r>
              <a:rPr lang="ru-RU" dirty="0" err="1" smtClean="0"/>
              <a:t>ресурси</a:t>
            </a:r>
            <a:r>
              <a:rPr lang="ru-RU" dirty="0" smtClean="0"/>
              <a:t> </a:t>
            </a:r>
            <a:r>
              <a:rPr lang="ru-RU" dirty="0" err="1" smtClean="0"/>
              <a:t>гідроенергії</a:t>
            </a:r>
            <a:r>
              <a:rPr lang="ru-RU" dirty="0" smtClean="0"/>
              <a:t> та </a:t>
            </a:r>
            <a:r>
              <a:rPr lang="ru-RU" dirty="0" err="1" smtClean="0"/>
              <a:t>енергії</a:t>
            </a:r>
            <a:r>
              <a:rPr lang="ru-RU" dirty="0" smtClean="0"/>
              <a:t> </a:t>
            </a:r>
            <a:r>
              <a:rPr lang="ru-RU" dirty="0" err="1" smtClean="0"/>
              <a:t>припливів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Важливим</a:t>
            </a:r>
            <a:r>
              <a:rPr lang="ru-RU" dirty="0" smtClean="0"/>
              <a:t> </a:t>
            </a:r>
            <a:r>
              <a:rPr lang="ru-RU" dirty="0" err="1" smtClean="0"/>
              <a:t>природним</a:t>
            </a:r>
            <a:r>
              <a:rPr lang="ru-RU" dirty="0" smtClean="0"/>
              <a:t> </a:t>
            </a:r>
            <a:r>
              <a:rPr lang="ru-RU" dirty="0" err="1" smtClean="0"/>
              <a:t>багатством</a:t>
            </a:r>
            <a:r>
              <a:rPr lang="ru-RU" dirty="0" smtClean="0"/>
              <a:t> </a:t>
            </a:r>
            <a:r>
              <a:rPr lang="ru-RU" dirty="0" err="1" smtClean="0"/>
              <a:t>Франції</a:t>
            </a:r>
            <a:r>
              <a:rPr lang="ru-RU" dirty="0" smtClean="0"/>
              <a:t> є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кліматичні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і </a:t>
            </a:r>
            <a:r>
              <a:rPr lang="ru-RU" dirty="0" err="1" smtClean="0"/>
              <a:t>родючі</a:t>
            </a:r>
            <a:r>
              <a:rPr lang="ru-RU" dirty="0" smtClean="0"/>
              <a:t> </a:t>
            </a:r>
            <a:r>
              <a:rPr lang="ru-RU" dirty="0" err="1" smtClean="0"/>
              <a:t>рівнинні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. </a:t>
            </a:r>
            <a:r>
              <a:rPr lang="ru-RU" dirty="0" err="1" smtClean="0"/>
              <a:t>Більша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лежить</a:t>
            </a:r>
            <a:r>
              <a:rPr lang="ru-RU" dirty="0" smtClean="0"/>
              <a:t> у </a:t>
            </a:r>
            <a:r>
              <a:rPr lang="ru-RU" dirty="0" err="1" smtClean="0"/>
              <a:t>південній</a:t>
            </a:r>
            <a:r>
              <a:rPr lang="ru-RU" dirty="0" smtClean="0"/>
              <a:t> </a:t>
            </a:r>
            <a:r>
              <a:rPr lang="ru-RU" dirty="0" err="1" smtClean="0"/>
              <a:t>смузі</a:t>
            </a:r>
            <a:r>
              <a:rPr lang="ru-RU" dirty="0" smtClean="0"/>
              <a:t> </a:t>
            </a:r>
            <a:r>
              <a:rPr lang="ru-RU" dirty="0" err="1" smtClean="0"/>
              <a:t>помірного</a:t>
            </a:r>
            <a:r>
              <a:rPr lang="ru-RU" dirty="0" smtClean="0"/>
              <a:t> поясу. Зима </a:t>
            </a:r>
            <a:r>
              <a:rPr lang="ru-RU" dirty="0" err="1" smtClean="0"/>
              <a:t>м'яка</a:t>
            </a:r>
            <a:r>
              <a:rPr lang="ru-RU" dirty="0" smtClean="0"/>
              <a:t>, </a:t>
            </a:r>
            <a:r>
              <a:rPr lang="ru-RU" dirty="0" err="1" smtClean="0"/>
              <a:t>літо</a:t>
            </a:r>
            <a:r>
              <a:rPr lang="ru-RU" dirty="0" smtClean="0"/>
              <a:t> тепле. </a:t>
            </a:r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морський</a:t>
            </a:r>
            <a:r>
              <a:rPr lang="ru-RU" dirty="0" smtClean="0"/>
              <a:t>, опади </a:t>
            </a:r>
            <a:r>
              <a:rPr lang="ru-RU" dirty="0" err="1" smtClean="0"/>
              <a:t>рівномірні</a:t>
            </a:r>
            <a:r>
              <a:rPr lang="ru-RU" dirty="0" smtClean="0"/>
              <a:t> </a:t>
            </a:r>
            <a:r>
              <a:rPr lang="ru-RU" dirty="0" err="1" smtClean="0"/>
              <a:t>впродовж</a:t>
            </a:r>
            <a:r>
              <a:rPr lang="ru-RU" dirty="0" smtClean="0"/>
              <a:t> </a:t>
            </a:r>
            <a:r>
              <a:rPr lang="ru-RU" dirty="0" err="1" smtClean="0"/>
              <a:t>усього</a:t>
            </a:r>
            <a:r>
              <a:rPr lang="ru-RU" dirty="0" smtClean="0"/>
              <a:t> року. </a:t>
            </a:r>
            <a:r>
              <a:rPr lang="ru-RU" dirty="0" err="1" smtClean="0"/>
              <a:t>Річна</a:t>
            </a:r>
            <a:r>
              <a:rPr lang="ru-RU" dirty="0" smtClean="0"/>
              <a:t> сума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понижується</a:t>
            </a:r>
            <a:r>
              <a:rPr lang="ru-RU" dirty="0" smtClean="0"/>
              <a:t> з заходу на </a:t>
            </a:r>
            <a:r>
              <a:rPr lang="ru-RU" dirty="0" err="1" smtClean="0"/>
              <a:t>схід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1200 до 600 мм. На </a:t>
            </a:r>
            <a:r>
              <a:rPr lang="ru-RU" dirty="0" err="1" smtClean="0"/>
              <a:t>південному</a:t>
            </a:r>
            <a:r>
              <a:rPr lang="ru-RU" dirty="0" smtClean="0"/>
              <a:t> </a:t>
            </a:r>
            <a:r>
              <a:rPr lang="ru-RU" dirty="0" err="1" smtClean="0"/>
              <a:t>узбережжі</a:t>
            </a:r>
            <a:r>
              <a:rPr lang="ru-RU" dirty="0" smtClean="0"/>
              <a:t> й </a:t>
            </a:r>
            <a:r>
              <a:rPr lang="ru-RU" dirty="0" err="1" smtClean="0"/>
              <a:t>Корсиці</a:t>
            </a:r>
            <a:r>
              <a:rPr lang="ru-RU" dirty="0" smtClean="0"/>
              <a:t> </a:t>
            </a:r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субтропічний</a:t>
            </a:r>
            <a:r>
              <a:rPr lang="ru-RU" dirty="0" smtClean="0"/>
              <a:t> </a:t>
            </a:r>
            <a:r>
              <a:rPr lang="ru-RU" dirty="0" err="1" smtClean="0"/>
              <a:t>середземноморського</a:t>
            </a:r>
            <a:r>
              <a:rPr lang="ru-RU" dirty="0" smtClean="0"/>
              <a:t> типу. </a:t>
            </a:r>
            <a:r>
              <a:rPr lang="ru-RU" dirty="0" err="1" smtClean="0"/>
              <a:t>Майже</a:t>
            </a:r>
            <a:r>
              <a:rPr lang="ru-RU" dirty="0" smtClean="0"/>
              <a:t> 1/5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залишається</a:t>
            </a:r>
            <a:r>
              <a:rPr lang="ru-RU" dirty="0" smtClean="0"/>
              <a:t> </a:t>
            </a:r>
            <a:r>
              <a:rPr lang="ru-RU" dirty="0" err="1" smtClean="0"/>
              <a:t>вкритою</a:t>
            </a:r>
            <a:r>
              <a:rPr lang="ru-RU" dirty="0" smtClean="0"/>
              <a:t> </a:t>
            </a:r>
            <a:r>
              <a:rPr lang="ru-RU" dirty="0" err="1" smtClean="0"/>
              <a:t>лісом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Природне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 </a:t>
            </a:r>
            <a:r>
              <a:rPr lang="ru-RU" dirty="0" err="1" smtClean="0"/>
              <a:t>Франції</a:t>
            </a:r>
            <a:r>
              <a:rPr lang="ru-RU" dirty="0" smtClean="0"/>
              <a:t> </a:t>
            </a:r>
            <a:r>
              <a:rPr lang="ru-RU" dirty="0" err="1" smtClean="0"/>
              <a:t>порівняно</a:t>
            </a:r>
            <a:r>
              <a:rPr lang="ru-RU" dirty="0" smtClean="0"/>
              <a:t> мало </a:t>
            </a:r>
            <a:r>
              <a:rPr lang="ru-RU" dirty="0" err="1" smtClean="0"/>
              <a:t>забруднене</a:t>
            </a:r>
            <a:r>
              <a:rPr lang="ru-RU" dirty="0" smtClean="0"/>
              <a:t>, </a:t>
            </a:r>
            <a:r>
              <a:rPr lang="ru-RU" dirty="0" err="1" smtClean="0"/>
              <a:t>багато</a:t>
            </a:r>
            <a:r>
              <a:rPr lang="ru-RU" dirty="0" smtClean="0"/>
              <a:t> земель </a:t>
            </a:r>
            <a:r>
              <a:rPr lang="ru-RU" dirty="0" err="1" smtClean="0"/>
              <a:t>охороняється</a:t>
            </a:r>
            <a:r>
              <a:rPr lang="ru-RU" dirty="0" smtClean="0"/>
              <a:t>.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значними</a:t>
            </a:r>
            <a:r>
              <a:rPr lang="ru-RU" dirty="0" smtClean="0"/>
              <a:t> є </a:t>
            </a:r>
            <a:r>
              <a:rPr lang="ru-RU" dirty="0" err="1" smtClean="0"/>
              <a:t>рекреаційні</a:t>
            </a:r>
            <a:r>
              <a:rPr lang="ru-RU" dirty="0" smtClean="0"/>
              <a:t> і </a:t>
            </a:r>
            <a:r>
              <a:rPr lang="ru-RU" dirty="0" err="1" smtClean="0"/>
              <a:t>туристські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395536" y="260648"/>
            <a:ext cx="8536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54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76" y="350123"/>
            <a:ext cx="1905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84" y="129476"/>
            <a:ext cx="1584176" cy="135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6344" l="0" r="100000">
                        <a14:backgroundMark x1="73125" y1="8961" x2="87813" y2="2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03" b="23672"/>
          <a:stretch/>
        </p:blipFill>
        <p:spPr bwMode="auto">
          <a:xfrm>
            <a:off x="6504384" y="351758"/>
            <a:ext cx="1812032" cy="11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65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4248472" cy="59093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Загальна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чисельність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населення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становить 58 млн.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чол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(з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урахуванням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заморських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департаментів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і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територій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близько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61.1 млн.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чол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.),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що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ставить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Францію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на 13-е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місце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у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світі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і 4-е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місце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в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Європі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за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кількістю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населення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Франція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—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однонаціональна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держава,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її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населення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становлять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французи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Приблизно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чверть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корінного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населення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(4,5 млн.) —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це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іноземці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алжирці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португальці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італійці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іспанці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вірмени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тощо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),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що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народилися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виросли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і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заснували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родини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у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Франції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Щороку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приблизно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10 тис.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осіб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отримують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французьке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громадянство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469" y="248898"/>
            <a:ext cx="1965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Населення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76" y="4725596"/>
            <a:ext cx="3607904" cy="2020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8898"/>
            <a:ext cx="2888534" cy="424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37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4662264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Статевовікова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структура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населення</a:t>
            </a:r>
            <a:endParaRPr lang="ru-RU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endParaRPr lang="ru-RU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0-14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років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: 18,6 % (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чоловіче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населення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6,125,629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чол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.;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жіноче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населення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5,838,925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чол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.);</a:t>
            </a:r>
          </a:p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15-64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років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: 65 % (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чоловіче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населення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20,963,124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чол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.;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жіноче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населення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20,929,280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чол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.);</a:t>
            </a:r>
          </a:p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65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років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і старше: 16,4 % (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чоловіче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населення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4,403,248.;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жіноче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населення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6,155,767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чол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.) (2009 р.).</a:t>
            </a:r>
          </a:p>
          <a:p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Середній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вік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:</a:t>
            </a:r>
          </a:p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все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населення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- 39,4 року; 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чоловіки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- 38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років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; 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жінки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- 40,9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років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.</a:t>
            </a:r>
          </a:p>
          <a:p>
            <a:endParaRPr lang="ru-RU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Динаміка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населення</a:t>
            </a:r>
            <a:endParaRPr lang="ru-RU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endParaRPr lang="ru-RU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Народжуваність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- 12,73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народжень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/1000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чоловік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.</a:t>
            </a:r>
          </a:p>
          <a:p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Смертність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- 8,48 смертей/1000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чоловік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Природний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приріст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- 0,574 %, 346 тис </a:t>
            </a:r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осіб</a:t>
            </a:r>
            <a:r>
              <a:rPr lang="ru-RU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459" y="188640"/>
            <a:ext cx="2818655" cy="1875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80" y="2360227"/>
            <a:ext cx="2830488" cy="2120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80" y="4725144"/>
            <a:ext cx="2819191" cy="1789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8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Другая 1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AE9638"/>
      </a:accent2>
      <a:accent3>
        <a:srgbClr val="EBE3C1"/>
      </a:accent3>
      <a:accent4>
        <a:srgbClr val="F5F1E0"/>
      </a:accent4>
      <a:accent5>
        <a:srgbClr val="746425"/>
      </a:accent5>
      <a:accent6>
        <a:srgbClr val="EBE3C1"/>
      </a:accent6>
      <a:hlink>
        <a:srgbClr val="746425"/>
      </a:hlink>
      <a:folHlink>
        <a:srgbClr val="932968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115</TotalTime>
  <Words>1295</Words>
  <Application>Microsoft Office PowerPoint</Application>
  <PresentationFormat>Экран (4:3)</PresentationFormat>
  <Paragraphs>85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Базовая</vt:lpstr>
      <vt:lpstr>Франція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Франція</dc:title>
  <dc:creator>123</dc:creator>
  <cp:lastModifiedBy>123</cp:lastModifiedBy>
  <cp:revision>11</cp:revision>
  <dcterms:created xsi:type="dcterms:W3CDTF">2013-01-21T18:16:43Z</dcterms:created>
  <dcterms:modified xsi:type="dcterms:W3CDTF">2013-01-21T20:11:58Z</dcterms:modified>
</cp:coreProperties>
</file>