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8CCFB4-8597-405D-9981-62CC7349AA3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6F5CCC5-F9B8-4C93-8624-B9A9D9C7C50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/>
              <a:t>Шве́ція</a:t>
            </a:r>
            <a:r>
              <a:rPr lang="ru-RU" sz="6600" dirty="0"/>
              <a:t>, </a:t>
            </a:r>
            <a:r>
              <a:rPr lang="ru-RU" sz="4400" dirty="0" err="1"/>
              <a:t>офіційна</a:t>
            </a:r>
            <a:r>
              <a:rPr lang="ru-RU" sz="4400" dirty="0"/>
              <a:t> </a:t>
            </a:r>
            <a:r>
              <a:rPr lang="ru-RU" sz="4400" dirty="0" err="1"/>
              <a:t>назва</a:t>
            </a:r>
            <a:r>
              <a:rPr lang="ru-RU" sz="6600" dirty="0"/>
              <a:t> </a:t>
            </a:r>
            <a:r>
              <a:rPr lang="ru-RU" sz="6600" b="1" dirty="0" err="1"/>
              <a:t>Королівство</a:t>
            </a:r>
            <a:r>
              <a:rPr lang="ru-RU" sz="6600" b="1" dirty="0"/>
              <a:t> </a:t>
            </a:r>
            <a:r>
              <a:rPr lang="ru-RU" sz="6600" b="1" dirty="0" err="1"/>
              <a:t>Швеція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У самому </a:t>
            </a:r>
            <a:r>
              <a:rPr lang="ru-RU" sz="4000" dirty="0" err="1" smtClean="0"/>
              <a:t>північному</a:t>
            </a:r>
            <a:r>
              <a:rPr lang="ru-RU" sz="4000" dirty="0" smtClean="0"/>
              <a:t> </a:t>
            </a:r>
            <a:r>
              <a:rPr lang="ru-RU" sz="4000" dirty="0" err="1" smtClean="0"/>
              <a:t>регіоні</a:t>
            </a:r>
            <a:r>
              <a:rPr lang="ru-RU" sz="4000" dirty="0" smtClean="0"/>
              <a:t> </a:t>
            </a:r>
            <a:r>
              <a:rPr lang="ru-RU" sz="4000" b="1" dirty="0" err="1" smtClean="0"/>
              <a:t>Швеції</a:t>
            </a:r>
            <a:endParaRPr lang="ru-RU" sz="4000" dirty="0"/>
          </a:p>
        </p:txBody>
      </p:sp>
      <p:pic>
        <p:nvPicPr>
          <p:cNvPr id="34818" name="Picture 2" descr="http://www.ekskurzii.com/images/stories/world/sweden/-ekskurzii-sweden_nature_02.jpg"/>
          <p:cNvPicPr>
            <a:picLocks noChangeAspect="1" noChangeArrowheads="1"/>
          </p:cNvPicPr>
          <p:nvPr/>
        </p:nvPicPr>
        <p:blipFill>
          <a:blip r:embed="rId2" cstate="print"/>
          <a:srcRect b="6642"/>
          <a:stretch>
            <a:fillRect/>
          </a:stretch>
        </p:blipFill>
        <p:spPr bwMode="auto">
          <a:xfrm>
            <a:off x="0" y="1170473"/>
            <a:ext cx="9144000" cy="56875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00B0F0"/>
                </a:solidFill>
              </a:rPr>
              <a:t>Корисні копалини Швеції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412776"/>
            <a:ext cx="9396536" cy="4525963"/>
          </a:xfrm>
        </p:spPr>
        <p:txBody>
          <a:bodyPr/>
          <a:lstStyle/>
          <a:p>
            <a:pPr algn="just">
              <a:buNone/>
            </a:pPr>
            <a:r>
              <a:rPr lang="ru-RU" sz="3600" dirty="0" smtClean="0"/>
              <a:t>    </a:t>
            </a:r>
            <a:r>
              <a:rPr lang="ru-RU" sz="3600" dirty="0" err="1" smtClean="0"/>
              <a:t>Швеція</a:t>
            </a:r>
            <a:r>
              <a:rPr lang="ru-RU" sz="3600" dirty="0" smtClean="0"/>
              <a:t> </a:t>
            </a:r>
            <a:r>
              <a:rPr lang="ru-RU" sz="3600" dirty="0" err="1" smtClean="0"/>
              <a:t>займає</a:t>
            </a:r>
            <a:r>
              <a:rPr lang="ru-RU" sz="3600" dirty="0" smtClean="0"/>
              <a:t> 2-е </a:t>
            </a:r>
            <a:r>
              <a:rPr lang="ru-RU" sz="3600" dirty="0" err="1" smtClean="0"/>
              <a:t>місце</a:t>
            </a:r>
            <a:r>
              <a:rPr lang="ru-RU" sz="3600" dirty="0" smtClean="0"/>
              <a:t> в </a:t>
            </a:r>
            <a:r>
              <a:rPr lang="ru-RU" sz="3600" dirty="0" err="1" smtClean="0"/>
              <a:t>Європі</a:t>
            </a:r>
            <a:r>
              <a:rPr lang="ru-RU" sz="3600" dirty="0" smtClean="0"/>
              <a:t> </a:t>
            </a:r>
            <a:r>
              <a:rPr lang="ru-RU" sz="3600" dirty="0" smtClean="0"/>
              <a:t>(великим </a:t>
            </a:r>
            <a:r>
              <a:rPr lang="ru-RU" sz="3600" dirty="0" err="1" smtClean="0"/>
              <a:t>відривом</a:t>
            </a:r>
            <a:r>
              <a:rPr lang="ru-RU" sz="3600" dirty="0" smtClean="0"/>
              <a:t> </a:t>
            </a:r>
            <a:r>
              <a:rPr lang="ru-RU" sz="3600" dirty="0" err="1" smtClean="0"/>
              <a:t>після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) за запасами зал. руд; 3-є </a:t>
            </a:r>
            <a:r>
              <a:rPr lang="ru-RU" sz="3600" dirty="0" err="1" smtClean="0"/>
              <a:t>місце</a:t>
            </a:r>
            <a:r>
              <a:rPr lang="ru-RU" sz="3600" dirty="0" smtClean="0"/>
              <a:t> в </a:t>
            </a:r>
            <a:r>
              <a:rPr lang="ru-RU" sz="3600" dirty="0" err="1" smtClean="0"/>
              <a:t>Європі</a:t>
            </a:r>
            <a:r>
              <a:rPr lang="ru-RU" sz="3600" dirty="0" smtClean="0"/>
              <a:t> за запасами руд </a:t>
            </a:r>
            <a:r>
              <a:rPr lang="ru-RU" sz="3600" dirty="0" err="1" smtClean="0"/>
              <a:t>молібдену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срібла</a:t>
            </a:r>
            <a:r>
              <a:rPr lang="ru-RU" sz="3600" dirty="0" smtClean="0"/>
              <a:t>, 4-е </a:t>
            </a:r>
            <a:r>
              <a:rPr lang="ru-RU" sz="3600" dirty="0" err="1" smtClean="0"/>
              <a:t>місце</a:t>
            </a:r>
            <a:r>
              <a:rPr lang="ru-RU" sz="3600" dirty="0" smtClean="0"/>
              <a:t> в </a:t>
            </a:r>
            <a:r>
              <a:rPr lang="ru-RU" sz="3600" dirty="0" err="1" smtClean="0"/>
              <a:t>Європі</a:t>
            </a:r>
            <a:r>
              <a:rPr lang="ru-RU" sz="3600" dirty="0" smtClean="0"/>
              <a:t> за запасами руд </a:t>
            </a:r>
            <a:r>
              <a:rPr lang="ru-RU" sz="3600" dirty="0" err="1" smtClean="0"/>
              <a:t>міді</a:t>
            </a:r>
            <a:r>
              <a:rPr lang="ru-RU" sz="3600" dirty="0" smtClean="0"/>
              <a:t>. </a:t>
            </a:r>
            <a:r>
              <a:rPr lang="ru-RU" sz="3600" dirty="0" err="1" smtClean="0"/>
              <a:t>Також</a:t>
            </a:r>
            <a:r>
              <a:rPr lang="ru-RU" sz="3600" dirty="0" smtClean="0"/>
              <a:t> </a:t>
            </a:r>
            <a:r>
              <a:rPr lang="ru-RU" sz="3600" dirty="0" err="1" smtClean="0"/>
              <a:t>видобувають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нафту</a:t>
            </a:r>
            <a:r>
              <a:rPr lang="ru-RU" sz="3600" dirty="0" smtClean="0"/>
              <a:t>, </a:t>
            </a:r>
            <a:r>
              <a:rPr lang="ru-RU" sz="3600" dirty="0" err="1" smtClean="0"/>
              <a:t>вугілля</a:t>
            </a:r>
            <a:r>
              <a:rPr lang="ru-RU" sz="3600" dirty="0" smtClean="0"/>
              <a:t>, уран, </a:t>
            </a:r>
            <a:r>
              <a:rPr lang="ru-RU" sz="3600" dirty="0" err="1" smtClean="0"/>
              <a:t>мідь</a:t>
            </a:r>
            <a:r>
              <a:rPr lang="ru-RU" sz="3600" dirty="0" smtClean="0"/>
              <a:t>, </a:t>
            </a:r>
            <a:r>
              <a:rPr lang="ru-RU" sz="3600" dirty="0" err="1" smtClean="0"/>
              <a:t>поліметали</a:t>
            </a:r>
            <a:r>
              <a:rPr lang="ru-RU" sz="3600" dirty="0" smtClean="0"/>
              <a:t>.</a:t>
            </a:r>
            <a:endParaRPr lang="ru-RU" sz="3600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Основні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галузі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промисловості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Швеції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Швеції</a:t>
            </a:r>
            <a:r>
              <a:rPr lang="ru-RU" dirty="0" smtClean="0"/>
              <a:t>: 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целюлозно-паперова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деревообробна</a:t>
            </a:r>
            <a:r>
              <a:rPr lang="ru-RU" dirty="0" smtClean="0"/>
              <a:t>, </a:t>
            </a:r>
            <a:r>
              <a:rPr lang="ru-RU" dirty="0" err="1" smtClean="0"/>
              <a:t>металургійна</a:t>
            </a:r>
            <a:r>
              <a:rPr lang="ru-RU" dirty="0" smtClean="0"/>
              <a:t>, </a:t>
            </a:r>
            <a:r>
              <a:rPr lang="ru-RU" dirty="0" err="1" smtClean="0"/>
              <a:t>гірничовидобувна</a:t>
            </a:r>
            <a:r>
              <a:rPr lang="ru-RU" dirty="0" smtClean="0"/>
              <a:t>. 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Провідна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 — </a:t>
            </a:r>
            <a:r>
              <a:rPr lang="ru-RU" dirty="0" err="1" smtClean="0"/>
              <a:t>багатогалузеве</a:t>
            </a:r>
            <a:r>
              <a:rPr lang="ru-RU" dirty="0" smtClean="0"/>
              <a:t> </a:t>
            </a:r>
            <a:r>
              <a:rPr lang="ru-RU" dirty="0" err="1" smtClean="0"/>
              <a:t>Швеція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третє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за </a:t>
            </a:r>
            <a:r>
              <a:rPr lang="ru-RU" dirty="0" err="1" smtClean="0"/>
              <a:t>виробництвом</a:t>
            </a:r>
            <a:r>
              <a:rPr lang="ru-RU" dirty="0" smtClean="0"/>
              <a:t> </a:t>
            </a:r>
            <a:r>
              <a:rPr lang="ru-RU" dirty="0" err="1" smtClean="0"/>
              <a:t>целюлози</a:t>
            </a:r>
            <a:r>
              <a:rPr lang="ru-RU" dirty="0" smtClean="0"/>
              <a:t>. </a:t>
            </a:r>
            <a:r>
              <a:rPr lang="ru-RU" dirty="0" err="1" smtClean="0"/>
              <a:t>Розвинуті</a:t>
            </a:r>
            <a:r>
              <a:rPr lang="ru-RU" dirty="0" smtClean="0"/>
              <a:t> </a:t>
            </a:r>
            <a:r>
              <a:rPr lang="ru-RU" dirty="0" err="1" smtClean="0"/>
              <a:t>хімічна</a:t>
            </a:r>
            <a:r>
              <a:rPr lang="ru-RU" dirty="0" smtClean="0"/>
              <a:t>, </a:t>
            </a:r>
            <a:r>
              <a:rPr lang="ru-RU" dirty="0" err="1" smtClean="0"/>
              <a:t>харчова</a:t>
            </a:r>
            <a:r>
              <a:rPr lang="ru-RU" dirty="0" smtClean="0"/>
              <a:t>, </a:t>
            </a:r>
            <a:r>
              <a:rPr lang="ru-RU" dirty="0" err="1" smtClean="0"/>
              <a:t>лісопильна</a:t>
            </a:r>
            <a:r>
              <a:rPr lang="ru-RU" dirty="0" smtClean="0"/>
              <a:t>, </a:t>
            </a:r>
            <a:r>
              <a:rPr lang="ru-RU" dirty="0" err="1" smtClean="0"/>
              <a:t>текстильна</a:t>
            </a:r>
            <a:r>
              <a:rPr lang="ru-RU" dirty="0" smtClean="0"/>
              <a:t>, </a:t>
            </a:r>
            <a:r>
              <a:rPr lang="ru-RU" dirty="0" err="1" smtClean="0"/>
              <a:t>взуттєва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ol54.ru/uploads/posts/2008-12/thumbs/1230707148_1-40.jpg"/>
          <p:cNvPicPr>
            <a:picLocks noChangeAspect="1" noChangeArrowheads="1"/>
          </p:cNvPicPr>
          <p:nvPr/>
        </p:nvPicPr>
        <p:blipFill>
          <a:blip r:embed="rId2" cstate="print"/>
          <a:srcRect l="16072" r="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фермерські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Головна </a:t>
            </a:r>
            <a:r>
              <a:rPr lang="ru-RU" dirty="0" err="1" smtClean="0"/>
              <a:t>галузь</a:t>
            </a:r>
            <a:r>
              <a:rPr lang="ru-RU" dirty="0" smtClean="0"/>
              <a:t> — </a:t>
            </a:r>
            <a:r>
              <a:rPr lang="ru-RU" dirty="0" smtClean="0"/>
              <a:t>м</a:t>
            </a:r>
            <a:r>
              <a:rPr lang="en-US" dirty="0" smtClean="0"/>
              <a:t>’</a:t>
            </a:r>
            <a:r>
              <a:rPr lang="uk-UA" dirty="0" smtClean="0"/>
              <a:t>ясо-молочне тваринництво</a:t>
            </a:r>
            <a:r>
              <a:rPr lang="ru-RU" dirty="0" smtClean="0"/>
              <a:t>. </a:t>
            </a:r>
            <a:r>
              <a:rPr lang="ru-RU" dirty="0" err="1" smtClean="0"/>
              <a:t>Розводять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 </a:t>
            </a:r>
            <a:r>
              <a:rPr lang="ru-RU" dirty="0" err="1" smtClean="0"/>
              <a:t>рогату</a:t>
            </a:r>
            <a:r>
              <a:rPr lang="ru-RU" dirty="0" smtClean="0"/>
              <a:t> худобу, </a:t>
            </a:r>
            <a:r>
              <a:rPr lang="ru-RU" dirty="0" err="1" smtClean="0"/>
              <a:t>овець</a:t>
            </a:r>
            <a:r>
              <a:rPr lang="ru-RU" dirty="0" smtClean="0"/>
              <a:t>, свиней. </a:t>
            </a:r>
            <a:r>
              <a:rPr lang="ru-RU" dirty="0" err="1" smtClean="0"/>
              <a:t>Вирощують</a:t>
            </a:r>
            <a:r>
              <a:rPr lang="ru-RU" dirty="0" smtClean="0"/>
              <a:t> </a:t>
            </a:r>
            <a:r>
              <a:rPr lang="ru-RU" dirty="0" err="1" smtClean="0"/>
              <a:t>пшеницю</a:t>
            </a:r>
            <a:r>
              <a:rPr lang="ru-RU" dirty="0" smtClean="0"/>
              <a:t>, жито, </a:t>
            </a:r>
            <a:r>
              <a:rPr lang="ru-RU" dirty="0" err="1" smtClean="0"/>
              <a:t>ячмінь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smtClean="0"/>
              <a:t>овес, </a:t>
            </a:r>
            <a:r>
              <a:rPr lang="ru-RU" dirty="0" err="1" smtClean="0"/>
              <a:t>картоплю</a:t>
            </a:r>
            <a:r>
              <a:rPr lang="ru-RU" dirty="0" smtClean="0"/>
              <a:t>, </a:t>
            </a:r>
            <a:r>
              <a:rPr lang="ru-RU" dirty="0" err="1" smtClean="0"/>
              <a:t>цукрові</a:t>
            </a:r>
            <a:r>
              <a:rPr lang="ru-RU" dirty="0" smtClean="0"/>
              <a:t> </a:t>
            </a:r>
            <a:r>
              <a:rPr lang="ru-RU" dirty="0" err="1" smtClean="0"/>
              <a:t>буряки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1728192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Більшість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віруючих</a:t>
            </a:r>
            <a:r>
              <a:rPr lang="ru-RU" sz="2800" dirty="0" smtClean="0"/>
              <a:t> (79%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віруючих</a:t>
            </a:r>
            <a:r>
              <a:rPr lang="ru-RU" sz="2800" dirty="0" smtClean="0"/>
              <a:t>)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 до Церкви </a:t>
            </a:r>
            <a:r>
              <a:rPr lang="ru-RU" sz="2800" dirty="0" err="1" smtClean="0"/>
              <a:t>Швеції</a:t>
            </a:r>
            <a:r>
              <a:rPr lang="ru-RU" sz="2800" dirty="0" smtClean="0"/>
              <a:t> — </a:t>
            </a:r>
            <a:r>
              <a:rPr lang="ru-RU" sz="2800" dirty="0" err="1" smtClean="0"/>
              <a:t>лютеранської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церкви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відокремленої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держави</a:t>
            </a:r>
            <a:r>
              <a:rPr lang="ru-RU" sz="2800" dirty="0" smtClean="0"/>
              <a:t> в 2000 р.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присутні</a:t>
            </a:r>
            <a:r>
              <a:rPr lang="ru-RU" sz="2800" dirty="0" smtClean="0"/>
              <a:t> </a:t>
            </a:r>
            <a:r>
              <a:rPr lang="ru-RU" sz="2800" dirty="0" smtClean="0"/>
              <a:t> католики,</a:t>
            </a:r>
            <a:r>
              <a:rPr lang="ru-RU" sz="2800" dirty="0" smtClean="0"/>
              <a:t> </a:t>
            </a:r>
            <a:r>
              <a:rPr lang="ru-RU" sz="2800" dirty="0" err="1" smtClean="0"/>
              <a:t>православні</a:t>
            </a: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баптисти</a:t>
            </a:r>
            <a:r>
              <a:rPr lang="ru-RU" sz="2800" dirty="0" smtClean="0"/>
              <a:t>.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саамів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сповідують</a:t>
            </a:r>
            <a:r>
              <a:rPr lang="ru-RU" sz="2800" dirty="0" smtClean="0"/>
              <a:t> </a:t>
            </a:r>
            <a:r>
              <a:rPr lang="ru-RU" sz="2800" dirty="0" err="1" smtClean="0"/>
              <a:t>анімізм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Стокгольмська</a:t>
            </a:r>
            <a:r>
              <a:rPr lang="ru-RU" sz="2800" dirty="0"/>
              <a:t> мечеть</a:t>
            </a:r>
          </a:p>
        </p:txBody>
      </p:sp>
      <p:pic>
        <p:nvPicPr>
          <p:cNvPr id="24578" name="Picture 2" descr="Файл:Stockholms moské (gabb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472608" cy="40428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Культура Швеції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Культура</a:t>
            </a:r>
            <a:r>
              <a:rPr lang="ru-RU" dirty="0" smtClean="0"/>
              <a:t> </a:t>
            </a:r>
            <a:r>
              <a:rPr lang="ru-RU" dirty="0" err="1" smtClean="0"/>
              <a:t>Швеції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 </a:t>
            </a:r>
            <a:r>
              <a:rPr lang="ru-RU" dirty="0" err="1" smtClean="0"/>
              <a:t>індоєвропейської</a:t>
            </a:r>
            <a:r>
              <a:rPr lang="ru-RU" dirty="0" smtClean="0"/>
              <a:t> </a:t>
            </a:r>
            <a:r>
              <a:rPr lang="ru-RU" dirty="0" err="1" smtClean="0"/>
              <a:t>раси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шведські</a:t>
            </a:r>
            <a:r>
              <a:rPr lang="ru-RU" dirty="0" smtClean="0"/>
              <a:t>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«</a:t>
            </a:r>
            <a:r>
              <a:rPr lang="ru-RU" dirty="0" err="1" smtClean="0"/>
              <a:t>Балада</a:t>
            </a:r>
            <a:r>
              <a:rPr lang="ru-RU" dirty="0" smtClean="0"/>
              <a:t> про </a:t>
            </a:r>
            <a:r>
              <a:rPr lang="ru-RU" dirty="0" err="1" smtClean="0"/>
              <a:t>херрє</a:t>
            </a:r>
            <a:r>
              <a:rPr lang="ru-RU" dirty="0" smtClean="0"/>
              <a:t> </a:t>
            </a:r>
            <a:r>
              <a:rPr lang="ru-RU" dirty="0" err="1" smtClean="0"/>
              <a:t>Маннеліге</a:t>
            </a:r>
            <a:r>
              <a:rPr lang="ru-RU" dirty="0" smtClean="0"/>
              <a:t>», «</a:t>
            </a:r>
            <a:r>
              <a:rPr lang="ru-RU" dirty="0" err="1" smtClean="0"/>
              <a:t>Балада</a:t>
            </a:r>
            <a:r>
              <a:rPr lang="ru-RU" dirty="0" smtClean="0"/>
              <a:t> о </a:t>
            </a:r>
            <a:r>
              <a:rPr lang="ru-RU" dirty="0" err="1" smtClean="0"/>
              <a:t>херре</a:t>
            </a:r>
            <a:r>
              <a:rPr lang="ru-RU" dirty="0" smtClean="0"/>
              <a:t> </a:t>
            </a:r>
            <a:r>
              <a:rPr lang="ru-RU" dirty="0" err="1" smtClean="0"/>
              <a:t>Хольгере</a:t>
            </a:r>
            <a:r>
              <a:rPr lang="ru-RU" dirty="0" smtClean="0"/>
              <a:t>», «</a:t>
            </a:r>
            <a:r>
              <a:rPr lang="ru-RU" dirty="0" err="1" smtClean="0"/>
              <a:t>Божі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»</a:t>
            </a:r>
            <a:r>
              <a:rPr lang="en-US" dirty="0" smtClean="0"/>
              <a:t>, </a:t>
            </a:r>
            <a:r>
              <a:rPr lang="en-US" dirty="0" smtClean="0"/>
              <a:t>«</a:t>
            </a:r>
            <a:r>
              <a:rPr lang="ru-RU" dirty="0" smtClean="0"/>
              <a:t>Горе </a:t>
            </a:r>
            <a:r>
              <a:rPr lang="ru-RU" dirty="0" err="1" smtClean="0"/>
              <a:t>Хілле</a:t>
            </a:r>
            <a:r>
              <a:rPr lang="ru-RU" dirty="0" smtClean="0"/>
              <a:t>»</a:t>
            </a:r>
            <a:r>
              <a:rPr lang="en-US" dirty="0" smtClean="0"/>
              <a:t>, </a:t>
            </a:r>
            <a:r>
              <a:rPr lang="en-US" dirty="0" smtClean="0"/>
              <a:t>«</a:t>
            </a:r>
            <a:r>
              <a:rPr lang="ru-RU" dirty="0" smtClean="0"/>
              <a:t>Перевертень»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826363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Відомі приказки та </a:t>
            </a:r>
            <a:r>
              <a:rPr lang="uk-UA" sz="5400" dirty="0" err="1" smtClean="0"/>
              <a:t>прислів</a:t>
            </a:r>
            <a:r>
              <a:rPr lang="en-US" sz="5400" dirty="0" smtClean="0"/>
              <a:t>’</a:t>
            </a:r>
            <a:r>
              <a:rPr lang="uk-UA" sz="5400" dirty="0" smtClean="0"/>
              <a:t>я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«Не </a:t>
            </a:r>
            <a:r>
              <a:rPr lang="ru-RU" dirty="0" err="1" smtClean="0"/>
              <a:t>рий</a:t>
            </a:r>
            <a:r>
              <a:rPr lang="ru-RU" dirty="0" smtClean="0"/>
              <a:t> яму </a:t>
            </a:r>
            <a:r>
              <a:rPr lang="ru-RU" dirty="0" err="1" smtClean="0"/>
              <a:t>іншому</a:t>
            </a:r>
            <a:r>
              <a:rPr lang="ru-RU" dirty="0" smtClean="0"/>
              <a:t> — сам в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потрапиш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Найкращий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напад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пізно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«В гостях добре, а </a:t>
            </a:r>
            <a:r>
              <a:rPr lang="ru-RU" dirty="0" err="1" smtClean="0"/>
              <a:t>вдома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Поживемо</a:t>
            </a:r>
            <a:r>
              <a:rPr lang="ru-RU" dirty="0" smtClean="0"/>
              <a:t> — </a:t>
            </a:r>
            <a:r>
              <a:rPr lang="ru-RU" dirty="0" err="1" smtClean="0"/>
              <a:t>побачимо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Немає</a:t>
            </a:r>
            <a:r>
              <a:rPr lang="ru-RU" dirty="0" smtClean="0"/>
              <a:t> лиха без добра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«В здоровому </a:t>
            </a:r>
            <a:r>
              <a:rPr lang="ru-RU" dirty="0" err="1" smtClean="0"/>
              <a:t>тілі</a:t>
            </a:r>
            <a:r>
              <a:rPr lang="ru-RU" dirty="0" smtClean="0"/>
              <a:t> здоровий дух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«Сила в </a:t>
            </a:r>
            <a:r>
              <a:rPr lang="ru-RU" dirty="0" err="1" smtClean="0"/>
              <a:t>єдності</a:t>
            </a:r>
            <a:r>
              <a:rPr lang="ru-RU" dirty="0" smtClean="0"/>
              <a:t>» 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Пізнаючи</a:t>
            </a:r>
            <a:r>
              <a:rPr lang="ru-RU" dirty="0" smtClean="0"/>
              <a:t> себе, </a:t>
            </a:r>
            <a:r>
              <a:rPr lang="ru-RU" dirty="0" err="1" smtClean="0"/>
              <a:t>пізнаєш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Якщо</a:t>
            </a:r>
            <a:r>
              <a:rPr lang="ru-RU" dirty="0" smtClean="0"/>
              <a:t> сказав А, то повинен </a:t>
            </a:r>
            <a:r>
              <a:rPr lang="ru-RU" dirty="0" err="1" smtClean="0"/>
              <a:t>сказати</a:t>
            </a:r>
            <a:r>
              <a:rPr lang="ru-RU" dirty="0" smtClean="0"/>
              <a:t> Б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Друзі</a:t>
            </a:r>
            <a:r>
              <a:rPr lang="ru-RU" dirty="0" smtClean="0"/>
              <a:t> </a:t>
            </a:r>
            <a:r>
              <a:rPr lang="ru-RU" dirty="0" err="1" smtClean="0"/>
              <a:t>пізнаються</a:t>
            </a:r>
            <a:r>
              <a:rPr lang="ru-RU" dirty="0" smtClean="0"/>
              <a:t> в </a:t>
            </a:r>
            <a:r>
              <a:rPr lang="ru-RU" dirty="0" err="1" smtClean="0"/>
              <a:t>біді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холодні</a:t>
            </a:r>
            <a:r>
              <a:rPr lang="ru-RU" dirty="0" smtClean="0"/>
              <a:t> руки — то </a:t>
            </a:r>
            <a:r>
              <a:rPr lang="ru-RU" dirty="0" err="1" smtClean="0"/>
              <a:t>гаряче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«Людина </a:t>
            </a:r>
            <a:r>
              <a:rPr lang="ru-RU" dirty="0" err="1" smtClean="0"/>
              <a:t>чує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чути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Звичка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 — </a:t>
            </a:r>
            <a:r>
              <a:rPr lang="ru-RU" dirty="0" err="1" smtClean="0"/>
              <a:t>його</a:t>
            </a:r>
            <a:r>
              <a:rPr lang="ru-RU" dirty="0" smtClean="0"/>
              <a:t> друга натура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«Добре </a:t>
            </a:r>
            <a:r>
              <a:rPr lang="ru-RU" dirty="0" err="1" smtClean="0"/>
              <a:t>сміється</a:t>
            </a:r>
            <a:r>
              <a:rPr lang="ru-RU" dirty="0" smtClean="0"/>
              <a:t> той,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сміється</a:t>
            </a:r>
            <a:r>
              <a:rPr lang="ru-RU" dirty="0" smtClean="0"/>
              <a:t> </a:t>
            </a:r>
            <a:r>
              <a:rPr lang="ru-RU" dirty="0" err="1" smtClean="0"/>
              <a:t>останнім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«І на </a:t>
            </a:r>
            <a:r>
              <a:rPr lang="ru-RU" dirty="0" err="1" smtClean="0"/>
              <a:t>сонці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плями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айл:Oxie ky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292080" cy="4367604"/>
          </a:xfrm>
          <a:prstGeom prst="rect">
            <a:avLst/>
          </a:prstGeom>
          <a:noFill/>
        </p:spPr>
      </p:pic>
      <p:pic>
        <p:nvPicPr>
          <p:cNvPr id="25606" name="Picture 6" descr="Файл:Kalmar 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629400" cy="1826363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Кухня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949280"/>
          </a:xfrm>
        </p:spPr>
        <p:txBody>
          <a:bodyPr/>
          <a:lstStyle/>
          <a:p>
            <a:r>
              <a:rPr lang="ru-RU" sz="3600" dirty="0" err="1" smtClean="0"/>
              <a:t>Стереотипне</a:t>
            </a:r>
            <a:r>
              <a:rPr lang="ru-RU" sz="3600" dirty="0" smtClean="0"/>
              <a:t> </a:t>
            </a:r>
            <a:r>
              <a:rPr lang="ru-RU" sz="3600" dirty="0" err="1" smtClean="0"/>
              <a:t>сприйняття</a:t>
            </a:r>
            <a:r>
              <a:rPr lang="ru-RU" sz="3600" dirty="0" smtClean="0"/>
              <a:t> в </a:t>
            </a:r>
            <a:r>
              <a:rPr lang="ru-RU" sz="3600" dirty="0" err="1" smtClean="0"/>
              <a:t>Україні</a:t>
            </a:r>
            <a:r>
              <a:rPr lang="ru-RU" sz="3600" dirty="0" smtClean="0"/>
              <a:t> та </a:t>
            </a:r>
            <a:r>
              <a:rPr lang="ru-RU" sz="3600" dirty="0" err="1" smtClean="0"/>
              <a:t>інших</a:t>
            </a:r>
            <a:r>
              <a:rPr lang="ru-RU" sz="3600" i="1" dirty="0" err="1" smtClean="0"/>
              <a:t>пострадянських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країнах</a:t>
            </a:r>
            <a:r>
              <a:rPr lang="ru-RU" sz="3600" dirty="0" smtClean="0"/>
              <a:t> </a:t>
            </a:r>
            <a:r>
              <a:rPr lang="ru-RU" sz="3600" dirty="0" err="1" smtClean="0"/>
              <a:t>поняття</a:t>
            </a:r>
            <a:r>
              <a:rPr lang="ru-RU" sz="3600" dirty="0" smtClean="0"/>
              <a:t> «</a:t>
            </a:r>
            <a:r>
              <a:rPr lang="ru-RU" sz="3600" dirty="0" err="1" smtClean="0"/>
              <a:t>шведський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стіл</a:t>
            </a:r>
            <a:r>
              <a:rPr lang="ru-RU" sz="3600" dirty="0" smtClean="0"/>
              <a:t>» </a:t>
            </a:r>
            <a:r>
              <a:rPr lang="ru-RU" sz="3600" dirty="0" smtClean="0"/>
              <a:t>в </a:t>
            </a:r>
            <a:r>
              <a:rPr lang="ru-RU" sz="3600" dirty="0" err="1" smtClean="0"/>
              <a:t>Швеції</a:t>
            </a:r>
            <a:r>
              <a:rPr lang="ru-RU" sz="3600" dirty="0" smtClean="0"/>
              <a:t> </a:t>
            </a:r>
            <a:r>
              <a:rPr lang="ru-RU" sz="3600" dirty="0" err="1" smtClean="0"/>
              <a:t>називається</a:t>
            </a:r>
            <a:r>
              <a:rPr lang="ru-RU" sz="3600" dirty="0" smtClean="0"/>
              <a:t> «</a:t>
            </a:r>
            <a:r>
              <a:rPr lang="ru-RU" sz="3600" dirty="0" err="1" smtClean="0"/>
              <a:t>європейський</a:t>
            </a:r>
            <a:r>
              <a:rPr lang="ru-RU" sz="3600" dirty="0" smtClean="0"/>
              <a:t> буфет</a:t>
            </a:r>
            <a:r>
              <a:rPr lang="ru-RU" sz="3600" dirty="0" smtClean="0"/>
              <a:t>»</a:t>
            </a:r>
          </a:p>
          <a:p>
            <a:r>
              <a:rPr lang="ru-RU" sz="3600" dirty="0" err="1" smtClean="0"/>
              <a:t>Класичні</a:t>
            </a:r>
            <a:r>
              <a:rPr lang="ru-RU" sz="3600" dirty="0" smtClean="0"/>
              <a:t> </a:t>
            </a:r>
            <a:r>
              <a:rPr lang="ru-RU" sz="3600" dirty="0" err="1" smtClean="0"/>
              <a:t>шведські</a:t>
            </a:r>
            <a:r>
              <a:rPr lang="ru-RU" sz="3600" dirty="0" smtClean="0"/>
              <a:t> страви — </a:t>
            </a:r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ru-RU" sz="3600" dirty="0" err="1" smtClean="0"/>
              <a:t>картопляне</a:t>
            </a:r>
            <a:r>
              <a:rPr lang="ru-RU" sz="3600" dirty="0" smtClean="0"/>
              <a:t> пюре </a:t>
            </a:r>
            <a:r>
              <a:rPr lang="ru-RU" sz="3600" dirty="0" err="1" smtClean="0"/>
              <a:t>з</a:t>
            </a:r>
            <a:r>
              <a:rPr lang="ru-RU" sz="3600" dirty="0" smtClean="0"/>
              <a:t> оселедцем, «</a:t>
            </a:r>
            <a:r>
              <a:rPr lang="ru-RU" sz="3600" dirty="0" err="1" smtClean="0"/>
              <a:t>мітболлс</a:t>
            </a:r>
            <a:r>
              <a:rPr lang="ru-RU" sz="3600" dirty="0" smtClean="0"/>
              <a:t>» (</a:t>
            </a:r>
            <a:r>
              <a:rPr lang="ru-RU" sz="3600" dirty="0" err="1" smtClean="0"/>
              <a:t>м'ясні</a:t>
            </a:r>
            <a:r>
              <a:rPr lang="ru-RU" sz="3600" dirty="0" smtClean="0"/>
              <a:t> кульки)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цибулинним</a:t>
            </a:r>
            <a:r>
              <a:rPr lang="ru-RU" sz="3600" dirty="0" smtClean="0"/>
              <a:t> соусом, </a:t>
            </a:r>
            <a:r>
              <a:rPr lang="ru-RU" sz="3600" dirty="0" err="1" smtClean="0"/>
              <a:t>гороховий</a:t>
            </a:r>
            <a:r>
              <a:rPr lang="ru-RU" sz="3600" dirty="0" smtClean="0"/>
              <a:t> суп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Одяг</a:t>
            </a:r>
            <a:endParaRPr lang="ru-RU" dirty="0"/>
          </a:p>
        </p:txBody>
      </p:sp>
      <p:pic>
        <p:nvPicPr>
          <p:cNvPr id="28674" name="Picture 2" descr="Файл:Swedish national costumes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4644008" cy="68516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820472" cy="56166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400" dirty="0" err="1" smtClean="0">
                <a:solidFill>
                  <a:srgbClr val="00B0F0"/>
                </a:solidFill>
              </a:rPr>
              <a:t>Офіційної</a:t>
            </a:r>
            <a:r>
              <a:rPr lang="ru-RU" sz="3400" dirty="0" smtClean="0">
                <a:solidFill>
                  <a:srgbClr val="00B0F0"/>
                </a:solidFill>
              </a:rPr>
              <a:t> </a:t>
            </a:r>
            <a:r>
              <a:rPr lang="ru-RU" sz="3400" dirty="0" err="1" smtClean="0">
                <a:solidFill>
                  <a:srgbClr val="00B0F0"/>
                </a:solidFill>
              </a:rPr>
              <a:t>мови</a:t>
            </a:r>
            <a:r>
              <a:rPr lang="ru-RU" sz="3400" dirty="0" smtClean="0">
                <a:solidFill>
                  <a:srgbClr val="00B0F0"/>
                </a:solidFill>
              </a:rPr>
              <a:t> не </a:t>
            </a:r>
            <a:r>
              <a:rPr lang="ru-RU" sz="3400" dirty="0" err="1" smtClean="0">
                <a:solidFill>
                  <a:srgbClr val="00B0F0"/>
                </a:solidFill>
              </a:rPr>
              <a:t>визначено</a:t>
            </a:r>
            <a:r>
              <a:rPr lang="ru-RU" sz="3400" dirty="0" smtClean="0">
                <a:solidFill>
                  <a:srgbClr val="00B0F0"/>
                </a:solidFill>
              </a:rPr>
              <a:t> </a:t>
            </a:r>
            <a:r>
              <a:rPr lang="ru-RU" sz="3400" dirty="0" err="1" smtClean="0">
                <a:solidFill>
                  <a:srgbClr val="00B0F0"/>
                </a:solidFill>
              </a:rPr>
              <a:t>фактично</a:t>
            </a:r>
            <a:r>
              <a:rPr lang="ru-RU" sz="3400" dirty="0" smtClean="0">
                <a:solidFill>
                  <a:srgbClr val="00B0F0"/>
                </a:solidFill>
              </a:rPr>
              <a:t> </a:t>
            </a:r>
            <a:r>
              <a:rPr lang="ru-RU" sz="3400" dirty="0" err="1" smtClean="0">
                <a:solidFill>
                  <a:srgbClr val="00B0F0"/>
                </a:solidFill>
              </a:rPr>
              <a:t>шведська</a:t>
            </a:r>
            <a:r>
              <a:rPr lang="ru-RU" sz="3400" dirty="0" smtClean="0"/>
              <a:t>. </a:t>
            </a:r>
            <a:r>
              <a:rPr lang="ru-RU" sz="3400" dirty="0" smtClean="0"/>
              <a:t>Вона </a:t>
            </a:r>
            <a:r>
              <a:rPr lang="ru-RU" sz="3400" dirty="0" err="1" smtClean="0"/>
              <a:t>є</a:t>
            </a:r>
            <a:r>
              <a:rPr lang="ru-RU" sz="3400" dirty="0" smtClean="0"/>
              <a:t> </a:t>
            </a:r>
            <a:r>
              <a:rPr lang="ru-RU" sz="3400" dirty="0" err="1" smtClean="0"/>
              <a:t>рідною</a:t>
            </a:r>
            <a:r>
              <a:rPr lang="ru-RU" sz="3400" dirty="0" smtClean="0"/>
              <a:t> для 90% </a:t>
            </a:r>
            <a:r>
              <a:rPr lang="ru-RU" sz="3400" dirty="0" err="1" smtClean="0"/>
              <a:t>населення</a:t>
            </a:r>
            <a:r>
              <a:rPr lang="ru-RU" sz="3400" dirty="0" smtClean="0"/>
              <a:t> </a:t>
            </a:r>
            <a:r>
              <a:rPr lang="ru-RU" sz="3400" dirty="0" err="1" smtClean="0"/>
              <a:t>країни</a:t>
            </a:r>
            <a:r>
              <a:rPr lang="ru-RU" sz="3400" dirty="0" smtClean="0"/>
              <a:t>, </a:t>
            </a:r>
            <a:r>
              <a:rPr lang="ru-RU" sz="3400" dirty="0" err="1" smtClean="0"/>
              <a:t>тобто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більш</a:t>
            </a:r>
            <a:r>
              <a:rPr lang="ru-RU" sz="3400" dirty="0" smtClean="0"/>
              <a:t> </a:t>
            </a:r>
            <a:r>
              <a:rPr lang="ru-RU" sz="3400" dirty="0" err="1" smtClean="0"/>
              <a:t>ніж</a:t>
            </a:r>
            <a:r>
              <a:rPr lang="ru-RU" sz="3400" dirty="0" smtClean="0"/>
              <a:t> </a:t>
            </a:r>
            <a:r>
              <a:rPr lang="ru-RU" sz="3400" dirty="0" err="1" smtClean="0"/>
              <a:t>для</a:t>
            </a:r>
            <a:r>
              <a:rPr lang="ru-RU" sz="3400" dirty="0" smtClean="0"/>
              <a:t> 9 </a:t>
            </a:r>
            <a:r>
              <a:rPr lang="ru-RU" sz="3400" dirty="0" err="1" smtClean="0"/>
              <a:t>мільйонів</a:t>
            </a:r>
            <a:r>
              <a:rPr lang="ru-RU" sz="3400" dirty="0" smtClean="0"/>
              <a:t> людей</a:t>
            </a:r>
            <a:r>
              <a:rPr lang="ru-RU" sz="3400" dirty="0" smtClean="0"/>
              <a:t>.</a:t>
            </a:r>
          </a:p>
          <a:p>
            <a:pPr algn="ctr">
              <a:buNone/>
            </a:pPr>
            <a:endParaRPr lang="ru-RU" sz="3400" dirty="0" smtClean="0"/>
          </a:p>
          <a:p>
            <a:pPr algn="ctr">
              <a:buNone/>
            </a:pPr>
            <a:r>
              <a:rPr lang="ru-RU" sz="3400" dirty="0" err="1" smtClean="0"/>
              <a:t>Державний</a:t>
            </a:r>
            <a:r>
              <a:rPr lang="ru-RU" sz="3400" dirty="0" smtClean="0"/>
              <a:t> </a:t>
            </a:r>
            <a:r>
              <a:rPr lang="ru-RU" sz="3400" dirty="0" err="1" smtClean="0"/>
              <a:t>устрій</a:t>
            </a:r>
            <a:r>
              <a:rPr lang="ru-RU" sz="3400" dirty="0" smtClean="0"/>
              <a:t>: </a:t>
            </a:r>
            <a:r>
              <a:rPr lang="ru-RU" sz="3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Конституційна</a:t>
            </a:r>
            <a:r>
              <a:rPr lang="ru-RU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монархія</a:t>
            </a:r>
            <a:endParaRPr lang="ru-RU" sz="3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400" dirty="0" smtClean="0"/>
              <a:t> </a:t>
            </a:r>
            <a:r>
              <a:rPr lang="ru-RU" sz="3400" dirty="0" smtClean="0"/>
              <a:t>Король - Карл </a:t>
            </a:r>
            <a:r>
              <a:rPr lang="en-US" sz="3400" dirty="0" smtClean="0"/>
              <a:t>XVI</a:t>
            </a:r>
            <a:r>
              <a:rPr lang="ru-RU" sz="3400" dirty="0" smtClean="0"/>
              <a:t> </a:t>
            </a:r>
            <a:r>
              <a:rPr lang="uk-UA" sz="3400" dirty="0" err="1" smtClean="0"/>
              <a:t>Густаф</a:t>
            </a:r>
            <a:r>
              <a:rPr lang="ru-RU" sz="3400" dirty="0" smtClean="0"/>
              <a:t> </a:t>
            </a:r>
            <a:endParaRPr lang="ru-RU" sz="3400" dirty="0" smtClean="0"/>
          </a:p>
          <a:p>
            <a:pPr algn="ctr">
              <a:buNone/>
            </a:pPr>
            <a:r>
              <a:rPr lang="ru-RU" sz="3400" dirty="0" smtClean="0"/>
              <a:t> </a:t>
            </a:r>
            <a:r>
              <a:rPr lang="ru-RU" sz="3400" dirty="0" smtClean="0"/>
              <a:t>Прем</a:t>
            </a:r>
            <a:r>
              <a:rPr lang="en-US" sz="3400" dirty="0" smtClean="0"/>
              <a:t>’</a:t>
            </a:r>
            <a:r>
              <a:rPr lang="uk-UA" sz="3400" dirty="0" err="1" smtClean="0"/>
              <a:t>єр-міністр</a:t>
            </a:r>
            <a:r>
              <a:rPr lang="uk-UA" sz="3400" dirty="0" smtClean="0"/>
              <a:t> – </a:t>
            </a:r>
            <a:r>
              <a:rPr lang="uk-UA" sz="3400" dirty="0" err="1" smtClean="0"/>
              <a:t>Фредрік</a:t>
            </a:r>
            <a:r>
              <a:rPr lang="uk-UA" sz="3400" dirty="0" smtClean="0"/>
              <a:t> </a:t>
            </a:r>
            <a:r>
              <a:rPr lang="uk-UA" sz="3400" dirty="0" err="1" smtClean="0"/>
              <a:t>Райнфельдт</a:t>
            </a:r>
            <a:endParaRPr lang="ru-RU" sz="3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 smtClean="0"/>
              <a:t>Великі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міста</a:t>
            </a:r>
            <a:r>
              <a:rPr lang="ru-RU" sz="2800" dirty="0" smtClean="0"/>
              <a:t>: </a:t>
            </a:r>
            <a:r>
              <a:rPr lang="ru-RU" sz="2800" dirty="0" smtClean="0"/>
              <a:t>Гетеборг</a:t>
            </a:r>
            <a:r>
              <a:rPr lang="ru-RU" sz="2800" dirty="0" smtClean="0"/>
              <a:t> (789 тис. </a:t>
            </a:r>
            <a:r>
              <a:rPr lang="ru-RU" sz="2800" dirty="0" err="1" smtClean="0"/>
              <a:t>мешканців</a:t>
            </a:r>
            <a:r>
              <a:rPr lang="ru-RU" sz="2800" dirty="0" smtClean="0"/>
              <a:t>)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30722" name="Picture 2" descr="Файл:Götaplatsen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Мальме (518 тис. </a:t>
            </a:r>
            <a:r>
              <a:rPr lang="ru-RU" sz="3200" dirty="0" err="1" smtClean="0"/>
              <a:t>мешканців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32770" name="Picture 2" descr="Файл:Malmo 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/>
              <a:t>Уппсала</a:t>
            </a:r>
            <a:r>
              <a:rPr lang="ru-RU" sz="4800" dirty="0" smtClean="0"/>
              <a:t>  (181 тис. </a:t>
            </a:r>
            <a:r>
              <a:rPr lang="ru-RU" sz="3600" dirty="0" err="1" smtClean="0"/>
              <a:t>мешканців</a:t>
            </a:r>
            <a:r>
              <a:rPr lang="ru-RU" sz="4800" dirty="0" smtClean="0"/>
              <a:t>)</a:t>
            </a:r>
            <a:endParaRPr lang="ru-RU" dirty="0"/>
          </a:p>
        </p:txBody>
      </p:sp>
      <p:pic>
        <p:nvPicPr>
          <p:cNvPr id="31746" name="Picture 2" descr="Файл:Wiew of upps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430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062013.imgbb.ru/community/95/957745/6ea8b14a1b2561860edf7174dd7b1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0" cy="5000625"/>
          </a:xfrm>
          <a:prstGeom prst="rect">
            <a:avLst/>
          </a:prstGeom>
          <a:noFill/>
        </p:spPr>
      </p:pic>
      <p:pic>
        <p:nvPicPr>
          <p:cNvPr id="35848" name="Picture 8" descr="http://img0.liveinternet.ru/images/attach/c/5/85/646/85646508_large_73757696_ups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2543174"/>
            <a:ext cx="6667500" cy="4314826"/>
          </a:xfrm>
          <a:prstGeom prst="rect">
            <a:avLst/>
          </a:prstGeom>
          <a:noFill/>
        </p:spPr>
      </p:pic>
      <p:pic>
        <p:nvPicPr>
          <p:cNvPr id="35846" name="Picture 6" descr="http://images.webpark.ru/uploads46/sweden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0"/>
            <a:ext cx="6667500" cy="5000625"/>
          </a:xfrm>
          <a:prstGeom prst="rect">
            <a:avLst/>
          </a:prstGeom>
          <a:noFill/>
        </p:spPr>
      </p:pic>
      <p:pic>
        <p:nvPicPr>
          <p:cNvPr id="6" name="Picture 4" descr="http://rsm.haber365.com/N/1297868071_22_castles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6924"/>
            <a:ext cx="6381750" cy="4791076"/>
          </a:xfrm>
          <a:prstGeom prst="rect">
            <a:avLst/>
          </a:prstGeom>
          <a:noFill/>
        </p:spPr>
      </p:pic>
      <p:pic>
        <p:nvPicPr>
          <p:cNvPr id="35849" name="Picture 9" descr="C:\Users\Алина\Desktop\ib1.jpg"/>
          <p:cNvPicPr>
            <a:picLocks noChangeAspect="1" noChangeArrowheads="1"/>
          </p:cNvPicPr>
          <p:nvPr/>
        </p:nvPicPr>
        <p:blipFill>
          <a:blip r:embed="rId6" cstate="print"/>
          <a:srcRect b="3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Столиця - </a:t>
            </a:r>
            <a:r>
              <a:rPr lang="uk-UA" dirty="0" smtClean="0">
                <a:solidFill>
                  <a:srgbClr val="00B0F0"/>
                </a:solidFill>
              </a:rPr>
              <a:t>Стокгольм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4" name="Picture 2" descr="http://static.zebra.lt/files/201203/xHEWA3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536504" cy="3005434"/>
          </a:xfrm>
          <a:prstGeom prst="rect">
            <a:avLst/>
          </a:prstGeom>
          <a:noFill/>
        </p:spPr>
      </p:pic>
      <p:pic>
        <p:nvPicPr>
          <p:cNvPr id="3076" name="Picture 4" descr="http://kolyan.net/uploads/posts/2010-02/thumbs/1265868391_86841-ilo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0988"/>
            <a:ext cx="4716016" cy="3537012"/>
          </a:xfrm>
          <a:prstGeom prst="rect">
            <a:avLst/>
          </a:prstGeom>
          <a:noFill/>
        </p:spPr>
      </p:pic>
      <p:pic>
        <p:nvPicPr>
          <p:cNvPr id="3078" name="Picture 6" descr="http://smotra.ru/data/img/users_imgs/4313/sm_users_img-99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5715000" cy="4286250"/>
          </a:xfrm>
          <a:prstGeom prst="rect">
            <a:avLst/>
          </a:prstGeom>
          <a:noFill/>
        </p:spPr>
      </p:pic>
      <p:pic>
        <p:nvPicPr>
          <p:cNvPr id="3080" name="Picture 8" descr="http://www.kelioniumanija.lt/images/naujienos/s3_1284017878_stokholmas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</p:spPr>
      </p:pic>
      <p:pic>
        <p:nvPicPr>
          <p:cNvPr id="3082" name="Picture 10" descr="http://img1.liveinternet.ru/images/attach/c/5/87/462/87462013_large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143750" cy="4743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Площа - </a:t>
            </a:r>
            <a:r>
              <a:rPr lang="ru-RU" sz="3600" dirty="0" smtClean="0">
                <a:solidFill>
                  <a:srgbClr val="00B0F0"/>
                </a:solidFill>
              </a:rPr>
              <a:t>449 964 </a:t>
            </a:r>
            <a:r>
              <a:rPr lang="ru-RU" sz="3600" dirty="0" smtClean="0">
                <a:solidFill>
                  <a:srgbClr val="00B0F0"/>
                </a:solidFill>
              </a:rPr>
              <a:t>км²</a:t>
            </a:r>
          </a:p>
          <a:p>
            <a:pPr>
              <a:buNone/>
            </a:pPr>
            <a:r>
              <a:rPr lang="uk-UA" sz="2800" dirty="0" smtClean="0"/>
              <a:t>Населення (перепис на 2009 р.) - </a:t>
            </a:r>
            <a:r>
              <a:rPr lang="ru-RU" sz="3600" dirty="0" smtClean="0">
                <a:solidFill>
                  <a:srgbClr val="00B0F0"/>
                </a:solidFill>
              </a:rPr>
              <a:t>9,354,462 </a:t>
            </a:r>
            <a:r>
              <a:rPr lang="ru-RU" sz="3600" dirty="0" err="1" smtClean="0">
                <a:solidFill>
                  <a:srgbClr val="00B0F0"/>
                </a:solidFill>
              </a:rPr>
              <a:t>чол</a:t>
            </a:r>
            <a:r>
              <a:rPr lang="ru-RU" sz="3600" dirty="0" smtClean="0">
                <a:solidFill>
                  <a:srgbClr val="00B0F0"/>
                </a:solidFill>
              </a:rPr>
              <a:t>.</a:t>
            </a:r>
          </a:p>
          <a:p>
            <a:pPr>
              <a:buNone/>
            </a:pPr>
            <a:r>
              <a:rPr lang="uk-UA" sz="2400" dirty="0" smtClean="0"/>
              <a:t>Прапор -                                 Герб –</a:t>
            </a:r>
          </a:p>
          <a:p>
            <a:pPr>
              <a:buNone/>
            </a:pPr>
            <a:endParaRPr lang="uk-UA" sz="3600" dirty="0" smtClean="0"/>
          </a:p>
          <a:p>
            <a:pPr>
              <a:buNone/>
            </a:pPr>
            <a:endParaRPr lang="uk-UA" sz="3600" dirty="0" smtClean="0"/>
          </a:p>
          <a:p>
            <a:pPr>
              <a:buNone/>
            </a:pPr>
            <a:endParaRPr lang="uk-UA" sz="3600" dirty="0" smtClean="0"/>
          </a:p>
          <a:p>
            <a:pPr>
              <a:buNone/>
            </a:pPr>
            <a:endParaRPr lang="uk-UA" sz="3600" dirty="0" smtClean="0"/>
          </a:p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r>
              <a:rPr lang="uk-UA" sz="2800" dirty="0" smtClean="0"/>
              <a:t>Девіз : </a:t>
            </a:r>
            <a:r>
              <a:rPr lang="ru-RU" sz="3600" dirty="0" smtClean="0">
                <a:solidFill>
                  <a:srgbClr val="00B0F0"/>
                </a:solidFill>
              </a:rPr>
              <a:t>За </a:t>
            </a:r>
            <a:r>
              <a:rPr lang="ru-RU" sz="3600" dirty="0" err="1" smtClean="0">
                <a:solidFill>
                  <a:srgbClr val="00B0F0"/>
                </a:solidFill>
              </a:rPr>
              <a:t>Швецію</a:t>
            </a:r>
            <a:r>
              <a:rPr lang="ru-RU" sz="3600" dirty="0" smtClean="0">
                <a:solidFill>
                  <a:srgbClr val="00B0F0"/>
                </a:solidFill>
              </a:rPr>
              <a:t> - </a:t>
            </a:r>
            <a:r>
              <a:rPr lang="ru-RU" sz="3600" dirty="0" err="1" smtClean="0">
                <a:solidFill>
                  <a:srgbClr val="00B0F0"/>
                </a:solidFill>
              </a:rPr>
              <a:t>крізь</a:t>
            </a:r>
            <a:r>
              <a:rPr lang="ru-RU" sz="3600" dirty="0" smtClean="0">
                <a:solidFill>
                  <a:srgbClr val="00B0F0"/>
                </a:solidFill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</a:rPr>
              <a:t>віки</a:t>
            </a:r>
            <a:endParaRPr lang="ru-RU" sz="36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Файл:Flag of Swede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032449" cy="2520280"/>
          </a:xfrm>
          <a:prstGeom prst="rect">
            <a:avLst/>
          </a:prstGeom>
          <a:noFill/>
        </p:spPr>
      </p:pic>
      <p:pic>
        <p:nvPicPr>
          <p:cNvPr id="2052" name="Picture 4" descr="Greater coat of arms of Swede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2736304" cy="31741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Текст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B0F0"/>
                </a:solidFill>
              </a:rPr>
              <a:t>гімну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B0F0"/>
                </a:solidFill>
              </a:rPr>
              <a:t>Швеції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О </a:t>
            </a:r>
            <a:r>
              <a:rPr lang="ru-RU" sz="2800" dirty="0" err="1" smtClean="0"/>
              <a:t>давня</a:t>
            </a:r>
            <a:r>
              <a:rPr lang="ru-RU" sz="2800" dirty="0" smtClean="0"/>
              <a:t>, </a:t>
            </a:r>
            <a:r>
              <a:rPr lang="ru-RU" sz="2800" dirty="0" err="1" smtClean="0"/>
              <a:t>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вільна</a:t>
            </a:r>
            <a:r>
              <a:rPr lang="ru-RU" sz="2800" dirty="0" smtClean="0"/>
              <a:t>, </a:t>
            </a:r>
            <a:r>
              <a:rPr lang="ru-RU" sz="2800" dirty="0" smtClean="0"/>
              <a:t>гориста </a:t>
            </a:r>
            <a:r>
              <a:rPr lang="ru-RU" sz="2800" dirty="0" err="1" smtClean="0"/>
              <a:t>Північ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О </a:t>
            </a:r>
            <a:r>
              <a:rPr lang="ru-RU" sz="2800" dirty="0" err="1" smtClean="0"/>
              <a:t>давня</a:t>
            </a:r>
            <a:r>
              <a:rPr lang="ru-RU" sz="2800" dirty="0" smtClean="0"/>
              <a:t>, </a:t>
            </a:r>
            <a:r>
              <a:rPr lang="ru-RU" sz="2800" dirty="0" err="1" smtClean="0"/>
              <a:t>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вільна</a:t>
            </a:r>
            <a:r>
              <a:rPr lang="ru-RU" sz="2800" dirty="0" smtClean="0"/>
              <a:t>, гориста </a:t>
            </a:r>
            <a:r>
              <a:rPr lang="ru-RU" sz="2800" dirty="0" err="1" smtClean="0"/>
              <a:t>Північ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Як </a:t>
            </a:r>
            <a:r>
              <a:rPr lang="ru-RU" sz="2800" dirty="0" smtClean="0"/>
              <a:t>вабить твоя </a:t>
            </a:r>
            <a:r>
              <a:rPr lang="ru-RU" sz="2800" dirty="0" err="1" smtClean="0"/>
              <a:t>неприкметна</a:t>
            </a:r>
            <a:r>
              <a:rPr lang="ru-RU" sz="2800" dirty="0" smtClean="0"/>
              <a:t> краса.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Вітаю</a:t>
            </a:r>
            <a:r>
              <a:rPr lang="ru-RU" sz="2800" dirty="0" smtClean="0"/>
              <a:t> </a:t>
            </a:r>
            <a:r>
              <a:rPr lang="ru-RU" sz="2800" dirty="0" smtClean="0"/>
              <a:t>тебе, </a:t>
            </a:r>
            <a:r>
              <a:rPr lang="ru-RU" sz="2800" dirty="0" err="1" smtClean="0"/>
              <a:t>рідна</a:t>
            </a:r>
            <a:r>
              <a:rPr lang="ru-RU" sz="2800" dirty="0" smtClean="0"/>
              <a:t> земле моя,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І </a:t>
            </a:r>
            <a:r>
              <a:rPr lang="ru-RU" sz="2800" dirty="0" smtClean="0"/>
              <a:t>небо,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сонце</a:t>
            </a:r>
            <a:r>
              <a:rPr lang="ru-RU" sz="2800" dirty="0" smtClean="0"/>
              <a:t>,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веселі</a:t>
            </a:r>
            <a:r>
              <a:rPr lang="ru-RU" sz="2800" dirty="0" smtClean="0"/>
              <a:t> поля,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І </a:t>
            </a:r>
            <a:r>
              <a:rPr lang="ru-RU" sz="2800" dirty="0" smtClean="0"/>
              <a:t>небо,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сонце</a:t>
            </a:r>
            <a:r>
              <a:rPr lang="ru-RU" sz="2800" dirty="0" smtClean="0"/>
              <a:t>,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веселі</a:t>
            </a:r>
            <a:r>
              <a:rPr lang="ru-RU" sz="2800" dirty="0" smtClean="0"/>
              <a:t> поля.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З </a:t>
            </a:r>
            <a:r>
              <a:rPr lang="ru-RU" sz="2800" dirty="0" err="1" smtClean="0"/>
              <a:t>минулої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величі</a:t>
            </a:r>
            <a:r>
              <a:rPr lang="ru-RU" sz="2800" dirty="0" smtClean="0"/>
              <a:t> </a:t>
            </a:r>
            <a:r>
              <a:rPr lang="ru-RU" sz="2800" dirty="0" err="1" smtClean="0"/>
              <a:t>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постаєш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Як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 являла </a:t>
            </a:r>
            <a:r>
              <a:rPr lang="ru-RU" sz="2800" dirty="0" err="1" smtClean="0"/>
              <a:t>звитягу</a:t>
            </a:r>
            <a:r>
              <a:rPr lang="ru-RU" sz="2800" dirty="0" smtClean="0"/>
              <a:t> свою.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Я </a:t>
            </a:r>
            <a:r>
              <a:rPr lang="ru-RU" sz="2800" dirty="0" smtClean="0"/>
              <a:t>знаю, ту славу </a:t>
            </a:r>
            <a:r>
              <a:rPr lang="ru-RU" sz="2800" dirty="0" err="1" smtClean="0"/>
              <a:t>ти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нині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несеш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І </a:t>
            </a:r>
            <a:r>
              <a:rPr lang="ru-RU" sz="2800" dirty="0" err="1" smtClean="0"/>
              <a:t>жити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вмерти</a:t>
            </a:r>
            <a:r>
              <a:rPr lang="ru-RU" sz="2800" dirty="0" smtClean="0"/>
              <a:t> я хочу в </a:t>
            </a:r>
            <a:r>
              <a:rPr lang="ru-RU" sz="2800" dirty="0" err="1" smtClean="0"/>
              <a:t>Північнім</a:t>
            </a:r>
            <a:r>
              <a:rPr lang="ru-RU" sz="2800" dirty="0" smtClean="0"/>
              <a:t> краю,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І </a:t>
            </a:r>
            <a:r>
              <a:rPr lang="ru-RU" sz="2800" dirty="0" err="1" smtClean="0"/>
              <a:t>жити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вмерти</a:t>
            </a:r>
            <a:r>
              <a:rPr lang="ru-RU" sz="2800" dirty="0" smtClean="0"/>
              <a:t> я хочу в </a:t>
            </a:r>
            <a:r>
              <a:rPr lang="ru-RU" sz="2800" dirty="0" err="1" smtClean="0"/>
              <a:t>Північнім</a:t>
            </a:r>
            <a:r>
              <a:rPr lang="ru-RU" sz="2800" dirty="0" smtClean="0"/>
              <a:t> краю.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 smtClean="0"/>
              <a:t>Межує</a:t>
            </a:r>
            <a:r>
              <a:rPr lang="ru-RU" sz="3100" dirty="0" smtClean="0"/>
              <a:t> на </a:t>
            </a:r>
            <a:r>
              <a:rPr lang="ru-RU" sz="3100" dirty="0" err="1" smtClean="0"/>
              <a:t>заході</a:t>
            </a:r>
            <a:r>
              <a:rPr lang="ru-RU" sz="3100" dirty="0" smtClean="0"/>
              <a:t> </a:t>
            </a:r>
            <a:r>
              <a:rPr lang="ru-RU" sz="3100" dirty="0" err="1" smtClean="0"/>
              <a:t>з</a:t>
            </a:r>
            <a:r>
              <a:rPr lang="ru-RU" sz="3100" dirty="0" smtClean="0"/>
              <a:t> </a:t>
            </a:r>
            <a:r>
              <a:rPr lang="ru-RU" sz="3100" dirty="0" err="1" smtClean="0"/>
              <a:t>Норвегією</a:t>
            </a:r>
            <a:r>
              <a:rPr lang="ru-RU" sz="3100" dirty="0" smtClean="0"/>
              <a:t> </a:t>
            </a:r>
            <a:r>
              <a:rPr lang="ru-RU" sz="3100" dirty="0" err="1" smtClean="0"/>
              <a:t>і</a:t>
            </a:r>
            <a:r>
              <a:rPr lang="ru-RU" sz="3100" dirty="0" smtClean="0"/>
              <a:t> на </a:t>
            </a:r>
            <a:r>
              <a:rPr lang="ru-RU" sz="3100" dirty="0" err="1" smtClean="0"/>
              <a:t>північному</a:t>
            </a:r>
            <a:r>
              <a:rPr lang="ru-RU" sz="3100" dirty="0" smtClean="0"/>
              <a:t> </a:t>
            </a:r>
            <a:r>
              <a:rPr lang="ru-RU" sz="3100" dirty="0" err="1" smtClean="0"/>
              <a:t>сході</a:t>
            </a:r>
            <a:r>
              <a:rPr lang="ru-RU" sz="3100" dirty="0" smtClean="0"/>
              <a:t> — </a:t>
            </a:r>
            <a:r>
              <a:rPr lang="ru-RU" sz="3100" dirty="0" err="1" smtClean="0"/>
              <a:t>з</a:t>
            </a:r>
            <a:r>
              <a:rPr lang="ru-RU" sz="3100" dirty="0" smtClean="0"/>
              <a:t> </a:t>
            </a:r>
            <a:r>
              <a:rPr lang="ru-RU" sz="3100" dirty="0" err="1" smtClean="0"/>
              <a:t>Фінляндією</a:t>
            </a:r>
            <a:r>
              <a:rPr lang="ru-RU" sz="3100" dirty="0" smtClean="0"/>
              <a:t>, </a:t>
            </a:r>
            <a:r>
              <a:rPr lang="ru-RU" sz="3100" dirty="0" err="1" smtClean="0"/>
              <a:t>на</a:t>
            </a:r>
            <a:r>
              <a:rPr lang="ru-RU" sz="3100" dirty="0" smtClean="0"/>
              <a:t> </a:t>
            </a:r>
            <a:r>
              <a:rPr lang="ru-RU" sz="3100" dirty="0" err="1" smtClean="0"/>
              <a:t>півдні</a:t>
            </a:r>
            <a:r>
              <a:rPr lang="ru-RU" sz="3100" dirty="0" smtClean="0"/>
              <a:t> по морю — </a:t>
            </a:r>
            <a:r>
              <a:rPr lang="ru-RU" sz="3100" dirty="0" err="1" smtClean="0"/>
              <a:t>з</a:t>
            </a:r>
            <a:r>
              <a:rPr lang="ru-RU" sz="3100" dirty="0" smtClean="0"/>
              <a:t> </a:t>
            </a:r>
            <a:r>
              <a:rPr lang="ru-RU" sz="3100" dirty="0" err="1" smtClean="0"/>
              <a:t>Данією</a:t>
            </a:r>
            <a:r>
              <a:rPr lang="ru-RU" sz="3100" dirty="0" smtClean="0"/>
              <a:t>, </a:t>
            </a:r>
            <a:r>
              <a:rPr lang="ru-RU" sz="3100" dirty="0" err="1" smtClean="0"/>
              <a:t>з'єднана</a:t>
            </a:r>
            <a:r>
              <a:rPr lang="ru-RU" sz="3100" dirty="0" smtClean="0"/>
              <a:t> </a:t>
            </a:r>
            <a:r>
              <a:rPr lang="ru-RU" sz="3100" dirty="0" err="1" smtClean="0"/>
              <a:t>з</a:t>
            </a:r>
            <a:r>
              <a:rPr lang="ru-RU" sz="3100" dirty="0" smtClean="0"/>
              <a:t> нею мостом</a:t>
            </a:r>
            <a:r>
              <a:rPr lang="ru-RU" sz="3100" dirty="0" smtClean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8434" name="Picture 2" descr="Файл:EU-Swede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549" y="1700808"/>
            <a:ext cx="5931779" cy="49916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264696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err="1" smtClean="0"/>
              <a:t>Найвища</a:t>
            </a:r>
            <a:r>
              <a:rPr lang="ru-RU" sz="3100" dirty="0" smtClean="0"/>
              <a:t> точка — </a:t>
            </a:r>
            <a:r>
              <a:rPr lang="ru-RU" sz="3100" dirty="0" smtClean="0">
                <a:solidFill>
                  <a:srgbClr val="00B0F0"/>
                </a:solidFill>
              </a:rPr>
              <a:t>гора </a:t>
            </a:r>
            <a:r>
              <a:rPr lang="ru-RU" sz="3100" dirty="0" err="1" smtClean="0">
                <a:solidFill>
                  <a:srgbClr val="00B0F0"/>
                </a:solidFill>
              </a:rPr>
              <a:t>Кебнекайсе</a:t>
            </a:r>
            <a:r>
              <a:rPr lang="ru-RU" sz="3100" dirty="0" smtClean="0"/>
              <a:t> (2111 м; </a:t>
            </a:r>
            <a:r>
              <a:rPr lang="ru-RU" sz="3100" dirty="0" err="1" smtClean="0"/>
              <a:t>інші</a:t>
            </a:r>
            <a:r>
              <a:rPr lang="ru-RU" sz="3100" dirty="0" smtClean="0"/>
              <a:t> </a:t>
            </a:r>
            <a:r>
              <a:rPr lang="ru-RU" sz="3100" dirty="0" err="1" smtClean="0"/>
              <a:t>дані</a:t>
            </a:r>
            <a:r>
              <a:rPr lang="ru-RU" sz="3100" dirty="0" smtClean="0"/>
              <a:t> — 2123 м</a:t>
            </a:r>
            <a:r>
              <a:rPr lang="ru-RU" sz="3100" dirty="0" smtClean="0"/>
              <a:t>).</a:t>
            </a:r>
            <a:r>
              <a:rPr lang="ru-RU" sz="3100" dirty="0" smtClean="0"/>
              <a:t> </a:t>
            </a:r>
            <a:endParaRPr lang="ru-RU" sz="3100" dirty="0" smtClean="0"/>
          </a:p>
          <a:p>
            <a:endParaRPr lang="ru-RU" sz="3100" dirty="0" smtClean="0"/>
          </a:p>
          <a:p>
            <a:r>
              <a:rPr lang="ru-RU" sz="3100" dirty="0" smtClean="0"/>
              <a:t>У </a:t>
            </a:r>
            <a:r>
              <a:rPr lang="ru-RU" sz="3100" dirty="0" err="1" smtClean="0"/>
              <a:t>рельєфі</a:t>
            </a:r>
            <a:r>
              <a:rPr lang="ru-RU" sz="3100" dirty="0" smtClean="0"/>
              <a:t> </a:t>
            </a:r>
            <a:r>
              <a:rPr lang="ru-RU" sz="3100" dirty="0" err="1" smtClean="0">
                <a:solidFill>
                  <a:srgbClr val="00B0F0"/>
                </a:solidFill>
              </a:rPr>
              <a:t>півночі</a:t>
            </a:r>
            <a:r>
              <a:rPr lang="ru-RU" sz="3100" dirty="0" smtClean="0">
                <a:solidFill>
                  <a:srgbClr val="00B0F0"/>
                </a:solidFill>
              </a:rPr>
              <a:t> та заходу </a:t>
            </a:r>
            <a:r>
              <a:rPr lang="ru-RU" sz="3100" dirty="0" err="1" smtClean="0">
                <a:solidFill>
                  <a:srgbClr val="00B0F0"/>
                </a:solidFill>
              </a:rPr>
              <a:t>країни</a:t>
            </a:r>
            <a:r>
              <a:rPr lang="ru-RU" sz="3100" dirty="0" smtClean="0">
                <a:solidFill>
                  <a:srgbClr val="00B0F0"/>
                </a:solidFill>
              </a:rPr>
              <a:t> </a:t>
            </a:r>
            <a:r>
              <a:rPr lang="ru-RU" sz="3100" dirty="0" err="1" smtClean="0">
                <a:solidFill>
                  <a:srgbClr val="00B0F0"/>
                </a:solidFill>
              </a:rPr>
              <a:t>переважають</a:t>
            </a:r>
            <a:r>
              <a:rPr lang="ru-RU" sz="3100" dirty="0" smtClean="0">
                <a:solidFill>
                  <a:srgbClr val="00B0F0"/>
                </a:solidFill>
              </a:rPr>
              <a:t> гори </a:t>
            </a:r>
            <a:r>
              <a:rPr lang="ru-RU" sz="3100" dirty="0" err="1" smtClean="0">
                <a:solidFill>
                  <a:srgbClr val="00B0F0"/>
                </a:solidFill>
              </a:rPr>
              <a:t>і</a:t>
            </a:r>
            <a:r>
              <a:rPr lang="ru-RU" sz="3100" dirty="0" smtClean="0">
                <a:solidFill>
                  <a:srgbClr val="00B0F0"/>
                </a:solidFill>
              </a:rPr>
              <a:t> </a:t>
            </a:r>
            <a:r>
              <a:rPr lang="ru-RU" sz="3100" dirty="0" err="1" smtClean="0">
                <a:solidFill>
                  <a:srgbClr val="00B0F0"/>
                </a:solidFill>
              </a:rPr>
              <a:t>плоскогір'я</a:t>
            </a:r>
            <a:r>
              <a:rPr lang="ru-RU" sz="3100" dirty="0" smtClean="0">
                <a:solidFill>
                  <a:srgbClr val="00B0F0"/>
                </a:solidFill>
              </a:rPr>
              <a:t>, на </a:t>
            </a:r>
            <a:r>
              <a:rPr lang="ru-RU" sz="3100" dirty="0" err="1" smtClean="0">
                <a:solidFill>
                  <a:srgbClr val="00B0F0"/>
                </a:solidFill>
              </a:rPr>
              <a:t>півдні</a:t>
            </a:r>
            <a:r>
              <a:rPr lang="ru-RU" sz="3100" dirty="0" smtClean="0">
                <a:solidFill>
                  <a:srgbClr val="00B0F0"/>
                </a:solidFill>
              </a:rPr>
              <a:t> — </a:t>
            </a:r>
            <a:r>
              <a:rPr lang="ru-RU" sz="3100" dirty="0" err="1" smtClean="0">
                <a:solidFill>
                  <a:srgbClr val="00B0F0"/>
                </a:solidFill>
              </a:rPr>
              <a:t>горбисті</a:t>
            </a:r>
            <a:r>
              <a:rPr lang="ru-RU" sz="3100" dirty="0" smtClean="0">
                <a:solidFill>
                  <a:srgbClr val="00B0F0"/>
                </a:solidFill>
              </a:rPr>
              <a:t> </a:t>
            </a:r>
            <a:r>
              <a:rPr lang="ru-RU" sz="3100" dirty="0" err="1" smtClean="0">
                <a:solidFill>
                  <a:srgbClr val="00B0F0"/>
                </a:solidFill>
              </a:rPr>
              <a:t>рівнини</a:t>
            </a:r>
            <a:r>
              <a:rPr lang="ru-RU" sz="3100" dirty="0" smtClean="0">
                <a:solidFill>
                  <a:srgbClr val="00B0F0"/>
                </a:solidFill>
              </a:rPr>
              <a:t>.</a:t>
            </a:r>
          </a:p>
          <a:p>
            <a:endParaRPr lang="ru-RU" sz="3100" dirty="0" smtClean="0"/>
          </a:p>
          <a:p>
            <a:r>
              <a:rPr lang="ru-RU" sz="3100" dirty="0" err="1" smtClean="0"/>
              <a:t>Вздовж</a:t>
            </a:r>
            <a:r>
              <a:rPr lang="ru-RU" sz="3100" dirty="0" smtClean="0"/>
              <a:t> кордону </a:t>
            </a:r>
            <a:r>
              <a:rPr lang="ru-RU" sz="3100" dirty="0" err="1" smtClean="0"/>
              <a:t>з</a:t>
            </a:r>
            <a:r>
              <a:rPr lang="ru-RU" sz="3100" dirty="0" smtClean="0"/>
              <a:t> </a:t>
            </a:r>
            <a:r>
              <a:rPr lang="ru-RU" sz="3100" dirty="0" err="1" smtClean="0"/>
              <a:t>Норвегією</a:t>
            </a:r>
            <a:r>
              <a:rPr lang="ru-RU" sz="3100" dirty="0" smtClean="0"/>
              <a:t> </a:t>
            </a:r>
            <a:r>
              <a:rPr lang="ru-RU" sz="3100" dirty="0" err="1" smtClean="0"/>
              <a:t>простягаються</a:t>
            </a:r>
            <a:r>
              <a:rPr lang="ru-RU" sz="3100" dirty="0" smtClean="0">
                <a:solidFill>
                  <a:srgbClr val="00B0F0"/>
                </a:solidFill>
              </a:rPr>
              <a:t> </a:t>
            </a:r>
            <a:r>
              <a:rPr lang="ru-RU" sz="3100" dirty="0" err="1" smtClean="0">
                <a:solidFill>
                  <a:srgbClr val="00B0F0"/>
                </a:solidFill>
              </a:rPr>
              <a:t>Скавдинавські</a:t>
            </a:r>
            <a:r>
              <a:rPr lang="ru-RU" sz="3100" dirty="0" smtClean="0">
                <a:solidFill>
                  <a:srgbClr val="00B0F0"/>
                </a:solidFill>
              </a:rPr>
              <a:t> гори</a:t>
            </a:r>
            <a:r>
              <a:rPr lang="ru-RU" sz="3100" dirty="0" smtClean="0"/>
              <a:t>, </a:t>
            </a:r>
            <a:r>
              <a:rPr lang="ru-RU" sz="3100" dirty="0" err="1" smtClean="0"/>
              <a:t>між</a:t>
            </a:r>
            <a:r>
              <a:rPr lang="ru-RU" sz="3100" dirty="0" smtClean="0"/>
              <a:t> ними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Ботнічною</a:t>
            </a:r>
            <a:r>
              <a:rPr lang="ru-RU" sz="3100" dirty="0" smtClean="0"/>
              <a:t> </a:t>
            </a:r>
            <a:r>
              <a:rPr lang="ru-RU" sz="3100" dirty="0" err="1" smtClean="0"/>
              <a:t>затокою</a:t>
            </a:r>
            <a:r>
              <a:rPr lang="ru-RU" sz="3100" dirty="0" smtClean="0"/>
              <a:t> — </a:t>
            </a:r>
            <a:r>
              <a:rPr lang="ru-RU" sz="3100" dirty="0" err="1" smtClean="0">
                <a:solidFill>
                  <a:srgbClr val="00B0F0"/>
                </a:solidFill>
              </a:rPr>
              <a:t>плоскогір'я</a:t>
            </a:r>
            <a:r>
              <a:rPr lang="ru-RU" sz="3100" dirty="0" smtClean="0">
                <a:solidFill>
                  <a:srgbClr val="00B0F0"/>
                </a:solidFill>
              </a:rPr>
              <a:t> </a:t>
            </a:r>
            <a:r>
              <a:rPr lang="ru-RU" sz="3100" dirty="0" err="1" smtClean="0">
                <a:solidFill>
                  <a:srgbClr val="00B0F0"/>
                </a:solidFill>
              </a:rPr>
              <a:t>Норланд</a:t>
            </a:r>
            <a:r>
              <a:rPr lang="ru-RU" sz="3100" dirty="0" smtClean="0"/>
              <a:t>,  </a:t>
            </a:r>
            <a:r>
              <a:rPr lang="ru-RU" sz="3100" dirty="0" err="1" smtClean="0"/>
              <a:t>південніше</a:t>
            </a:r>
            <a:r>
              <a:rPr lang="ru-RU" sz="3100" dirty="0" smtClean="0"/>
              <a:t> — </a:t>
            </a:r>
            <a:r>
              <a:rPr lang="ru-RU" sz="3100" dirty="0" err="1" smtClean="0">
                <a:solidFill>
                  <a:srgbClr val="00B0F0"/>
                </a:solidFill>
              </a:rPr>
              <a:t>Середньошведська</a:t>
            </a:r>
            <a:r>
              <a:rPr lang="ru-RU" sz="3100" dirty="0" smtClean="0">
                <a:solidFill>
                  <a:srgbClr val="00B0F0"/>
                </a:solidFill>
              </a:rPr>
              <a:t> </a:t>
            </a:r>
            <a:r>
              <a:rPr lang="ru-RU" sz="3100" dirty="0" err="1" smtClean="0">
                <a:solidFill>
                  <a:srgbClr val="00B0F0"/>
                </a:solidFill>
              </a:rPr>
              <a:t>низовина</a:t>
            </a:r>
            <a:r>
              <a:rPr lang="ru-RU" sz="3100" dirty="0" smtClean="0">
                <a:solidFill>
                  <a:srgbClr val="00B0F0"/>
                </a:solidFill>
              </a:rPr>
              <a:t> </a:t>
            </a:r>
            <a:r>
              <a:rPr lang="ru-RU" sz="3100" dirty="0" err="1" smtClean="0">
                <a:solidFill>
                  <a:srgbClr val="00B0F0"/>
                </a:solidFill>
              </a:rPr>
              <a:t>і</a:t>
            </a:r>
            <a:r>
              <a:rPr lang="ru-RU" sz="3100" dirty="0" smtClean="0">
                <a:solidFill>
                  <a:srgbClr val="00B0F0"/>
                </a:solidFill>
              </a:rPr>
              <a:t> </a:t>
            </a:r>
            <a:r>
              <a:rPr lang="ru-RU" sz="3100" dirty="0" err="1" smtClean="0">
                <a:solidFill>
                  <a:srgbClr val="00B0F0"/>
                </a:solidFill>
              </a:rPr>
              <a:t>височина</a:t>
            </a:r>
            <a:r>
              <a:rPr lang="ru-RU" sz="3100" dirty="0" smtClean="0">
                <a:solidFill>
                  <a:srgbClr val="00B0F0"/>
                </a:solidFill>
              </a:rPr>
              <a:t> </a:t>
            </a:r>
            <a:r>
              <a:rPr lang="ru-RU" sz="3100" dirty="0" err="1" smtClean="0">
                <a:solidFill>
                  <a:srgbClr val="00B0F0"/>
                </a:solidFill>
              </a:rPr>
              <a:t>Смоланд</a:t>
            </a:r>
            <a:r>
              <a:rPr lang="ru-RU" sz="3100" dirty="0" smtClean="0"/>
              <a:t>. </a:t>
            </a:r>
            <a:r>
              <a:rPr lang="ru-RU" sz="3100" dirty="0" smtClean="0"/>
              <a:t>На </a:t>
            </a:r>
            <a:r>
              <a:rPr lang="ru-RU" sz="3100" dirty="0" err="1" smtClean="0"/>
              <a:t>крайньому</a:t>
            </a:r>
            <a:r>
              <a:rPr lang="ru-RU" sz="3100" dirty="0" smtClean="0"/>
              <a:t> </a:t>
            </a:r>
            <a:r>
              <a:rPr lang="ru-RU" sz="3100" dirty="0" err="1" smtClean="0"/>
              <a:t>півдні</a:t>
            </a:r>
            <a:r>
              <a:rPr lang="ru-RU" sz="3100" dirty="0" smtClean="0"/>
              <a:t> — </a:t>
            </a:r>
            <a:r>
              <a:rPr lang="ru-RU" sz="3100" dirty="0" err="1" smtClean="0">
                <a:solidFill>
                  <a:srgbClr val="00B0F0"/>
                </a:solidFill>
              </a:rPr>
              <a:t>рівнини</a:t>
            </a:r>
            <a:r>
              <a:rPr lang="ru-RU" sz="3100" dirty="0" smtClean="0">
                <a:solidFill>
                  <a:srgbClr val="00B0F0"/>
                </a:solidFill>
              </a:rPr>
              <a:t> п-ова </a:t>
            </a:r>
            <a:r>
              <a:rPr lang="ru-RU" sz="3100" dirty="0" err="1" smtClean="0">
                <a:solidFill>
                  <a:srgbClr val="00B0F0"/>
                </a:solidFill>
              </a:rPr>
              <a:t>Сконе</a:t>
            </a:r>
            <a:r>
              <a:rPr lang="ru-RU" sz="3100" dirty="0" smtClean="0">
                <a:solidFill>
                  <a:srgbClr val="00B0F0"/>
                </a:solidFill>
              </a:rPr>
              <a:t>.</a:t>
            </a:r>
          </a:p>
          <a:p>
            <a:endParaRPr lang="ru-RU" sz="3100" dirty="0" smtClean="0"/>
          </a:p>
          <a:p>
            <a:r>
              <a:rPr lang="ru-RU" sz="3100" dirty="0" err="1" smtClean="0"/>
              <a:t>Клімат</a:t>
            </a:r>
            <a:r>
              <a:rPr lang="ru-RU" sz="3100" dirty="0" smtClean="0">
                <a:solidFill>
                  <a:srgbClr val="00B0F0"/>
                </a:solidFill>
              </a:rPr>
              <a:t> </a:t>
            </a:r>
            <a:r>
              <a:rPr lang="ru-RU" sz="3100" dirty="0" err="1" smtClean="0">
                <a:solidFill>
                  <a:srgbClr val="00B0F0"/>
                </a:solidFill>
              </a:rPr>
              <a:t>помірний</a:t>
            </a:r>
            <a:r>
              <a:rPr lang="ru-RU" sz="3100" dirty="0" smtClean="0"/>
              <a:t>, </a:t>
            </a:r>
            <a:r>
              <a:rPr lang="ru-RU" sz="3100" dirty="0" err="1" smtClean="0"/>
              <a:t>перехідний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від</a:t>
            </a:r>
            <a:r>
              <a:rPr lang="ru-RU" sz="3100" dirty="0" smtClean="0"/>
              <a:t> </a:t>
            </a:r>
            <a:r>
              <a:rPr lang="ru-RU" sz="3100" dirty="0" err="1" smtClean="0"/>
              <a:t>морського</a:t>
            </a:r>
            <a:r>
              <a:rPr lang="ru-RU" sz="3100" dirty="0" smtClean="0"/>
              <a:t> </a:t>
            </a:r>
            <a:r>
              <a:rPr lang="ru-RU" sz="3100" dirty="0" smtClean="0">
                <a:solidFill>
                  <a:srgbClr val="00B0F0"/>
                </a:solidFill>
              </a:rPr>
              <a:t>до </a:t>
            </a:r>
            <a:r>
              <a:rPr lang="ru-RU" sz="3100" dirty="0" smtClean="0">
                <a:solidFill>
                  <a:srgbClr val="00B0F0"/>
                </a:solidFill>
              </a:rPr>
              <a:t>континентального.</a:t>
            </a:r>
          </a:p>
          <a:p>
            <a:pPr>
              <a:buNone/>
            </a:pPr>
            <a:endParaRPr lang="ru-RU" sz="3100" dirty="0" smtClean="0"/>
          </a:p>
          <a:p>
            <a:r>
              <a:rPr lang="ru-RU" sz="3100" dirty="0" smtClean="0"/>
              <a:t>До </a:t>
            </a:r>
            <a:r>
              <a:rPr lang="ru-RU" sz="3100" dirty="0" err="1" smtClean="0"/>
              <a:t>Швеції</a:t>
            </a:r>
            <a:r>
              <a:rPr lang="ru-RU" sz="3100" dirty="0" smtClean="0"/>
              <a:t> належать </a:t>
            </a:r>
            <a:r>
              <a:rPr lang="ru-RU" sz="3100" dirty="0" err="1" smtClean="0">
                <a:solidFill>
                  <a:srgbClr val="00B0F0"/>
                </a:solidFill>
              </a:rPr>
              <a:t>понад</a:t>
            </a:r>
            <a:r>
              <a:rPr lang="ru-RU" sz="3100" dirty="0" smtClean="0">
                <a:solidFill>
                  <a:srgbClr val="00B0F0"/>
                </a:solidFill>
              </a:rPr>
              <a:t> 20 тис. </a:t>
            </a:r>
            <a:r>
              <a:rPr lang="ru-RU" sz="3100" dirty="0" err="1" smtClean="0">
                <a:solidFill>
                  <a:srgbClr val="00B0F0"/>
                </a:solidFill>
              </a:rPr>
              <a:t>островів</a:t>
            </a:r>
            <a:r>
              <a:rPr lang="ru-RU" sz="3100" dirty="0" smtClean="0">
                <a:solidFill>
                  <a:srgbClr val="00B0F0"/>
                </a:solidFill>
              </a:rPr>
              <a:t> </a:t>
            </a:r>
            <a:r>
              <a:rPr lang="ru-RU" sz="3100" dirty="0" smtClean="0"/>
              <a:t>(</a:t>
            </a:r>
            <a:r>
              <a:rPr lang="ru-RU" sz="3100" dirty="0" err="1" smtClean="0"/>
              <a:t>найбільші</a:t>
            </a:r>
            <a:r>
              <a:rPr lang="ru-RU" sz="3100" dirty="0" smtClean="0"/>
              <a:t> </a:t>
            </a:r>
            <a:r>
              <a:rPr lang="ru-RU" sz="3100" dirty="0" smtClean="0"/>
              <a:t>—Готланд</a:t>
            </a:r>
            <a:r>
              <a:rPr lang="ru-RU" sz="3100" dirty="0" smtClean="0"/>
              <a:t> </a:t>
            </a:r>
            <a:r>
              <a:rPr lang="ru-RU" sz="3100" dirty="0" err="1" smtClean="0"/>
              <a:t>і</a:t>
            </a:r>
            <a:r>
              <a:rPr lang="ru-RU" sz="3100" dirty="0" smtClean="0"/>
              <a:t> </a:t>
            </a:r>
            <a:r>
              <a:rPr lang="ru-RU" sz="3100" dirty="0" err="1" smtClean="0"/>
              <a:t>Еланд</a:t>
            </a:r>
            <a:r>
              <a:rPr lang="ru-RU" sz="3100" dirty="0" smtClean="0"/>
              <a:t>).</a:t>
            </a:r>
            <a:endParaRPr lang="ru-RU" sz="31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Гори в Лапландії</a:t>
            </a:r>
            <a:endParaRPr lang="ru-RU" dirty="0"/>
          </a:p>
        </p:txBody>
      </p:sp>
      <p:pic>
        <p:nvPicPr>
          <p:cNvPr id="19458" name="Picture 2" descr="Файл:Lapporte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Скандинавські гори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33794" name="Picture 2" descr="Файл:E6, Kviturfjellet &amp; Veikdalsisen, 2011 J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01" y="908720"/>
            <a:ext cx="8929499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143</TotalTime>
  <Words>202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Шве́ція, офіційна назва Королівство Швеція</vt:lpstr>
      <vt:lpstr>Слайд 2</vt:lpstr>
      <vt:lpstr>Столиця - Стокгольм</vt:lpstr>
      <vt:lpstr>Слайд 4</vt:lpstr>
      <vt:lpstr>Текст гімну Швеції</vt:lpstr>
      <vt:lpstr>Межує на заході з Норвегією і на північному сході — з Фінляндією, на півдні по морю — з Данією, з'єднана з нею мостом. </vt:lpstr>
      <vt:lpstr>Слайд 7</vt:lpstr>
      <vt:lpstr>Гори в Лапландії</vt:lpstr>
      <vt:lpstr>Скандинавські гори </vt:lpstr>
      <vt:lpstr>У самому північному регіоні Швеції</vt:lpstr>
      <vt:lpstr>Корисні копалини Швеції</vt:lpstr>
      <vt:lpstr>Основні галузі промисловості Швеції </vt:lpstr>
      <vt:lpstr>Слайд 13</vt:lpstr>
      <vt:lpstr>Слайд 14</vt:lpstr>
      <vt:lpstr>Культура Швеції</vt:lpstr>
      <vt:lpstr>Відомі приказки та прислів’я</vt:lpstr>
      <vt:lpstr>Слайд 17</vt:lpstr>
      <vt:lpstr>Кухня</vt:lpstr>
      <vt:lpstr>Одяг</vt:lpstr>
      <vt:lpstr>Великі міста: Гетеборг (789 тис. мешканців) </vt:lpstr>
      <vt:lpstr>Мальме (518 тис. мешканців)</vt:lpstr>
      <vt:lpstr>Уппсала  (181 тис. мешканців)</vt:lpstr>
      <vt:lpstr>Слайд 23</vt:lpstr>
    </vt:vector>
  </TitlesOfParts>
  <Company>VIEWSONIC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Шве́ція, офіційна назва Королівство Швеція</dc:title>
  <dc:creator>Алина</dc:creator>
  <cp:lastModifiedBy>Алина</cp:lastModifiedBy>
  <cp:revision>15</cp:revision>
  <dcterms:created xsi:type="dcterms:W3CDTF">2014-01-09T19:50:53Z</dcterms:created>
  <dcterms:modified xsi:type="dcterms:W3CDTF">2014-01-09T22:13:54Z</dcterms:modified>
</cp:coreProperties>
</file>