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2E961A-FD89-41E1-9053-A2110A03F82A}" type="datetimeFigureOut">
              <a:rPr lang="uk-UA" smtClean="0"/>
              <a:t>11.03.2013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A366BE-1B5A-40DC-808C-5CAC8C8A382D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E%D0%BB%D0%BE%D0%BC%D1%96%D1%82" TargetMode="External"/><Relationship Id="rId13" Type="http://schemas.openxmlformats.org/officeDocument/2006/relationships/hyperlink" Target="http://uk.wikipedia.org/wiki/%D0%93%D0%BB%D0%B8%D0%BD%D0%B0" TargetMode="External"/><Relationship Id="rId3" Type="http://schemas.openxmlformats.org/officeDocument/2006/relationships/hyperlink" Target="http://uk.wikipedia.org/wiki/%D0%9E%D0%BB%D0%BE%D0%B2%D0%BE" TargetMode="External"/><Relationship Id="rId7" Type="http://schemas.openxmlformats.org/officeDocument/2006/relationships/hyperlink" Target="http://uk.wikipedia.org/wiki/%D0%92%D0%B0%D0%BF%D0%BD%D1%8F%D0%BA" TargetMode="External"/><Relationship Id="rId12" Type="http://schemas.openxmlformats.org/officeDocument/2006/relationships/hyperlink" Target="http://uk.wikipedia.org/wiki/%D0%A2%D0%B0%D0%BB%D1%8C%D0%BA" TargetMode="External"/><Relationship Id="rId17" Type="http://schemas.openxmlformats.org/officeDocument/2006/relationships/hyperlink" Target="http://uk.wikipedia.org/wiki/%D0%92%D1%83%D0%B3%D1%96%D0%BB%D0%BB%D1%8F" TargetMode="External"/><Relationship Id="rId2" Type="http://schemas.openxmlformats.org/officeDocument/2006/relationships/hyperlink" Target="http://uk.wikipedia.org/wiki/%D0%9C%D1%96%D0%BD%D0%B5%D1%80%D0%B0%D0%BB%D1%8C%D0%BD%D1%96_%D1%80%D0%B5%D1%81%D1%83%D1%80%D1%81%D0%B8" TargetMode="External"/><Relationship Id="rId16" Type="http://schemas.openxmlformats.org/officeDocument/2006/relationships/hyperlink" Target="http://uk.wikipedia.org/wiki/%D0%9F%D1%80%D0%B8%D1%80%D0%BE%D0%B4%D0%BD%D0%B8%D0%B9_%D0%B3%D0%B0%D0%B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3%D1%80%D0%B0%D0%B2%D1%96%D0%B9" TargetMode="External"/><Relationship Id="rId11" Type="http://schemas.openxmlformats.org/officeDocument/2006/relationships/hyperlink" Target="http://uk.wikipedia.org/wiki/%D0%91%D0%B0%D1%80%D0%B8%D1%82" TargetMode="External"/><Relationship Id="rId5" Type="http://schemas.openxmlformats.org/officeDocument/2006/relationships/hyperlink" Target="http://uk.wikipedia.org/wiki/%D0%9F%D1%96%D1%81%D0%BE%D0%BA" TargetMode="External"/><Relationship Id="rId15" Type="http://schemas.openxmlformats.org/officeDocument/2006/relationships/hyperlink" Target="http://uk.wikipedia.org/wiki/%D0%9D%D0%B0%D1%84%D1%82%D0%B0" TargetMode="External"/><Relationship Id="rId10" Type="http://schemas.openxmlformats.org/officeDocument/2006/relationships/hyperlink" Target="http://uk.wikipedia.org/wiki/%D0%A1%D0%BB%D0%B0%D0%BD%D0%B5%D1%86%D1%8C" TargetMode="External"/><Relationship Id="rId4" Type="http://schemas.openxmlformats.org/officeDocument/2006/relationships/hyperlink" Target="http://uk.wikipedia.org/wiki/%D0%A6%D0%B8%D0%BD%D0%BA" TargetMode="External"/><Relationship Id="rId9" Type="http://schemas.openxmlformats.org/officeDocument/2006/relationships/hyperlink" Target="http://uk.wikipedia.org/wiki/%D0%9A%D1%80%D0%B5%D0%B9%D0%B4%D0%B0" TargetMode="External"/><Relationship Id="rId14" Type="http://schemas.openxmlformats.org/officeDocument/2006/relationships/hyperlink" Target="http://uk.wikipedia.org/wiki/%D0%93%D0%BB%D0%B8%D0%BD%D0%B8%D1%81%D1%82%D0%B8%D0%B9_%D1%81%D0%BB%D0%B0%D0%BD%D0%B5%D1%86%D1%8C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E%D1%80%D0%BD%D1%81%D1%8C%D0%BA%D0%B0_%D0%BC%D0%BE%D0%B2%D0%B0" TargetMode="External"/><Relationship Id="rId13" Type="http://schemas.openxmlformats.org/officeDocument/2006/relationships/image" Target="../media/image6.png"/><Relationship Id="rId3" Type="http://schemas.openxmlformats.org/officeDocument/2006/relationships/hyperlink" Target="http://uk.wikipedia.org/wiki/%D0%93%D0%B5%D0%BB%D1%8C%D1%81%D1%8C%D0%BA%D0%B0_%D0%BC%D0%BE%D0%B2%D0%B0" TargetMode="External"/><Relationship Id="rId7" Type="http://schemas.openxmlformats.org/officeDocument/2006/relationships/hyperlink" Target="http://uk.wikipedia.org/w/index.php?title=%D0%91%D1%80%D0%B8%D1%82%D1%81%D1%8C%D0%BA%D0%B0_%D0%BC%D0%BE%D0%B2%D0%B0&amp;action=edit&amp;redlink=1" TargetMode="External"/><Relationship Id="rId12" Type="http://schemas.openxmlformats.org/officeDocument/2006/relationships/hyperlink" Target="http://uk.wikipedia.org/wiki/%D0%A1%D0%BA%D0%B0%D0%B9" TargetMode="External"/><Relationship Id="rId2" Type="http://schemas.openxmlformats.org/officeDocument/2006/relationships/hyperlink" Target="http://uk.wikipedia.org/wiki/%D0%86%D0%BD%D0%B4%D0%BE%D1%94%D0%B2%D1%80%D0%BE%D0%BF%D0%B5%D0%B9%D1%81%D1%8C%D0%BA%D1%96_%D0%BC%D0%BE%D0%B2%D0%B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C%D0%B5%D0%BD%D1%81%D1%8C%D0%BA%D0%B0_%D0%BC%D0%BE%D0%B2%D0%B0" TargetMode="External"/><Relationship Id="rId11" Type="http://schemas.openxmlformats.org/officeDocument/2006/relationships/hyperlink" Target="http://uk.wikipedia.org/w/index.php?title=%D0%97%D0%BE%D0%B2%D0%BD%D1%96%D1%88%D0%BD%D1%96_%D0%93%D0%B5%D0%B1%D1%80%D0%B8%D0%B4%D1%81%D1%8C%D0%BA%D1%96_%D0%BE%D1%81%D1%82%D1%80%D0%BE%D0%B2%D0%B8&amp;action=edit&amp;redlink=1" TargetMode="External"/><Relationship Id="rId5" Type="http://schemas.openxmlformats.org/officeDocument/2006/relationships/hyperlink" Target="http://uk.wikipedia.org/wiki/%D0%A8%D0%BE%D1%82%D0%BB%D0%B0%D0%BD%D0%B4%D1%81%D1%8C%D0%BA%D0%B0_(%D0%B3%D0%B5%D0%BB%D1%8C%D1%81%D1%8C%D0%BA%D0%B0)_%D0%BC%D0%BE%D0%B2%D0%B0" TargetMode="External"/><Relationship Id="rId10" Type="http://schemas.openxmlformats.org/officeDocument/2006/relationships/hyperlink" Target="http://uk.wikipedia.org/wiki/%D0%A3%D0%B5%D0%BB%D1%8C%D1%81" TargetMode="External"/><Relationship Id="rId4" Type="http://schemas.openxmlformats.org/officeDocument/2006/relationships/hyperlink" Target="http://uk.wikipedia.org/wiki/%D0%86%D1%80%D0%BB%D0%B0%D0%BD%D0%B4%D1%81%D1%8C%D0%BA%D0%B0_%D0%BC%D0%BE%D0%B2%D0%B0" TargetMode="External"/><Relationship Id="rId9" Type="http://schemas.openxmlformats.org/officeDocument/2006/relationships/hyperlink" Target="http://uk.wikipedia.org/wiki/%D0%92%D0%B0%D0%BB%D0%BB%D1%96%D0%B9%D1%81%D1%8C%D0%BA%D0%B0_%D0%BC%D0%BE%D0%B2%D0%B0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A6%D0%B5%D1%80%D0%BA%D0%B2%D0%B0_%D0%A3%D0%B5%D0%BB%D1%8C%D1%81%D1%83&amp;action=edit&amp;redlink=1" TargetMode="External"/><Relationship Id="rId3" Type="http://schemas.openxmlformats.org/officeDocument/2006/relationships/hyperlink" Target="http://uk.wikipedia.org/wiki/%D0%93%D0%B5%D0%BD%D1%80%D1%96%D1%85_VIII" TargetMode="External"/><Relationship Id="rId7" Type="http://schemas.openxmlformats.org/officeDocument/2006/relationships/hyperlink" Target="http://uk.wikipedia.org/wiki/%D0%A0%D0%B8%D0%BC%D0%BE-%D0%BA%D0%B0%D1%82%D0%BE%D0%BB%D0%B8%D1%86%D1%8C%D0%BA%D0%B0_%D1%86%D0%B5%D1%80%D0%BA%D0%B2%D0%B0" TargetMode="External"/><Relationship Id="rId2" Type="http://schemas.openxmlformats.org/officeDocument/2006/relationships/hyperlink" Target="http://uk.wikipedia.org/wiki/%D0%90%D0%BD%D0%B3%D0%BB%D1%96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0%D0%B5%D1%84%D0%BE%D1%80%D0%BC%D0%B0%D1%86%D1%96%D1%8F" TargetMode="External"/><Relationship Id="rId5" Type="http://schemas.openxmlformats.org/officeDocument/2006/relationships/hyperlink" Target="http://uk.wikipedia.org/wiki/%D0%A8%D0%BE%D1%82%D0%BB%D0%B0%D0%BD%D0%B4%D1%96%D1%8F" TargetMode="External"/><Relationship Id="rId4" Type="http://schemas.openxmlformats.org/officeDocument/2006/relationships/hyperlink" Target="http://uk.wikipedia.org/wiki/%D0%90%D0%BD%D0%B3%D0%BB%D1%96%D0%BA%D0%B0%D0%BD%D1%81%D1%82%D0%B2%D0%B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0%BD%D0%B4%D0%BE%D1%94%D0%B2%D1%80%D0%BE%D0%BF%D0%B5%D0%B9%D1%81%D1%8C%D0%BA%D1%96_%D0%BC%D0%BE%D0%B2%D0%B8" TargetMode="External"/><Relationship Id="rId2" Type="http://schemas.openxmlformats.org/officeDocument/2006/relationships/hyperlink" Target="http://uk.wikipedia.org/wiki/%D0%9A%D0%BE%D0%BD%D1%81%D1%82%D0%B8%D1%82%D1%83%D1%86%D1%96%D0%B9%D0%BD%D0%B0_%D0%BC%D0%BE%D0%BD%D0%B0%D1%80%D1%85%D1%96%D1%8F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1%83%D0%B2%D0%B5%D1%80%D0%B5%D0%BD%D0%BD%D0%B0_%D0%B4%D0%B5%D1%80%D0%B6%D0%B0%D0%B2%D0%B0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5%D0%B2%D0%B5%D1%80%D0%BD" TargetMode="External"/><Relationship Id="rId3" Type="http://schemas.openxmlformats.org/officeDocument/2006/relationships/hyperlink" Target="http://uk.wikipedia.org/wiki/%D0%A3%D0%B5%D0%BB%D1%8C%D1%81" TargetMode="External"/><Relationship Id="rId7" Type="http://schemas.openxmlformats.org/officeDocument/2006/relationships/hyperlink" Target="http://uk.wikipedia.org/wiki/%D0%A2%D0%B5%D0%BC%D0%B7%D0%B0" TargetMode="External"/><Relationship Id="rId2" Type="http://schemas.openxmlformats.org/officeDocument/2006/relationships/hyperlink" Target="http://uk.wikipedia.org/wiki/%D0%A8%D0%BE%D1%82%D0%BB%D0%B0%D0%BD%D0%B4%D1%96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/index.php?title=%D0%9B%D0%BE%D1%85-%D0%9B%D1%96%D0%BD%D0%BD%D0%B5&amp;action=edit&amp;redlink=1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uk.wikipedia.org/wiki/%D0%91%D0%B5%D0%BD-%D0%9D%D0%B5%D0%B2%D1%96%D1%81" TargetMode="External"/><Relationship Id="rId10" Type="http://schemas.openxmlformats.org/officeDocument/2006/relationships/hyperlink" Target="http://uk.wikipedia.org/wiki/%D0%9C%D0%B5%D1%80%D1%81%D1%96" TargetMode="External"/><Relationship Id="rId4" Type="http://schemas.openxmlformats.org/officeDocument/2006/relationships/hyperlink" Target="http://uk.wikipedia.org/wiki/%D0%9E%D0%BB%D1%8C%D1%81%D1%82%D0%B5%D1%80" TargetMode="External"/><Relationship Id="rId9" Type="http://schemas.openxmlformats.org/officeDocument/2006/relationships/hyperlink" Target="http://uk.wikipedia.org/wiki/%D0%A2%D1%80%D0%B5%D0%BD%D1%8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2%D0%B0%D0%B9%D0%BD&amp;action=edit&amp;redlink=1" TargetMode="External"/><Relationship Id="rId2" Type="http://schemas.openxmlformats.org/officeDocument/2006/relationships/hyperlink" Target="http://uk.wikipedia.org/wiki/%D0%9D%D1%8C%D1%8E%D0%BA%D0%B0%D1%81%D0%BB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4%D0%B5%D0%B2%D0%BE%D0%BD_(%D0%B3%D1%80%D0%B0%D1%84%D1%81%D1%82%D0%B2%D0%BE)" TargetMode="External"/><Relationship Id="rId5" Type="http://schemas.openxmlformats.org/officeDocument/2006/relationships/hyperlink" Target="http://uk.wikipedia.org/wiki/%D0%95%D0%BA%D1%81" TargetMode="External"/><Relationship Id="rId4" Type="http://schemas.openxmlformats.org/officeDocument/2006/relationships/hyperlink" Target="http://uk.wikipedia.org/wiki/%D0%95%D0%BA%D1%81%D0%B5%D1%82%D0%B5%D1%8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E%D0%BB%D1%8C%D1%84%D1%81%D1%82%D1%80%D1%96%D0%BC" TargetMode="External"/><Relationship Id="rId2" Type="http://schemas.openxmlformats.org/officeDocument/2006/relationships/hyperlink" Target="http://uk.wikipedia.org/wiki/%D0%92%D0%B5%D0%BB%D0%B8%D0%BA%D0%BE%D0%B1%D1%80%D0%B8%D1%82%D0%B0%D0%BD%D1%96%D1%8F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5%D0%BB%D0%B8%D0%BA%D0%B0_%D1%85%D0%B0%D1%80%D1%82%D1%96%D1%8F_%D0%B2%D0%BE%D0%BB%D1%8C%D0%BD%D0%BE%D1%81%D1%82%D0%B5%D0%B9" TargetMode="External"/><Relationship Id="rId2" Type="http://schemas.openxmlformats.org/officeDocument/2006/relationships/hyperlink" Target="http://uk.wikipedia.org/wiki/%D0%9A%D0%BE%D0%BD%D1%81%D1%82%D0%B8%D1%82%D1%83%D1%86%D1%96%D0%B9%D0%BD%D0%B0_%D0%BC%D0%BE%D0%BD%D0%B0%D1%80%D1%85%D1%96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689" TargetMode="External"/><Relationship Id="rId5" Type="http://schemas.openxmlformats.org/officeDocument/2006/relationships/hyperlink" Target="http://uk.wikipedia.org/wiki/%D0%91%D1%96%D0%BB%D0%BB%D1%8C_%D0%BF%D1%80%D0%BE_%D0%BF%D1%80%D0%B0%D0%B2%D0%B0_1689" TargetMode="External"/><Relationship Id="rId4" Type="http://schemas.openxmlformats.org/officeDocument/2006/relationships/hyperlink" Target="http://uk.wikipedia.org/wiki/121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2%D1%96%D0%BD%D1%81%D1%82%D0%BE%D0%BD_%D0%A7%D0%B5%D1%80%D1%87%D0%B8%D0%BB%D0%BB%D1%8C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86%D0%BC%D0%BC%D1%96%D0%BD%D0%B3%D0%B5%D0%BC&amp;action=edit&amp;redlink=1" TargetMode="External"/><Relationship Id="rId3" Type="http://schemas.openxmlformats.org/officeDocument/2006/relationships/hyperlink" Target="http://uk.wikipedia.org/wiki/%D0%9B%D1%96%D0%B2%D0%B5%D1%80%D0%BF%D1%83%D0%BB%D1%8C" TargetMode="External"/><Relationship Id="rId7" Type="http://schemas.openxmlformats.org/officeDocument/2006/relationships/hyperlink" Target="http://uk.wikipedia.org/wiki/%D0%A1%D0%B0%D1%83%D1%82%D0%B3%D0%B5%D0%BC%D0%BF%D1%82%D0%BE%D0%BD" TargetMode="External"/><Relationship Id="rId2" Type="http://schemas.openxmlformats.org/officeDocument/2006/relationships/hyperlink" Target="http://uk.wikipedia.org/wiki/%D0%9B%D0%BE%D0%BD%D0%B4%D0%BE%D0%B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3%D0%B0%D0%BB%D0%BB" TargetMode="External"/><Relationship Id="rId5" Type="http://schemas.openxmlformats.org/officeDocument/2006/relationships/hyperlink" Target="http://uk.wikipedia.org/w/index.php?title=%D0%9C%D1%96%D0%BB%D1%84%D0%BE%D1%80%D0%B4-%D0%93%D0%B5%D0%B9%D0%B2%D0%B5%D0%BD&amp;action=edit&amp;redlink=1" TargetMode="External"/><Relationship Id="rId4" Type="http://schemas.openxmlformats.org/officeDocument/2006/relationships/hyperlink" Target="http://uk.wikipedia.org/wiki/%D0%9C%D0%B0%D0%BD%D1%87%D0%B5%D1%81%D1%82%D0%B5%D1%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7851648" cy="3240360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72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Велика Британія</a:t>
            </a:r>
            <a:br>
              <a:rPr lang="uk-UA" sz="72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uk-UA" sz="72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4738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36712"/>
            <a:ext cx="7772400" cy="184248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Ресурси та енергія</a:t>
            </a:r>
            <a:br>
              <a:rPr lang="uk-UA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uk-UA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704856" cy="3672408"/>
          </a:xfrm>
        </p:spPr>
        <p:txBody>
          <a:bodyPr>
            <a:normAutofit/>
          </a:bodyPr>
          <a:lstStyle/>
          <a:p>
            <a:r>
              <a:rPr lang="uk-UA" sz="1800" dirty="0"/>
              <a:t>Сполучене Королівство має відносно обмежені запаси економічно цінних </a:t>
            </a:r>
            <a:r>
              <a:rPr lang="uk-UA" sz="1800" dirty="0">
                <a:hlinkClick r:id="rId2" tooltip="Мінеральні ресурси"/>
              </a:rPr>
              <a:t>мінеральних ресурсів</a:t>
            </a:r>
            <a:r>
              <a:rPr lang="uk-UA" sz="1800" dirty="0"/>
              <a:t>. Тут видобувають деякі важливі метали, в </a:t>
            </a:r>
            <a:r>
              <a:rPr lang="uk-UA" sz="1800" dirty="0" err="1"/>
              <a:t>особливості</a:t>
            </a:r>
            <a:r>
              <a:rPr lang="uk-UA" sz="1800" dirty="0" err="1">
                <a:hlinkClick r:id="rId3" tooltip="Олово"/>
              </a:rPr>
              <a:t>олово</a:t>
            </a:r>
            <a:r>
              <a:rPr lang="uk-UA" sz="1800" dirty="0"/>
              <a:t>, яке забезпечує місцевий попит наполовину, і </a:t>
            </a:r>
            <a:r>
              <a:rPr lang="uk-UA" sz="1800" dirty="0">
                <a:hlinkClick r:id="rId4" tooltip="Цинк"/>
              </a:rPr>
              <a:t>цинк</a:t>
            </a:r>
            <a:r>
              <a:rPr lang="uk-UA" sz="1800" dirty="0"/>
              <a:t>. Є достатні постачання неметалічних мінералів, зокрема </a:t>
            </a:r>
            <a:r>
              <a:rPr lang="uk-UA" sz="1800" dirty="0">
                <a:hlinkClick r:id="rId5" tooltip="Пісок"/>
              </a:rPr>
              <a:t>піску</a:t>
            </a:r>
            <a:r>
              <a:rPr lang="uk-UA" sz="1800" dirty="0"/>
              <a:t>, </a:t>
            </a:r>
            <a:r>
              <a:rPr lang="uk-UA" sz="1800" dirty="0">
                <a:hlinkClick r:id="rId6" tooltip="Гравій"/>
              </a:rPr>
              <a:t>гравію</a:t>
            </a:r>
            <a:r>
              <a:rPr lang="uk-UA" sz="1800" dirty="0"/>
              <a:t>, </a:t>
            </a:r>
            <a:r>
              <a:rPr lang="uk-UA" sz="1800" dirty="0">
                <a:hlinkClick r:id="rId7" tooltip="Вапняк"/>
              </a:rPr>
              <a:t>вапняку</a:t>
            </a:r>
            <a:r>
              <a:rPr lang="uk-UA" sz="1800" dirty="0"/>
              <a:t>, </a:t>
            </a:r>
            <a:r>
              <a:rPr lang="uk-UA" sz="1800" dirty="0">
                <a:hlinkClick r:id="rId8" tooltip="Доломіт"/>
              </a:rPr>
              <a:t>доломіту</a:t>
            </a:r>
            <a:r>
              <a:rPr lang="uk-UA" sz="1800" dirty="0"/>
              <a:t>,</a:t>
            </a:r>
            <a:r>
              <a:rPr lang="uk-UA" sz="1800" dirty="0">
                <a:hlinkClick r:id="rId9" tooltip="Крейда"/>
              </a:rPr>
              <a:t>крейди</a:t>
            </a:r>
            <a:r>
              <a:rPr lang="uk-UA" sz="1800" dirty="0"/>
              <a:t>, </a:t>
            </a:r>
            <a:r>
              <a:rPr lang="uk-UA" sz="1800" dirty="0">
                <a:hlinkClick r:id="rId10" tooltip="Сланець"/>
              </a:rPr>
              <a:t>сланцю</a:t>
            </a:r>
            <a:r>
              <a:rPr lang="uk-UA" sz="1800" dirty="0"/>
              <a:t>, </a:t>
            </a:r>
            <a:r>
              <a:rPr lang="uk-UA" sz="1800" dirty="0">
                <a:hlinkClick r:id="rId11" tooltip="Барит"/>
              </a:rPr>
              <a:t>бариту</a:t>
            </a:r>
            <a:r>
              <a:rPr lang="uk-UA" sz="1800" dirty="0"/>
              <a:t>, </a:t>
            </a:r>
            <a:r>
              <a:rPr lang="uk-UA" sz="1800" dirty="0">
                <a:hlinkClick r:id="rId12" tooltip="Тальк"/>
              </a:rPr>
              <a:t>тальку</a:t>
            </a:r>
            <a:r>
              <a:rPr lang="uk-UA" sz="1800" dirty="0"/>
              <a:t>,</a:t>
            </a:r>
            <a:r>
              <a:rPr lang="uk-UA" sz="1800" dirty="0" err="1"/>
              <a:t> </a:t>
            </a:r>
            <a:r>
              <a:rPr lang="uk-UA" sz="1800" dirty="0" err="1">
                <a:hlinkClick r:id="rId13" tooltip="Глина"/>
              </a:rPr>
              <a:t>глини</a:t>
            </a:r>
            <a:r>
              <a:rPr lang="uk-UA" sz="1800" dirty="0" err="1"/>
              <a:t> і </a:t>
            </a:r>
            <a:r>
              <a:rPr lang="uk-UA" sz="1800" dirty="0" err="1">
                <a:hlinkClick r:id="rId14" tooltip="Глинистий сланець"/>
              </a:rPr>
              <a:t>гли</a:t>
            </a:r>
            <a:r>
              <a:rPr lang="uk-UA" sz="1800" dirty="0">
                <a:hlinkClick r:id="rId14" tooltip="Глинистий сланець"/>
              </a:rPr>
              <a:t>нистого сланцю</a:t>
            </a:r>
            <a:r>
              <a:rPr lang="uk-UA" sz="1800" dirty="0"/>
              <a:t>.</a:t>
            </a:r>
          </a:p>
          <a:p>
            <a:r>
              <a:rPr lang="uk-UA" sz="1800" dirty="0"/>
              <a:t>Британія має більше важливих енергетичних ресурсів, ніж більшість інших країн Європейського Союзу, в особливості </a:t>
            </a:r>
            <a:r>
              <a:rPr lang="uk-UA" sz="1800" dirty="0">
                <a:hlinkClick r:id="rId15" tooltip="Нафта"/>
              </a:rPr>
              <a:t>нафту</a:t>
            </a:r>
            <a:r>
              <a:rPr lang="uk-UA" sz="1800" dirty="0"/>
              <a:t>, </a:t>
            </a:r>
            <a:r>
              <a:rPr lang="uk-UA" sz="1800" dirty="0">
                <a:hlinkClick r:id="rId16" tooltip="Природний газ"/>
              </a:rPr>
              <a:t>природний газ</a:t>
            </a:r>
            <a:r>
              <a:rPr lang="uk-UA" sz="1800" dirty="0"/>
              <a:t>, і </a:t>
            </a:r>
            <a:r>
              <a:rPr lang="uk-UA" sz="1800" dirty="0">
                <a:hlinkClick r:id="rId17" tooltip="Вугілля"/>
              </a:rPr>
              <a:t>вугілля</a:t>
            </a:r>
            <a:r>
              <a:rPr lang="uk-UA" sz="1800" dirty="0"/>
              <a:t>. Вугілля, колись важливий ресурс для британської економіки, зараз стало зменшуватися у важливості. </a:t>
            </a:r>
          </a:p>
        </p:txBody>
      </p:sp>
    </p:spTree>
    <p:extLst>
      <p:ext uri="{BB962C8B-B14F-4D97-AF65-F5344CB8AC3E}">
        <p14:creationId xmlns:p14="http://schemas.microsoft.com/office/powerpoint/2010/main" val="3224686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08720"/>
            <a:ext cx="7772400" cy="1770472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Населення</a:t>
            </a:r>
            <a:br>
              <a:rPr lang="uk-UA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uk-UA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2800" dirty="0"/>
              <a:t>Мови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2800" dirty="0" smtClean="0"/>
              <a:t>Релігія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3421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772400" cy="1362456"/>
          </a:xfrm>
        </p:spPr>
        <p:txBody>
          <a:bodyPr/>
          <a:lstStyle/>
          <a:p>
            <a:r>
              <a:rPr lang="uk-UA" dirty="0" smtClean="0"/>
              <a:t>Мови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5976" y="1412776"/>
            <a:ext cx="4378824" cy="5256584"/>
          </a:xfrm>
        </p:spPr>
        <p:txBody>
          <a:bodyPr>
            <a:normAutofit/>
          </a:bodyPr>
          <a:lstStyle/>
          <a:p>
            <a:r>
              <a:rPr lang="uk-UA" sz="1800" dirty="0"/>
              <a:t>Всі основні мови, якими розмовляють у Сполученому Королівстві належать до сім'ї </a:t>
            </a:r>
            <a:r>
              <a:rPr lang="uk-UA" sz="1800" dirty="0">
                <a:hlinkClick r:id="rId2" tooltip="Індоєвропейські мови"/>
              </a:rPr>
              <a:t>індоєвропейських мов</a:t>
            </a:r>
            <a:r>
              <a:rPr lang="uk-UA" sz="1800" dirty="0"/>
              <a:t>.</a:t>
            </a:r>
          </a:p>
          <a:p>
            <a:r>
              <a:rPr lang="uk-UA" sz="1800" dirty="0"/>
              <a:t>Із сучасних мов </a:t>
            </a:r>
            <a:r>
              <a:rPr lang="uk-UA" sz="1800" dirty="0" err="1"/>
              <a:t>найранішими</a:t>
            </a:r>
            <a:r>
              <a:rPr lang="uk-UA" sz="1800" dirty="0"/>
              <a:t> є дві форми кельтської мови:</a:t>
            </a:r>
            <a:r>
              <a:rPr lang="uk-UA" sz="1800" dirty="0" err="1"/>
              <a:t> </a:t>
            </a:r>
            <a:r>
              <a:rPr lang="uk-UA" sz="1800" dirty="0" err="1">
                <a:hlinkClick r:id="rId3" tooltip="Гельська мова"/>
              </a:rPr>
              <a:t>гельськ</a:t>
            </a:r>
            <a:r>
              <a:rPr lang="uk-UA" sz="1800" dirty="0">
                <a:hlinkClick r:id="rId3" tooltip="Гельська мова"/>
              </a:rPr>
              <a:t>а мова</a:t>
            </a:r>
            <a:r>
              <a:rPr lang="uk-UA" sz="1800" dirty="0"/>
              <a:t> (з якої походить </a:t>
            </a:r>
            <a:r>
              <a:rPr lang="uk-UA" sz="1800" dirty="0">
                <a:hlinkClick r:id="rId4" tooltip="Ірландська мова"/>
              </a:rPr>
              <a:t>ірландська</a:t>
            </a:r>
            <a:r>
              <a:rPr lang="uk-UA" sz="1800" dirty="0"/>
              <a:t>,</a:t>
            </a:r>
            <a:r>
              <a:rPr lang="uk-UA" sz="1800" dirty="0">
                <a:hlinkClick r:id="rId5" tooltip="Шотландська (гельська) мова"/>
              </a:rPr>
              <a:t>шотландська (гельська)</a:t>
            </a:r>
            <a:r>
              <a:rPr lang="uk-UA" sz="1800" dirty="0"/>
              <a:t> та </a:t>
            </a:r>
            <a:r>
              <a:rPr lang="uk-UA" sz="1800" dirty="0">
                <a:hlinkClick r:id="rId6" tooltip="Менська мова"/>
              </a:rPr>
              <a:t>менська</a:t>
            </a:r>
            <a:r>
              <a:rPr lang="uk-UA" sz="1800" dirty="0"/>
              <a:t>) і </a:t>
            </a:r>
            <a:r>
              <a:rPr lang="uk-UA" sz="1800" dirty="0">
                <a:hlinkClick r:id="rId7" tooltip="Бритська мова (ще не написана)"/>
              </a:rPr>
              <a:t>бритська мова</a:t>
            </a:r>
            <a:r>
              <a:rPr lang="uk-UA" sz="1800" dirty="0"/>
              <a:t> (з якої походить відроджувана </a:t>
            </a:r>
            <a:r>
              <a:rPr lang="uk-UA" sz="1800" dirty="0">
                <a:hlinkClick r:id="rId8" tooltip="Корнська мова"/>
              </a:rPr>
              <a:t>корнська</a:t>
            </a:r>
            <a:r>
              <a:rPr lang="uk-UA" sz="1800" dirty="0"/>
              <a:t> та сучасна валлійська мови). Серед сучасних кельтських мов </a:t>
            </a:r>
            <a:r>
              <a:rPr lang="uk-UA" sz="1800" dirty="0">
                <a:hlinkClick r:id="rId9" tooltip="Валлійська мова"/>
              </a:rPr>
              <a:t>валлійська мова</a:t>
            </a:r>
            <a:r>
              <a:rPr lang="uk-UA" sz="1800" dirty="0"/>
              <a:t> є найпоширенішою: приблизно одна п'ята частина від загальної чисельності </a:t>
            </a:r>
            <a:r>
              <a:rPr lang="uk-UA" sz="1800" dirty="0" err="1"/>
              <a:t>населення </a:t>
            </a:r>
            <a:r>
              <a:rPr lang="uk-UA" sz="1800" dirty="0" err="1">
                <a:hlinkClick r:id="rId10" tooltip="Уельс"/>
              </a:rPr>
              <a:t>Уел</a:t>
            </a:r>
            <a:r>
              <a:rPr lang="uk-UA" sz="1800" dirty="0">
                <a:hlinkClick r:id="rId10" tooltip="Уельс"/>
              </a:rPr>
              <a:t>ьсу</a:t>
            </a:r>
            <a:r>
              <a:rPr lang="uk-UA" sz="1800" dirty="0"/>
              <a:t> вважає її рідною, і вона є обов'язковим предметом у школах Уельсу. Більшість носіїв шотландської мови серед мешканців </a:t>
            </a:r>
            <a:r>
              <a:rPr lang="uk-UA" sz="1800" dirty="0">
                <a:hlinkClick r:id="rId11" tooltip="Зовнішні Гебридські острови (ще не написана)"/>
              </a:rPr>
              <a:t>Зовнішніх Гебридських </a:t>
            </a:r>
            <a:r>
              <a:rPr lang="uk-UA" sz="1800" dirty="0" err="1">
                <a:hlinkClick r:id="rId11" tooltip="Зовнішні Гебридські острови (ще не написана)"/>
              </a:rPr>
              <a:t>остров</a:t>
            </a:r>
            <a:r>
              <a:rPr lang="uk-UA" sz="1800" dirty="0">
                <a:hlinkClick r:id="rId11" tooltip="Зовнішні Гебридські острови (ще не написана)"/>
              </a:rPr>
              <a:t>ів</a:t>
            </a:r>
            <a:r>
              <a:rPr lang="uk-UA" sz="1800" dirty="0"/>
              <a:t> і </a:t>
            </a:r>
            <a:r>
              <a:rPr lang="uk-UA" sz="1800" dirty="0">
                <a:hlinkClick r:id="rId12" tooltip="Скай"/>
              </a:rPr>
              <a:t>Ская</a:t>
            </a:r>
            <a:r>
              <a:rPr lang="uk-UA" sz="1800" dirty="0"/>
              <a:t>.</a:t>
            </a:r>
          </a:p>
          <a:p>
            <a:endParaRPr lang="uk-UA" sz="1800" dirty="0"/>
          </a:p>
        </p:txBody>
      </p:sp>
      <p:pic>
        <p:nvPicPr>
          <p:cNvPr id="5122" name="Picture 2" descr="Поширення валлійської мови у різних графствах Уельсу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16158"/>
            <a:ext cx="3187970" cy="3960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57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772400" cy="1362456"/>
          </a:xfrm>
        </p:spPr>
        <p:txBody>
          <a:bodyPr/>
          <a:lstStyle/>
          <a:p>
            <a:r>
              <a:rPr lang="uk-UA" dirty="0" smtClean="0"/>
              <a:t>Релігія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187855"/>
            <a:ext cx="8146104" cy="4553513"/>
          </a:xfrm>
        </p:spPr>
        <p:txBody>
          <a:bodyPr>
            <a:normAutofit/>
          </a:bodyPr>
          <a:lstStyle/>
          <a:p>
            <a:r>
              <a:rPr lang="uk-UA" sz="1600" dirty="0"/>
              <a:t>У Сполученому Королівстві з'явилися різні християнські напрямки через розкол церкви протягом століть. Найбільша з них з'явилася </a:t>
            </a:r>
            <a:r>
              <a:rPr lang="uk-UA" sz="1600" dirty="0" err="1"/>
              <a:t>в </a:t>
            </a:r>
            <a:r>
              <a:rPr lang="uk-UA" sz="1600" dirty="0" err="1">
                <a:hlinkClick r:id="rId2" tooltip="Англія"/>
              </a:rPr>
              <a:t>Англії</a:t>
            </a:r>
            <a:r>
              <a:rPr lang="uk-UA" sz="1600" dirty="0"/>
              <a:t> в 16-му сторіччі, коли </a:t>
            </a:r>
            <a:r>
              <a:rPr lang="uk-UA" sz="1600" dirty="0">
                <a:hlinkClick r:id="rId3" tooltip="Генріх VIII"/>
              </a:rPr>
              <a:t>Генріх </a:t>
            </a:r>
            <a:r>
              <a:rPr lang="en-US" sz="1600" dirty="0">
                <a:hlinkClick r:id="rId3" tooltip="Генріх VIII"/>
              </a:rPr>
              <a:t>VIII</a:t>
            </a:r>
            <a:r>
              <a:rPr lang="en-US" sz="1600" dirty="0"/>
              <a:t> </a:t>
            </a:r>
            <a:r>
              <a:rPr lang="uk-UA" sz="1600" dirty="0"/>
              <a:t>відхилив верховенство папи римського. Цей розрив із Римом полегшив ухвалення деяких протестантських доктрин та </a:t>
            </a:r>
            <a:r>
              <a:rPr lang="uk-UA" sz="1600" dirty="0" err="1"/>
              <a:t>утворення</a:t>
            </a:r>
            <a:r>
              <a:rPr lang="uk-UA" sz="1600" dirty="0" err="1">
                <a:hlinkClick r:id="rId4" tooltip="Англіканство"/>
              </a:rPr>
              <a:t>англіканської</a:t>
            </a:r>
            <a:r>
              <a:rPr lang="uk-UA" sz="1600" dirty="0">
                <a:hlinkClick r:id="rId4" tooltip="Англіканство"/>
              </a:rPr>
              <a:t> церкви</a:t>
            </a:r>
            <a:r>
              <a:rPr lang="uk-UA" sz="1600" dirty="0"/>
              <a:t>, яка стала державною церквою Англії, хоча римський католицизм зберіг прихильників. </a:t>
            </a:r>
            <a:r>
              <a:rPr lang="uk-UA" sz="1600" dirty="0" err="1"/>
              <a:t>У </a:t>
            </a:r>
            <a:r>
              <a:rPr lang="uk-UA" sz="1600" dirty="0" err="1">
                <a:hlinkClick r:id="rId5" tooltip="Шотландія"/>
              </a:rPr>
              <a:t>Шотландії</a:t>
            </a:r>
            <a:r>
              <a:rPr lang="uk-UA" sz="1600" dirty="0" err="1"/>
              <a:t> </a:t>
            </a:r>
            <a:r>
              <a:rPr lang="uk-UA" sz="1600" dirty="0" err="1">
                <a:hlinkClick r:id="rId6" tooltip="Реформація"/>
              </a:rPr>
              <a:t>Реформація</a:t>
            </a:r>
            <a:r>
              <a:rPr lang="uk-UA" sz="1600" dirty="0" err="1"/>
              <a:t> </a:t>
            </a:r>
            <a:r>
              <a:rPr lang="uk-UA" sz="1600" dirty="0" err="1" smtClean="0"/>
              <a:t>да</a:t>
            </a:r>
            <a:r>
              <a:rPr lang="uk-UA" sz="1600" dirty="0" smtClean="0"/>
              <a:t>ла </a:t>
            </a:r>
            <a:r>
              <a:rPr lang="uk-UA" sz="1600" dirty="0"/>
              <a:t>початок шотландській церкві, якою управляли органи місцевого самоуправління, які складались з міністрів і старійшин, а не єпископів, як було прийнято в Англії.</a:t>
            </a:r>
            <a:r>
              <a:rPr lang="uk-UA" sz="1600" dirty="0">
                <a:hlinkClick r:id="rId7" tooltip="Римо-католицька церква"/>
              </a:rPr>
              <a:t>Римський католицизм</a:t>
            </a:r>
            <a:r>
              <a:rPr lang="uk-UA" sz="1600" dirty="0"/>
              <a:t> в Ірландії був майже не потривожений цими подіями, але на території, що пізніше стали називати Північною Ірландією, англіканські і шотландські (пресвітеріанські) церкви мали багато прихильників. У 17-му столітті подальші схизми розділили англіканську церкву, в особливості, пуританський рух, який дав початок так званим нонконформістським сектам, як, наприклад баптистській і </a:t>
            </a:r>
            <a:r>
              <a:rPr lang="uk-UA" sz="1600" dirty="0" err="1"/>
              <a:t>конгреґаціоналістській</a:t>
            </a:r>
            <a:r>
              <a:rPr lang="uk-UA" sz="1600" dirty="0"/>
              <a:t>. Релігійні відродження середини 18-го сторіччя дали Уельсу форму протестантства близько зв'язану з уельською мовою; Пресвітеріанська </a:t>
            </a:r>
            <a:r>
              <a:rPr lang="uk-UA" sz="1600" dirty="0">
                <a:hlinkClick r:id="rId8" tooltip="Церква Уельсу (ще не написана)"/>
              </a:rPr>
              <a:t>Церква Уельсу</a:t>
            </a:r>
            <a:r>
              <a:rPr lang="uk-UA" sz="1600" dirty="0"/>
              <a:t> (або </a:t>
            </a:r>
            <a:r>
              <a:rPr lang="uk-UA" sz="1600" dirty="0" err="1"/>
              <a:t>Кальвінійський</a:t>
            </a:r>
            <a:r>
              <a:rPr lang="uk-UA" sz="1600" dirty="0"/>
              <a:t> Методизм) залишається найзначнішою релігійною організацією в князівстві.</a:t>
            </a:r>
          </a:p>
        </p:txBody>
      </p:sp>
    </p:spTree>
    <p:extLst>
      <p:ext uri="{BB962C8B-B14F-4D97-AF65-F5344CB8AC3E}">
        <p14:creationId xmlns:p14="http://schemas.microsoft.com/office/powerpoint/2010/main" val="2371943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1362456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Висновок:</a:t>
            </a:r>
            <a:endParaRPr lang="uk-UA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164496"/>
          </a:xfrm>
        </p:spPr>
        <p:txBody>
          <a:bodyPr>
            <a:normAutofit fontScale="85000" lnSpcReduction="10000"/>
          </a:bodyPr>
          <a:lstStyle/>
          <a:p>
            <a:r>
              <a:rPr lang="uk-UA" sz="2400" dirty="0"/>
              <a:t>Велика Британія — одна з найбільш економічно високорозвинених індустріальних країн світу</a:t>
            </a:r>
            <a:r>
              <a:rPr lang="uk-UA" sz="2400" dirty="0" smtClean="0"/>
              <a:t>.</a:t>
            </a:r>
            <a:r>
              <a:rPr lang="vi-VN" sz="2400" dirty="0"/>
              <a:t> </a:t>
            </a:r>
            <a:r>
              <a:rPr lang="uk-UA" sz="2400" dirty="0" smtClean="0"/>
              <a:t>Р</a:t>
            </a:r>
            <a:r>
              <a:rPr lang="vi-VN" sz="2400" dirty="0" smtClean="0"/>
              <a:t>озташована </a:t>
            </a:r>
            <a:r>
              <a:rPr lang="vi-VN" sz="2400" dirty="0"/>
              <a:t>біля північно-західного узбережжя континентальної Європи. </a:t>
            </a:r>
            <a:r>
              <a:rPr lang="uk-UA" sz="2400" dirty="0"/>
              <a:t> Клімат в країні вологий і м’який</a:t>
            </a:r>
            <a:r>
              <a:rPr lang="uk-UA" sz="2400" dirty="0" smtClean="0"/>
              <a:t>.</a:t>
            </a:r>
            <a:r>
              <a:rPr lang="ru-RU" sz="2400" dirty="0"/>
              <a:t> </a:t>
            </a:r>
            <a:r>
              <a:rPr lang="ru-RU" sz="2400" dirty="0" err="1"/>
              <a:t>Сполучене</a:t>
            </a:r>
            <a:r>
              <a:rPr lang="ru-RU" sz="2400" dirty="0"/>
              <a:t> </a:t>
            </a:r>
            <a:r>
              <a:rPr lang="ru-RU" sz="2400" dirty="0" err="1"/>
              <a:t>королівство</a:t>
            </a:r>
            <a:r>
              <a:rPr lang="ru-RU" sz="2400" dirty="0"/>
              <a:t> — </a:t>
            </a:r>
            <a:r>
              <a:rPr lang="ru-RU" sz="2400" dirty="0" err="1">
                <a:hlinkClick r:id="rId2" tooltip="Конституційна монархія"/>
              </a:rPr>
              <a:t>конституційна</a:t>
            </a:r>
            <a:r>
              <a:rPr lang="ru-RU" sz="2400" dirty="0">
                <a:hlinkClick r:id="rId2" tooltip="Конституційна монархія"/>
              </a:rPr>
              <a:t> </a:t>
            </a:r>
            <a:r>
              <a:rPr lang="ru-RU" sz="2400" dirty="0" err="1">
                <a:hlinkClick r:id="rId2" tooltip="Конституційна монархія"/>
              </a:rPr>
              <a:t>монархія</a:t>
            </a:r>
            <a:r>
              <a:rPr lang="ru-RU" sz="2400" dirty="0"/>
              <a:t>, яку </a:t>
            </a:r>
            <a:r>
              <a:rPr lang="ru-RU" sz="2400" dirty="0" err="1"/>
              <a:t>очолює</a:t>
            </a:r>
            <a:r>
              <a:rPr lang="ru-RU" sz="2400" dirty="0"/>
              <a:t> король </a:t>
            </a:r>
            <a:r>
              <a:rPr lang="ru-RU" sz="2400" dirty="0" err="1"/>
              <a:t>або</a:t>
            </a:r>
            <a:r>
              <a:rPr lang="ru-RU" sz="2400" dirty="0"/>
              <a:t> королева.</a:t>
            </a:r>
            <a:endParaRPr lang="uk-UA" sz="2400" dirty="0"/>
          </a:p>
          <a:p>
            <a:r>
              <a:rPr lang="uk-UA" sz="2400" dirty="0"/>
              <a:t>Всі основні мови, якими розмовляють у Сполученому Королівстві належать до сім'ї </a:t>
            </a:r>
            <a:r>
              <a:rPr lang="uk-UA" sz="2400" dirty="0">
                <a:hlinkClick r:id="rId3" tooltip="Індоєвропейські мови"/>
              </a:rPr>
              <a:t>індоєвропейських </a:t>
            </a:r>
            <a:r>
              <a:rPr lang="uk-UA" sz="2400" dirty="0" smtClean="0">
                <a:hlinkClick r:id="rId3" tooltip="Індоєвропейські мови"/>
              </a:rPr>
              <a:t>мов</a:t>
            </a:r>
            <a:r>
              <a:rPr lang="uk-UA" sz="2400" dirty="0" smtClean="0"/>
              <a:t>. Релігія – католицизм.</a:t>
            </a:r>
            <a:endParaRPr lang="uk-UA" sz="2400" dirty="0"/>
          </a:p>
          <a:p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1600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32040" y="1340768"/>
            <a:ext cx="3370712" cy="4968552"/>
          </a:xfrm>
        </p:spPr>
        <p:txBody>
          <a:bodyPr>
            <a:normAutofit/>
          </a:bodyPr>
          <a:lstStyle/>
          <a:p>
            <a:r>
              <a:rPr lang="vi-VN" sz="1800" b="1" dirty="0"/>
              <a:t>Вели́ка Брита́нія</a:t>
            </a:r>
            <a:r>
              <a:rPr lang="vi-VN" sz="1800" dirty="0"/>
              <a:t> (від </a:t>
            </a:r>
            <a:r>
              <a:rPr lang="vi-VN" sz="1800" dirty="0">
                <a:hlinkClick r:id="rId2" tooltip="Англійська мова"/>
              </a:rPr>
              <a:t>англ.</a:t>
            </a:r>
            <a:r>
              <a:rPr lang="vi-VN" sz="1800" dirty="0"/>
              <a:t> </a:t>
            </a:r>
            <a:r>
              <a:rPr lang="en-US" sz="1800" i="1" dirty="0"/>
              <a:t>Great Britain</a:t>
            </a:r>
            <a:r>
              <a:rPr lang="en-US" sz="1800" dirty="0"/>
              <a:t>, </a:t>
            </a:r>
            <a:r>
              <a:rPr lang="vi-VN" sz="1800" dirty="0"/>
              <a:t>повна назва </a:t>
            </a:r>
            <a:r>
              <a:rPr lang="vi-VN" sz="1800" b="1" dirty="0"/>
              <a:t>Сполу́чене Королі́вство Вели́кої Брита́нії та Півні́чної Ірла́ндії</a:t>
            </a:r>
            <a:r>
              <a:rPr lang="vi-VN" sz="1800" dirty="0"/>
              <a:t>, </a:t>
            </a:r>
            <a:r>
              <a:rPr lang="vi-VN" sz="1800" dirty="0">
                <a:hlinkClick r:id="rId2" tooltip="Англійська мова"/>
              </a:rPr>
              <a:t>англ.</a:t>
            </a:r>
            <a:r>
              <a:rPr lang="vi-VN" sz="1800" dirty="0"/>
              <a:t> </a:t>
            </a:r>
            <a:r>
              <a:rPr lang="en-US" sz="1800" i="1" dirty="0"/>
              <a:t>United Kingdom of Great Britain and Northern Ireland</a:t>
            </a:r>
            <a:r>
              <a:rPr lang="en-US" sz="1800" dirty="0"/>
              <a:t>, </a:t>
            </a:r>
            <a:r>
              <a:rPr lang="vi-VN" sz="1800" dirty="0"/>
              <a:t>скорочено </a:t>
            </a:r>
            <a:r>
              <a:rPr lang="vi-VN" sz="1800" b="1" dirty="0"/>
              <a:t>Сполу́чене Королі́вство</a:t>
            </a:r>
            <a:r>
              <a:rPr lang="vi-VN" sz="1800" dirty="0"/>
              <a:t>, відома також як </a:t>
            </a:r>
            <a:r>
              <a:rPr lang="vi-VN" sz="1800" b="1" dirty="0"/>
              <a:t>Великобрита́нія</a:t>
            </a:r>
            <a:r>
              <a:rPr lang="vi-VN" sz="1800" dirty="0"/>
              <a:t>, </a:t>
            </a:r>
            <a:r>
              <a:rPr lang="vi-VN" sz="1800" b="1" dirty="0"/>
              <a:t>Брита́нія</a:t>
            </a:r>
            <a:r>
              <a:rPr lang="vi-VN" sz="1800" dirty="0"/>
              <a:t> або </a:t>
            </a:r>
            <a:r>
              <a:rPr lang="vi-VN" sz="1800" b="1" dirty="0"/>
              <a:t>А́нглія</a:t>
            </a:r>
            <a:r>
              <a:rPr lang="vi-VN" sz="1800" dirty="0"/>
              <a:t>) — </a:t>
            </a:r>
            <a:r>
              <a:rPr lang="vi-VN" sz="1800" dirty="0">
                <a:hlinkClick r:id="rId3" tooltip="Суверенна держава"/>
              </a:rPr>
              <a:t>суверенна держава</a:t>
            </a:r>
            <a:r>
              <a:rPr lang="vi-VN" sz="1800" dirty="0"/>
              <a:t>, розташована біля північно-західного узбережжя континентальної Європи. </a:t>
            </a:r>
            <a:endParaRPr lang="uk-UA" sz="1800" dirty="0"/>
          </a:p>
        </p:txBody>
      </p:sp>
      <p:pic>
        <p:nvPicPr>
          <p:cNvPr id="1026" name="Picture 2" descr="Розташування Великої Британії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4051372" cy="34031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646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72400" cy="2040256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54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Природа Великобританії</a:t>
            </a:r>
            <a:r>
              <a:rPr lang="uk-UA" sz="540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uk-UA" sz="540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uk-UA" sz="54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924944"/>
            <a:ext cx="8352928" cy="2448272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3600" dirty="0" smtClean="0"/>
              <a:t>Рельєф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3600" dirty="0" smtClean="0"/>
              <a:t>Клімат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978396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1362456"/>
          </a:xfrm>
        </p:spPr>
        <p:txBody>
          <a:bodyPr/>
          <a:lstStyle/>
          <a:p>
            <a:r>
              <a:rPr lang="uk-UA" dirty="0" smtClean="0"/>
              <a:t>Рельєф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5976" y="1124744"/>
            <a:ext cx="4380300" cy="5328592"/>
          </a:xfrm>
        </p:spPr>
        <p:txBody>
          <a:bodyPr>
            <a:noAutofit/>
          </a:bodyPr>
          <a:lstStyle/>
          <a:p>
            <a:r>
              <a:rPr lang="uk-UA" sz="1800" dirty="0"/>
              <a:t>Рельєф центральної, і південно-східної частин Великої Британії горбисто-рівнинний; у </a:t>
            </a:r>
            <a:r>
              <a:rPr lang="uk-UA" sz="1800" dirty="0">
                <a:hlinkClick r:id="rId2" tooltip="Шотландія"/>
              </a:rPr>
              <a:t>Шотландії</a:t>
            </a:r>
            <a:r>
              <a:rPr lang="uk-UA" sz="1800" dirty="0"/>
              <a:t>,</a:t>
            </a:r>
            <a:r>
              <a:rPr lang="uk-UA" sz="1800" dirty="0" err="1"/>
              <a:t> </a:t>
            </a:r>
            <a:r>
              <a:rPr lang="uk-UA" sz="1800" dirty="0" err="1">
                <a:hlinkClick r:id="rId3" tooltip="Уельс"/>
              </a:rPr>
              <a:t>Уельсі</a:t>
            </a:r>
            <a:r>
              <a:rPr lang="uk-UA" sz="1800" dirty="0" err="1"/>
              <a:t> і</a:t>
            </a:r>
            <a:r>
              <a:rPr lang="uk-UA" sz="1800" dirty="0" err="1">
                <a:hlinkClick r:id="rId4" tooltip="Ольстер"/>
              </a:rPr>
              <a:t>Ольстері</a:t>
            </a:r>
            <a:r>
              <a:rPr lang="uk-UA" sz="1800" dirty="0" err="1"/>
              <a:t> пер</a:t>
            </a:r>
            <a:r>
              <a:rPr lang="uk-UA" sz="1800" dirty="0"/>
              <a:t>еважають невисокі гори і височини, сильно згладжені льодовиками та річковою ерозією. Півострів Уельс зайнятий </a:t>
            </a:r>
            <a:r>
              <a:rPr lang="uk-UA" sz="1800" dirty="0" err="1"/>
              <a:t>Кебрійськими</a:t>
            </a:r>
            <a:r>
              <a:rPr lang="uk-UA" sz="1800" dirty="0"/>
              <a:t> горами, на південь від Шотландії розташовані </a:t>
            </a:r>
            <a:r>
              <a:rPr lang="uk-UA" sz="1800" dirty="0" err="1"/>
              <a:t>Пеннінські</a:t>
            </a:r>
            <a:r>
              <a:rPr lang="uk-UA" sz="1800" dirty="0"/>
              <a:t> та </a:t>
            </a:r>
            <a:r>
              <a:rPr lang="uk-UA" sz="1800" dirty="0" err="1"/>
              <a:t>Камберлендські</a:t>
            </a:r>
            <a:r>
              <a:rPr lang="uk-UA" sz="1800" dirty="0"/>
              <a:t> гори. Найвищі гори Великої Британії знаходяться на Північно-Шотландському нагір'ї. Гора </a:t>
            </a:r>
            <a:r>
              <a:rPr lang="uk-UA" sz="1800" dirty="0">
                <a:hlinkClick r:id="rId5" tooltip="Бен-Невіс"/>
              </a:rPr>
              <a:t>Бен-Невіс</a:t>
            </a:r>
            <a:r>
              <a:rPr lang="uk-UA" sz="1800" dirty="0"/>
              <a:t>, розташована недалеко від верхів'я </a:t>
            </a:r>
            <a:r>
              <a:rPr lang="uk-UA" sz="1800" dirty="0" err="1"/>
              <a:t>затоки </a:t>
            </a:r>
            <a:r>
              <a:rPr lang="uk-UA" sz="1800" dirty="0" err="1">
                <a:hlinkClick r:id="rId6" tooltip="Лох-Лінне (ще не написана)"/>
              </a:rPr>
              <a:t>Ло</a:t>
            </a:r>
            <a:r>
              <a:rPr lang="uk-UA" sz="1800" dirty="0">
                <a:hlinkClick r:id="rId6" tooltip="Лох-Лінне (ще не написана)"/>
              </a:rPr>
              <a:t>х-Лінне</a:t>
            </a:r>
            <a:r>
              <a:rPr lang="uk-UA" sz="1800" dirty="0"/>
              <a:t>, підіймається до висоти 1343 м над рівнем моря, а в районі перетину цього нагір'я і Грампіанських гір декілька вершин перевищують 1200 м. Головні ріки: </a:t>
            </a:r>
            <a:r>
              <a:rPr lang="uk-UA" sz="1800" dirty="0">
                <a:hlinkClick r:id="rId7" tooltip="Темза"/>
              </a:rPr>
              <a:t>Темза</a:t>
            </a:r>
            <a:r>
              <a:rPr lang="uk-UA" sz="1800" dirty="0"/>
              <a:t>,</a:t>
            </a:r>
            <a:r>
              <a:rPr lang="uk-UA" sz="1800" dirty="0" err="1">
                <a:hlinkClick r:id="rId8" tooltip="Северн"/>
              </a:rPr>
              <a:t>Северн</a:t>
            </a:r>
            <a:r>
              <a:rPr lang="uk-UA" sz="1800" dirty="0"/>
              <a:t>,</a:t>
            </a:r>
            <a:r>
              <a:rPr lang="uk-UA" sz="1800" dirty="0" err="1"/>
              <a:t> </a:t>
            </a:r>
            <a:r>
              <a:rPr lang="uk-UA" sz="1800" dirty="0" err="1">
                <a:hlinkClick r:id="rId9" tooltip="Трент"/>
              </a:rPr>
              <a:t>Трен</a:t>
            </a:r>
            <a:r>
              <a:rPr lang="uk-UA" sz="1800" dirty="0">
                <a:hlinkClick r:id="rId9" tooltip="Трент"/>
              </a:rPr>
              <a:t>т</a:t>
            </a:r>
            <a:r>
              <a:rPr lang="uk-UA" sz="1800" dirty="0"/>
              <a:t>, </a:t>
            </a:r>
            <a:r>
              <a:rPr lang="uk-UA" sz="1800" dirty="0">
                <a:hlinkClick r:id="rId10" tooltip="Мерсі"/>
              </a:rPr>
              <a:t>Мерсі</a:t>
            </a:r>
            <a:r>
              <a:rPr lang="uk-UA" sz="1800" dirty="0"/>
              <a:t>.</a:t>
            </a:r>
          </a:p>
          <a:p>
            <a:endParaRPr lang="uk-UA" sz="1800" dirty="0"/>
          </a:p>
          <a:p>
            <a:endParaRPr lang="uk-UA" sz="1800" dirty="0"/>
          </a:p>
        </p:txBody>
      </p:sp>
      <p:pic>
        <p:nvPicPr>
          <p:cNvPr id="2050" name="Picture 2" descr="http://upload.wikimedia.org/wikipedia/commons/thumb/5/51/Mourne_mountains.jpg/220px-Mourne_mountains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734994"/>
            <a:ext cx="3948021" cy="25662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3331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916832"/>
            <a:ext cx="6984776" cy="3816424"/>
          </a:xfrm>
        </p:spPr>
        <p:txBody>
          <a:bodyPr>
            <a:normAutofit/>
          </a:bodyPr>
          <a:lstStyle/>
          <a:p>
            <a:pPr algn="ctr"/>
            <a:r>
              <a:rPr lang="uk-UA" sz="1800" dirty="0"/>
              <a:t>За особливостями рельєфу територія Великої Британії поділяється на дві основні області. Висока Британія (включаючи Північну Ірландію), розташована на півночі і заході країни, підстилається стійкими древніми корінними породами і являє собою в основному сильно розчленовані височини і менш поширені низовини. На півдні і сході розташована Низька Британія, характерна горбистим рельєфом, невеликими височинами і декількома гірськими районами; в її основі залягають більш молоді осадові породи. Кордон між Високою і Низькою Британією проходить приблизно в південно-західному напрямі </a:t>
            </a:r>
            <a:r>
              <a:rPr lang="uk-UA" sz="1800" dirty="0" err="1"/>
              <a:t>від </a:t>
            </a:r>
            <a:r>
              <a:rPr lang="uk-UA" sz="1800" dirty="0" err="1">
                <a:hlinkClick r:id="rId2" tooltip="Ньюкасл"/>
              </a:rPr>
              <a:t>Ньюкас</a:t>
            </a:r>
            <a:r>
              <a:rPr lang="uk-UA" sz="1800" dirty="0">
                <a:hlinkClick r:id="rId2" tooltip="Ньюкасл"/>
              </a:rPr>
              <a:t>ла</a:t>
            </a:r>
            <a:r>
              <a:rPr lang="uk-UA" sz="1800" dirty="0"/>
              <a:t> в гирлі р. </a:t>
            </a:r>
            <a:r>
              <a:rPr lang="uk-UA" sz="1800" dirty="0" err="1">
                <a:hlinkClick r:id="rId3" tooltip="Тайн (ще не написана)"/>
              </a:rPr>
              <a:t>Тайн</a:t>
            </a:r>
            <a:r>
              <a:rPr lang="uk-UA" sz="1800" dirty="0" err="1"/>
              <a:t> до </a:t>
            </a:r>
            <a:r>
              <a:rPr lang="uk-UA" sz="1800" dirty="0" err="1">
                <a:hlinkClick r:id="rId4" tooltip="Ексетер"/>
              </a:rPr>
              <a:t>Ексет</a:t>
            </a:r>
            <a:r>
              <a:rPr lang="uk-UA" sz="1800" dirty="0">
                <a:hlinkClick r:id="rId4" tooltip="Ексетер"/>
              </a:rPr>
              <a:t>ера</a:t>
            </a:r>
            <a:r>
              <a:rPr lang="uk-UA" sz="1800" dirty="0"/>
              <a:t> в гирлі р. </a:t>
            </a:r>
            <a:r>
              <a:rPr lang="uk-UA" sz="1800" dirty="0">
                <a:hlinkClick r:id="rId5" tooltip="Екс"/>
              </a:rPr>
              <a:t>Екс</a:t>
            </a:r>
            <a:r>
              <a:rPr lang="uk-UA" sz="1800" dirty="0"/>
              <a:t> на </a:t>
            </a:r>
            <a:r>
              <a:rPr lang="uk-UA" sz="1800" dirty="0" err="1"/>
              <a:t>півдні </a:t>
            </a:r>
            <a:r>
              <a:rPr lang="uk-UA" sz="1800" dirty="0" err="1">
                <a:hlinkClick r:id="rId6" tooltip="Девон (графство)"/>
              </a:rPr>
              <a:t>Девон</a:t>
            </a:r>
            <a:r>
              <a:rPr lang="uk-UA" sz="1800" dirty="0">
                <a:hlinkClick r:id="rId6" tooltip="Девон (графство)"/>
              </a:rPr>
              <a:t>а</a:t>
            </a:r>
            <a:r>
              <a:rPr lang="uk-UA" sz="1800" dirty="0"/>
              <a:t>.</a:t>
            </a:r>
          </a:p>
          <a:p>
            <a:pPr algn="ctr"/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9806303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772400" cy="2112264"/>
          </a:xfrm>
        </p:spPr>
        <p:txBody>
          <a:bodyPr/>
          <a:lstStyle/>
          <a:p>
            <a:r>
              <a:rPr lang="uk-UA" dirty="0">
                <a:effectLst/>
              </a:rPr>
              <a:t>Клімат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27984" y="1484784"/>
            <a:ext cx="4392488" cy="4824536"/>
          </a:xfrm>
        </p:spPr>
        <p:txBody>
          <a:bodyPr>
            <a:normAutofit/>
          </a:bodyPr>
          <a:lstStyle/>
          <a:p>
            <a:r>
              <a:rPr lang="uk-UA" sz="1800" dirty="0" err="1"/>
              <a:t>Оскільки </a:t>
            </a:r>
            <a:r>
              <a:rPr lang="uk-UA" sz="1800" dirty="0" err="1">
                <a:hlinkClick r:id="rId2" tooltip="Великобританія"/>
              </a:rPr>
              <a:t>Великобритан</a:t>
            </a:r>
            <a:r>
              <a:rPr lang="uk-UA" sz="1800" dirty="0">
                <a:hlinkClick r:id="rId2" tooltip="Великобританія"/>
              </a:rPr>
              <a:t>ія</a:t>
            </a:r>
            <a:r>
              <a:rPr lang="uk-UA" sz="1800" dirty="0"/>
              <a:t> лежить на островах, то клімат тут дуже специфічний. На клімат дуже впливає тепла течія </a:t>
            </a:r>
            <a:r>
              <a:rPr lang="uk-UA" sz="1800" dirty="0">
                <a:hlinkClick r:id="rId3" tooltip="Гольфстрім"/>
              </a:rPr>
              <a:t>Гольфстрім</a:t>
            </a:r>
            <a:r>
              <a:rPr lang="uk-UA" sz="1800" dirty="0"/>
              <a:t>. Клімат в країні вологий і м’який. Озера і річки замерзають дуже рідко у всі пори року дуже часто йде дощ. Загальна середня кількість опадів є 1100 мм. Найвологіші місяці із вересня по січень. Крім того, Британія знаменита своїми туманами. Іноді тумани такі густі, що неможливо побачити щось у межах 2 або 3 метрів. Кожний, хто приїжджає до Великої Британії говорить, що вона здається єдиним великим красивим парком. </a:t>
            </a:r>
          </a:p>
        </p:txBody>
      </p:sp>
      <p:sp>
        <p:nvSpPr>
          <p:cNvPr id="4" name="AutoShape 2" descr="data:image/jpeg;base64,/9j/4AAQSkZJRgABAQAAAQABAAD/2wCEAAkGBhIREBUUExIUFBQVFRQWFBISFxcWFBQWFBAVFBUQFRUXHSYeGhojHBUUHy8gIycpLCwsFR4xNTAtNSYrLCkBCQoKDgwOFA8PGCkfHBwpKSkpKSkpKSkpKSkpKSkpKSkpKSwpKSkpKSkpKS4pKSwsKS4sKSkyKSkpKSkpLCksLP/AABEIAJYAyAMBIgACEQEDEQH/xAAbAAACAwEBAQAAAAAAAAAAAAADBAABAgUGB//EADcQAAEDAgUCAwcDBAIDAQAAAAEAAhEDIQQSMUFRYXEigZEFEzKhscHwQtHhBlJy8WKSFENTFf/EABkBAQEBAQEBAAAAAAAAAAAAAAECAAMEBf/EACIRAQEBAAEEAwEAAwAAAAAAAAABEQISITFRAxNBBBRhcf/aAAwDAQACEQMRAD8A6YbCNTfPcKGmssML3644O5shKvp3TLap8lZEqpRhYNWgEw2ktFidGFCFUJs00J1JVowA01gsTWRZLE9QwqWIbmJssQ3MVdQwqaawWJotWCxVowsWrBpplzFgsTowq5iA5iaehZEacAyIbwmHEBLVTKdbAHobgiuCwWrMA4ITwmHNQXtRSVqBRbqNUUM+sOwo58kpVoQU68yZCUqTyvFK9OKbh7rf/iI9Bw3ToqNT1Njm+5IVQeF1jlKw6gFuqtkcsnoqgLoOw4S9SkAqnIYVLFRYjCmsVGEKupOAFiyWIjXlRzuirqGF3U0M001mCohV1DpJPagPan3tS7qcqpyGE8qG5icNFDfSTqcJGkhuop0tQ30k6xF1FDdTT7qKA9oCdBKq1Kvam6hKCWqmLOYrTJpqIZ9MZgHDeUUez11zRCG7D9V8jre7pcs4A8KDCldE0XcrDmP4BT1NjnuolY904bpqrVI29Lhc7Ee0nQco84VzU3Bsz+Vn3rui59DGPm5tvOi61KHCR81duDNL+9vooagOybNAJd9A9lupukEgLNkLE046dkVmGcQCCq1OBPYOEJ1MJh2FdwgupFM5RsAe08obnnj0RKjSgVCeFc5JsT3wQnPk7LDzOyE4K4jBieiw4IRqd1k10hHhLvpI3vgsmsE6CvuFDhwmHQhPHVOsE+ioo5xCpOh9XHtJh/UPVT/zG8r5uz2iyJaczbDMCb2m/Coe028uB7/uvn/4/wDt6vtfSTimpP2g4vbla6AYnmJXiRjKkS18jpNu4VO9sVGiTUIA1JNgmfz3232z09g/BsA8JPb+VbQ1zbiOi8Uz+qiSQKpJGwBO2xi6Kf6ohsl/llv2VfTzH2cXon+zWk3cB6p2llaAA4WXih7exLzLXNYy8aEu/wCRJm29oR3+1KoEl5gcgS62wiAFf0c6Ps4vWmtfVBxWNY0eN7W8S4Ce25Xj3+2aj7EwOBugVZNydgPRdOP81/am/NPx6Z3tzD5oBedQXNaSDbrBPcBZb/VFGm4N8WT/AOhaYBicuX4iIMyNF56jSMWEnYbSefOEpjMWPhb4nCPHtIJ+HeCbz2XT6ePhH2cnuR/UVAvye9ZmkWnWdACbE9AZTJxAXybEtLnDgkl0g8xz3jnVd/D+330WtY457WB+ID/I8X14gaLjy/n9L4/L7e3dUb0S9QMOwXlj/VDrHKCw6QTmvoRP0K27+peGE+YCPo5+lfZw9u6/DM4hBfhm8rkj+oWnVrh8/orqe2GbmO61+PnPxurj7PPwg5S1TB9kI44crDsV1Wzk3ZT8MUu+kUR+IPKA/FHlXLUWBvlDdVK27FFCdieiranGXYgqLD6wUTqcc6i1zTIe4WA5FjrG/wCFbb7TdmMsmHAAgkBwIu4TOhmRPCgI/kLFWqxsZjH/ACIMDiTEDpK63jPKZa6uGxggQ6QSII6nVLYzEOqnxCA0yDJjwnUgR09SuJh/aYpmHB8Zycwa4tE3DATeN+RKdGPz3a5pbPxAwBfQ8cdVMxWU9hxIkDKLxNjHJG06pzDYdxNtun7rGFpGBmLhvvnPl+kd+Z6pz38NhgygdyfMn6q99Jwf3bWCT8/vz/AQ6rHPv9UFoJMn+e/8I+eO9rQt4bypmHA1RngaW/PugOrtBu6T/aPoY2StTGu6dALR3G/8J71vB3FYoNGVkyRBPAI+v8rm06ABn9RAE30EWHGg9FhtW+5O8lW6rB1/NlUmC3TTKYBt/srlVW+8qvcBmaPDcRMa31iB0t3ThxQJjY6wY80YQbaiIjX66ovdi1Km4gnbRvLjuRwBt5aq3UiRMGB0O/8ApO+6ABe91o00Ab/YI8glcRWc8eYDBzI1PyiNgtOWdmwFpv8AnCLmkQkzmETzB6blGLo+vlyrSCzGFhjYHfbr2TJxJQCAf3H78LDjFlPTDtg76kob5G/qFQeiNqIvCHqANQ8hZNZSvSA0ST6VTZzPMH+VzvCxUspp1ZRcyoazbw12nwkfRRczkb9ydabnBwtEnIYtdh9Ld10KbiRMG4uDtyOm+vRL0arXtzNM9fseD3QMU+YvlINjoWmdQZhzeWmCeCuvjunvfJypQDhEW4tHofshspgPIGZpcQWmNcrMrmO2MxN9e+rDSTqAD0kjymDHdaNwQRPRV0yjVYXFvptg5Q1tjmBPUPaRAvOhFr8JxuJzAXOXWw+Le0X+i5letVBaGmATlzmCQT8Mgg2JF97jRKYSvVFYNeL1SPhJDJDdYG8geq525cU9C/2gZgR3FgO5jXoPMoLq9zzueu2mpQGvvBmYBynidZ0O2h3VF0gTrz/C6yJtENeSReYtP7q6Zm4PltPnf0sl/f2kuDb2v6C+s2CttRrxEGRsZETz01ToM1KpaJidu6jntgg7TMGItocxEE/ZAe+HEbGDaNt+f3Wx/jvoeXbgk88o0qxLzIPS/wBrbWun/ZzCRJ/I2SzYcQCDtsQDzB7zx90R9UGAIA2i1tbR0k67IJz2hdo8UAGSALmIMD0PquW6g9suIIkiP+tvQSY3kc3OMSWmBcXgnWNbnWYPEI1SHhsg2M7zI0AjS5/0pxWlxhjFvPYW4/Cg+8j8mD9innsAbu0xAJ2A72XNq0ywkgEiwgCbcnkzP8q5UWCNE6dulvsqqNJGxjaVmnXm4Ov13WqrbS0SR116KklqTajRcX4EHzEGbiCi++jUEd0OrUIOhjziOfnotNqgf65U6WnVUpUff1j7oxvofS3z57rl4+uWnYtkQRIcO+2qnlywyGn1lFyW47MPz7K1z+xeG8FgHU6xIPgIM9eB0TmIfAMtzDQgCbG1xwg1G1czrCBBbFiZPiO+g1CZa4xf6R27J4zJkFJexva+d3uiP7srugvDvLddrKvN0TGNFt+kxlM6L0gfZPxcrZd9jn+JlCV9pUyaTvCHEAug7QD4mnYjVNBWQutmxMuLw9RtSTBDrSDF5Bh4ixB56dEGtLdWki/i0tMwfXtrolpLKzRcMex7JBIggl7R4d7FOVq5bkDmZxN6h/Tlg5iI+KJ01IPZRL7VhfOdDBHl+fnkjU3Wm0fUcKn4Nrmg0yCwnMdSCCfF1I16gt40DTqTtE36O3Dm8iCLhYGXEHfsLQOg+vkrp1mlty0Scpv3MEca26dUBgHW9hIPW3f9ldN4BcI4d6+Ejtb5lbThr3wMklsRrJ3JkRxZZc4BsBhg2/tAESNfK3XeLgpiDpsZO21teCERlbKOh8zqdCPz5RtI9ONgIHUkx53JMo7qsTHxR0BmJtyuc/Gw6CDAGxgkxdgAklwBHqiNeY3ce0aSJgmxIMaol1qNSMX6Hqb3klVXwucaRPBjeZnXe3Cwx1tIjYEEiwtY9eVp1Npy6wLQI1n4oizrKgX927SbiQTppvGl0Zhi19UOvVeSQAWjSYBcSLzcRBt/CjQ60Enm3U2FuvK0qbBH3H2S2Iw7olhE7yAdu4TDiRr00mdekhDzibEHkcb6FN7s5bmOHxwL6gFvInqsYgyCIDvziF03vM3HIg2sem6SxGEa6YDm2sQbf9eFy5Rcedrsyn97H86hUm62F1ku878WCpePlx7u0sdOu2syTTfnH9j7x2lc7/8AddmGdjba5ZaY3FzF12qNbMFx/aHsZ2bM24J31b07Lv8AJOU78XPjZ4pjB4aK7XtkseHFpPGUyD1ld1iWwNICmxpiWiJH2TQC7/Hx6YjldbarlUArXVAOIpkiW/EIcByRNvO481qk+Ic2S1wEt4BghwGx5HfeFsBahTh1dJmWo4j4XwSOHiQXAdQbnkBEdh2u2B26CDsNlyn42s7O1obmY8C4/wDWRYgHW4M/JO0znB1aR4XgEgi3O4Ikg/sicpVWYxWpFmgJF7EkkjUXOp2jXhJU8Q3MREAtcXSRLYDRBGukaztroOq6s5os0HgzAmR8QOnNpmLJTEYFtZgIltgCLS2HOljtSdx9yp5T00oeCcS0EyQSSNpGxI44HmmfLj/R05SFWgabMxcAGmHZQXQQQLTB2brHms0ce79RbEWFxJA4ufnsp6s7U/8ADlNtjaTzIkzoJ4v+QttqEC4E3kA9Oed0tTxkzeNIB5I+HrHTlXUxetgTrAN4J3Gp8p0W2EzTrz+mNZj4h2Os+XmiBw3Lj53vtJSrarhFu8iBPQG5m6JTqRzbfYdLwEyjBxLRa8za47bk8K6ryA0AZiSBB07zpPzQWPAvYE9NY7JPEyTPvMsy0W2IubagSba3WvLGMVMVmc6H6fploAg32ve09AFT6xE5tIt6Xn5JKjhAdHaz8JkREamdhBvprytVMS1rfizWsAJB/wCIgRzvwtL27gZrotNibAmRptP0KhZNgSLTIAvHn9UqHA3+Jv8AiZbob9PJa/xLddDIjodweJCNKVmADxAHYiQb9tfmqSzqAMwO5+0/sooU6LQitCG1EBXeOTbQthYWmlIECtU0q4SylpUdJ0HJ09VTXg6EHsQY7wnWaDQTO8R5TMITmhr85JEMLTuLuBk9Bf1RFZE+SLDogse8+aG6W+IDMYiNHRmnUkA9j5G6AKWV0t8O5MAsdr4XN53nVHbiBo/wm1yfCex+xjpKABi/aDRqyoARPvAwOENEnMCbxwfmk8T7NFixsgjNAMmIzDJMSINgV06lLUHQ2P0SjyGluYW8LWPE2MiGuA0OgBAvvGqnlx9rl9OS6s2I7WFr7losTFhP7JqjiQDprMm2skgT1hOYn2eHibMfESbidIdETee64tRzgbyCNyAN418gJ6wuFl4+VzK6RrAxLsonSNTPO+qt7YtJ6H+efpK5Yd4rude0RGtvDaRvwmZaIMRaJudNBZE5acHfiHaBgMixA0PN7W9dUTJLQSQPM+ExY2IFjfzSlNhJzXm1s1rbjrc6oNTGCfEYManSCYtGpW6hmuiAwSJgckkgzrB0WK1DeRaQb2MjQi422XNbjS+YMCQSAY4AYDFzbzkotPECWwbEQRAvAuTYHQhM5aLMH9zH6dOOZ4vOh9UOqSSMpEwCCCRY63i99toVNeRaIbx0309bcQZWXjNqDGsGQQeRH2Ta2IyvN3QD0PXjYqIJEXBnobfhVKdLssKK1RRemOTUrQUUVBpSVFEsC/Dhxl3i4Drgdgbea4XtGp7uv4S5gcBIZ4bjQ2VKLh80yavhe+PR0HOiHxmgE5dINxrv6IoUUXWeIi+VygY+hmpuaDrE9QHAlvmFFFuXiiGG1MwnmfmgtbBym4I3uY4JOvc3soot+QreSLCDAmDpExAjdCxFBtRomYtGkj8lRRF7ys4mLa6m9zJva942M381htTQd+8SoovHfL0Tw26IsNp44suVXrbc6/nkooo+RXFeFcQJBtumBipuLWuNrEaeqpRbiKaFWQZAttcaRB6eSHUqnQm43G03jr5qKLqhC6baHooootW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data:image/jpeg;base64,/9j/4AAQSkZJRgABAQAAAQABAAD/2wCEAAkGBhIREBUUExIUFBQVFRQWFBISFxcWFBQWFBAVFBUQFRUXHSYeGhojHBUUHy8gIycpLCwsFR4xNTAtNSYrLCkBCQoKDgwOFA8PGCkfHBwpKSkpKSkpKSkpKSkpKSkpKSkpKSwpKSkpKSkpKS4pKSwsKS4sKSkyKSkpKSkpLCksLP/AABEIAJYAyAMBIgACEQEDEQH/xAAbAAACAwEBAQAAAAAAAAAAAAADBAABAgUGB//EADcQAAEDAgUCAwcDBAIDAQAAAAEAAhEDIQQSMUFRYXEigZEFEzKhscHwQtHhBlJy8WKSFENTFf/EABkBAQEBAQEBAAAAAAAAAAAAAAECAAMEBf/EACIRAQEBAAEEAwEAAwAAAAAAAAABEQISITFRAxNBBBRhcf/aAAwDAQACEQMRAD8A6YbCNTfPcKGmssML3644O5shKvp3TLap8lZEqpRhYNWgEw2ktFidGFCFUJs00J1JVowA01gsTWRZLE9QwqWIbmJssQ3MVdQwqaawWJotWCxVowsWrBpplzFgsTowq5iA5iaehZEacAyIbwmHEBLVTKdbAHobgiuCwWrMA4ITwmHNQXtRSVqBRbqNUUM+sOwo58kpVoQU68yZCUqTyvFK9OKbh7rf/iI9Bw3ToqNT1Njm+5IVQeF1jlKw6gFuqtkcsnoqgLoOw4S9SkAqnIYVLFRYjCmsVGEKupOAFiyWIjXlRzuirqGF3U0M001mCohV1DpJPagPan3tS7qcqpyGE8qG5icNFDfSTqcJGkhuop0tQ30k6xF1FDdTT7qKA9oCdBKq1Kvam6hKCWqmLOYrTJpqIZ9MZgHDeUUez11zRCG7D9V8jre7pcs4A8KDCldE0XcrDmP4BT1NjnuolY904bpqrVI29Lhc7Ee0nQco84VzU3Bsz+Vn3rui59DGPm5tvOi61KHCR81duDNL+9vooagOybNAJd9A9lupukEgLNkLE046dkVmGcQCCq1OBPYOEJ1MJh2FdwgupFM5RsAe08obnnj0RKjSgVCeFc5JsT3wQnPk7LDzOyE4K4jBieiw4IRqd1k10hHhLvpI3vgsmsE6CvuFDhwmHQhPHVOsE+ioo5xCpOh9XHtJh/UPVT/zG8r5uz2iyJaczbDMCb2m/Coe028uB7/uvn/4/wDt6vtfSTimpP2g4vbla6AYnmJXiRjKkS18jpNu4VO9sVGiTUIA1JNgmfz3232z09g/BsA8JPb+VbQ1zbiOi8Uz+qiSQKpJGwBO2xi6Kf6ohsl/llv2VfTzH2cXon+zWk3cB6p2llaAA4WXih7exLzLXNYy8aEu/wCRJm29oR3+1KoEl5gcgS62wiAFf0c6Ps4vWmtfVBxWNY0eN7W8S4Ce25Xj3+2aj7EwOBugVZNydgPRdOP81/am/NPx6Z3tzD5oBedQXNaSDbrBPcBZb/VFGm4N8WT/AOhaYBicuX4iIMyNF56jSMWEnYbSefOEpjMWPhb4nCPHtIJ+HeCbz2XT6ePhH2cnuR/UVAvye9ZmkWnWdACbE9AZTJxAXybEtLnDgkl0g8xz3jnVd/D+330WtY457WB+ID/I8X14gaLjy/n9L4/L7e3dUb0S9QMOwXlj/VDrHKCw6QTmvoRP0K27+peGE+YCPo5+lfZw9u6/DM4hBfhm8rkj+oWnVrh8/orqe2GbmO61+PnPxurj7PPwg5S1TB9kI44crDsV1Wzk3ZT8MUu+kUR+IPKA/FHlXLUWBvlDdVK27FFCdieiranGXYgqLD6wUTqcc6i1zTIe4WA5FjrG/wCFbb7TdmMsmHAAgkBwIu4TOhmRPCgI/kLFWqxsZjH/ACIMDiTEDpK63jPKZa6uGxggQ6QSII6nVLYzEOqnxCA0yDJjwnUgR09SuJh/aYpmHB8Zycwa4tE3DATeN+RKdGPz3a5pbPxAwBfQ8cdVMxWU9hxIkDKLxNjHJG06pzDYdxNtun7rGFpGBmLhvvnPl+kd+Z6pz38NhgygdyfMn6q99Jwf3bWCT8/vz/AQ6rHPv9UFoJMn+e/8I+eO9rQt4bypmHA1RngaW/PugOrtBu6T/aPoY2StTGu6dALR3G/8J71vB3FYoNGVkyRBPAI+v8rm06ABn9RAE30EWHGg9FhtW+5O8lW6rB1/NlUmC3TTKYBt/srlVW+8qvcBmaPDcRMa31iB0t3ThxQJjY6wY80YQbaiIjX66ovdi1Km4gnbRvLjuRwBt5aq3UiRMGB0O/8ApO+6ABe91o00Ab/YI8glcRWc8eYDBzI1PyiNgtOWdmwFpv8AnCLmkQkzmETzB6blGLo+vlyrSCzGFhjYHfbr2TJxJQCAf3H78LDjFlPTDtg76kob5G/qFQeiNqIvCHqANQ8hZNZSvSA0ST6VTZzPMH+VzvCxUspp1ZRcyoazbw12nwkfRRczkb9ydabnBwtEnIYtdh9Ld10KbiRMG4uDtyOm+vRL0arXtzNM9fseD3QMU+YvlINjoWmdQZhzeWmCeCuvjunvfJypQDhEW4tHofshspgPIGZpcQWmNcrMrmO2MxN9e+rDSTqAD0kjymDHdaNwQRPRV0yjVYXFvptg5Q1tjmBPUPaRAvOhFr8JxuJzAXOXWw+Le0X+i5letVBaGmATlzmCQT8Mgg2JF97jRKYSvVFYNeL1SPhJDJDdYG8geq525cU9C/2gZgR3FgO5jXoPMoLq9zzueu2mpQGvvBmYBynidZ0O2h3VF0gTrz/C6yJtENeSReYtP7q6Zm4PltPnf0sl/f2kuDb2v6C+s2CttRrxEGRsZETz01ToM1KpaJidu6jntgg7TMGItocxEE/ZAe+HEbGDaNt+f3Wx/jvoeXbgk88o0qxLzIPS/wBrbWun/ZzCRJ/I2SzYcQCDtsQDzB7zx90R9UGAIA2i1tbR0k67IJz2hdo8UAGSALmIMD0PquW6g9suIIkiP+tvQSY3kc3OMSWmBcXgnWNbnWYPEI1SHhsg2M7zI0AjS5/0pxWlxhjFvPYW4/Cg+8j8mD9innsAbu0xAJ2A72XNq0ywkgEiwgCbcnkzP8q5UWCNE6dulvsqqNJGxjaVmnXm4Ov13WqrbS0SR116KklqTajRcX4EHzEGbiCi++jUEd0OrUIOhjziOfnotNqgf65U6WnVUpUff1j7oxvofS3z57rl4+uWnYtkQRIcO+2qnlywyGn1lFyW47MPz7K1z+xeG8FgHU6xIPgIM9eB0TmIfAMtzDQgCbG1xwg1G1czrCBBbFiZPiO+g1CZa4xf6R27J4zJkFJexva+d3uiP7srugvDvLddrKvN0TGNFt+kxlM6L0gfZPxcrZd9jn+JlCV9pUyaTvCHEAug7QD4mnYjVNBWQutmxMuLw9RtSTBDrSDF5Bh4ixB56dEGtLdWki/i0tMwfXtrolpLKzRcMex7JBIggl7R4d7FOVq5bkDmZxN6h/Tlg5iI+KJ01IPZRL7VhfOdDBHl+fnkjU3Wm0fUcKn4Nrmg0yCwnMdSCCfF1I16gt40DTqTtE36O3Dm8iCLhYGXEHfsLQOg+vkrp1mlty0Scpv3MEca26dUBgHW9hIPW3f9ldN4BcI4d6+Ejtb5lbThr3wMklsRrJ3JkRxZZc4BsBhg2/tAESNfK3XeLgpiDpsZO21teCERlbKOh8zqdCPz5RtI9ONgIHUkx53JMo7qsTHxR0BmJtyuc/Gw6CDAGxgkxdgAklwBHqiNeY3ce0aSJgmxIMaol1qNSMX6Hqb3klVXwucaRPBjeZnXe3Cwx1tIjYEEiwtY9eVp1Npy6wLQI1n4oizrKgX927SbiQTppvGl0Zhi19UOvVeSQAWjSYBcSLzcRBt/CjQ60Enm3U2FuvK0qbBH3H2S2Iw7olhE7yAdu4TDiRr00mdekhDzibEHkcb6FN7s5bmOHxwL6gFvInqsYgyCIDvziF03vM3HIg2sem6SxGEa6YDm2sQbf9eFy5Rcedrsyn97H86hUm62F1ku878WCpePlx7u0sdOu2syTTfnH9j7x2lc7/8AddmGdjba5ZaY3FzF12qNbMFx/aHsZ2bM24J31b07Lv8AJOU78XPjZ4pjB4aK7XtkseHFpPGUyD1ld1iWwNICmxpiWiJH2TQC7/Hx6YjldbarlUArXVAOIpkiW/EIcByRNvO481qk+Ic2S1wEt4BghwGx5HfeFsBahTh1dJmWo4j4XwSOHiQXAdQbnkBEdh2u2B26CDsNlyn42s7O1obmY8C4/wDWRYgHW4M/JO0znB1aR4XgEgi3O4Ikg/sicpVWYxWpFmgJF7EkkjUXOp2jXhJU8Q3MREAtcXSRLYDRBGukaztroOq6s5os0HgzAmR8QOnNpmLJTEYFtZgIltgCLS2HOljtSdx9yp5T00oeCcS0EyQSSNpGxI44HmmfLj/R05SFWgabMxcAGmHZQXQQQLTB2brHms0ce79RbEWFxJA4ufnsp6s7U/8ADlNtjaTzIkzoJ4v+QttqEC4E3kA9Oed0tTxkzeNIB5I+HrHTlXUxetgTrAN4J3Gp8p0W2EzTrz+mNZj4h2Os+XmiBw3Lj53vtJSrarhFu8iBPQG5m6JTqRzbfYdLwEyjBxLRa8za47bk8K6ryA0AZiSBB07zpPzQWPAvYE9NY7JPEyTPvMsy0W2IubagSba3WvLGMVMVmc6H6fploAg32ve09AFT6xE5tIt6Xn5JKjhAdHaz8JkREamdhBvprytVMS1rfizWsAJB/wCIgRzvwtL27gZrotNibAmRptP0KhZNgSLTIAvHn9UqHA3+Jv8AiZbob9PJa/xLddDIjodweJCNKVmADxAHYiQb9tfmqSzqAMwO5+0/sooU6LQitCG1EBXeOTbQthYWmlIECtU0q4SylpUdJ0HJ09VTXg6EHsQY7wnWaDQTO8R5TMITmhr85JEMLTuLuBk9Bf1RFZE+SLDogse8+aG6W+IDMYiNHRmnUkA9j5G6AKWV0t8O5MAsdr4XN53nVHbiBo/wm1yfCex+xjpKABi/aDRqyoARPvAwOENEnMCbxwfmk8T7NFixsgjNAMmIzDJMSINgV06lLUHQ2P0SjyGluYW8LWPE2MiGuA0OgBAvvGqnlx9rl9OS6s2I7WFr7losTFhP7JqjiQDprMm2skgT1hOYn2eHibMfESbidIdETee64tRzgbyCNyAN418gJ6wuFl4+VzK6RrAxLsonSNTPO+qt7YtJ6H+efpK5Yd4rude0RGtvDaRvwmZaIMRaJudNBZE5acHfiHaBgMixA0PN7W9dUTJLQSQPM+ExY2IFjfzSlNhJzXm1s1rbjrc6oNTGCfEYManSCYtGpW6hmuiAwSJgckkgzrB0WK1DeRaQb2MjQi422XNbjS+YMCQSAY4AYDFzbzkotPECWwbEQRAvAuTYHQhM5aLMH9zH6dOOZ4vOh9UOqSSMpEwCCCRY63i99toVNeRaIbx0309bcQZWXjNqDGsGQQeRH2Ta2IyvN3QD0PXjYqIJEXBnobfhVKdLssKK1RRemOTUrQUUVBpSVFEsC/Dhxl3i4Drgdgbea4XtGp7uv4S5gcBIZ4bjQ2VKLh80yavhe+PR0HOiHxmgE5dINxrv6IoUUXWeIi+VygY+hmpuaDrE9QHAlvmFFFuXiiGG1MwnmfmgtbBym4I3uY4JOvc3soot+QreSLCDAmDpExAjdCxFBtRomYtGkj8lRRF7ys4mLa6m9zJva942M381htTQd+8SoovHfL0Tw26IsNp44suVXrbc6/nkooo+RXFeFcQJBtumBipuLWuNrEaeqpRbiKaFWQZAttcaRB6eSHUqnQm43G03jr5qKLqhC6baHooootW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8" name="Picture 6" descr="http://upload.wikimedia.org/wikipedia/commons/thumb/0/08/Saddle_and_sgurr_na_sgine_06-07_086.jpg/250px-Saddle_and_sgurr_na_sgine_06-07_08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51" y="2636912"/>
            <a:ext cx="3830210" cy="2880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90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7772400" cy="1608208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Політика</a:t>
            </a:r>
            <a:br>
              <a:rPr lang="uk-UA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uk-UA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420888"/>
            <a:ext cx="8496944" cy="3960440"/>
          </a:xfrm>
        </p:spPr>
        <p:txBody>
          <a:bodyPr>
            <a:normAutofit lnSpcReduction="10000"/>
          </a:bodyPr>
          <a:lstStyle/>
          <a:p>
            <a:r>
              <a:rPr lang="ru-RU" sz="1800" dirty="0" err="1"/>
              <a:t>Сполучене</a:t>
            </a:r>
            <a:r>
              <a:rPr lang="ru-RU" sz="1800" dirty="0"/>
              <a:t> </a:t>
            </a:r>
            <a:r>
              <a:rPr lang="ru-RU" sz="1800" dirty="0" err="1"/>
              <a:t>королівство</a:t>
            </a:r>
            <a:r>
              <a:rPr lang="ru-RU" sz="1800" dirty="0"/>
              <a:t> — </a:t>
            </a:r>
            <a:r>
              <a:rPr lang="ru-RU" sz="1800" dirty="0" err="1">
                <a:hlinkClick r:id="rId2" tooltip="Конституційна монархія"/>
              </a:rPr>
              <a:t>конституційна</a:t>
            </a:r>
            <a:r>
              <a:rPr lang="ru-RU" sz="1800" dirty="0">
                <a:hlinkClick r:id="rId2" tooltip="Конституційна монархія"/>
              </a:rPr>
              <a:t> </a:t>
            </a:r>
            <a:r>
              <a:rPr lang="ru-RU" sz="1800" dirty="0" err="1">
                <a:hlinkClick r:id="rId2" tooltip="Конституційна монархія"/>
              </a:rPr>
              <a:t>монархія</a:t>
            </a:r>
            <a:r>
              <a:rPr lang="ru-RU" sz="1800" dirty="0"/>
              <a:t>, яку </a:t>
            </a:r>
            <a:r>
              <a:rPr lang="ru-RU" sz="1800" dirty="0" err="1"/>
              <a:t>очолює</a:t>
            </a:r>
            <a:r>
              <a:rPr lang="ru-RU" sz="1800" dirty="0"/>
              <a:t> король </a:t>
            </a:r>
            <a:r>
              <a:rPr lang="ru-RU" sz="1800" dirty="0" err="1"/>
              <a:t>або</a:t>
            </a:r>
            <a:r>
              <a:rPr lang="ru-RU" sz="1800" dirty="0"/>
              <a:t> королева. </a:t>
            </a:r>
            <a:r>
              <a:rPr lang="ru-RU" sz="1800" dirty="0" err="1"/>
              <a:t>Під</a:t>
            </a:r>
            <a:r>
              <a:rPr lang="ru-RU" sz="1800" dirty="0"/>
              <a:t> </a:t>
            </a:r>
            <a:r>
              <a:rPr lang="ru-RU" sz="1800" dirty="0" err="1"/>
              <a:t>конституцією</a:t>
            </a:r>
            <a:r>
              <a:rPr lang="ru-RU" sz="1800" dirty="0"/>
              <a:t> </a:t>
            </a:r>
            <a:r>
              <a:rPr lang="ru-RU" sz="1800" dirty="0" err="1"/>
              <a:t>розуміється</a:t>
            </a:r>
            <a:r>
              <a:rPr lang="ru-RU" sz="1800" dirty="0"/>
              <a:t> </a:t>
            </a:r>
            <a:r>
              <a:rPr lang="ru-RU" sz="1800" dirty="0" err="1"/>
              <a:t>сукупність</a:t>
            </a:r>
            <a:r>
              <a:rPr lang="ru-RU" sz="1800" dirty="0"/>
              <a:t> </a:t>
            </a:r>
            <a:r>
              <a:rPr lang="ru-RU" sz="1800" dirty="0" err="1"/>
              <a:t>різних</a:t>
            </a:r>
            <a:r>
              <a:rPr lang="ru-RU" sz="1800" dirty="0"/>
              <a:t> </a:t>
            </a:r>
            <a:r>
              <a:rPr lang="ru-RU" sz="1800" dirty="0" err="1"/>
              <a:t>документів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регулюють</a:t>
            </a:r>
            <a:r>
              <a:rPr lang="ru-RU" sz="1800" dirty="0"/>
              <a:t> </a:t>
            </a:r>
            <a:r>
              <a:rPr lang="ru-RU" sz="1800" dirty="0" err="1"/>
              <a:t>питання</a:t>
            </a:r>
            <a:r>
              <a:rPr lang="ru-RU" sz="1800" dirty="0"/>
              <a:t> </a:t>
            </a:r>
            <a:r>
              <a:rPr lang="ru-RU" sz="1800" dirty="0" err="1"/>
              <a:t>конституційного</a:t>
            </a:r>
            <a:r>
              <a:rPr lang="ru-RU" sz="1800" dirty="0"/>
              <a:t> характеру. </a:t>
            </a:r>
            <a:r>
              <a:rPr lang="ru-RU" sz="1800" dirty="0" err="1"/>
              <a:t>Сюди</a:t>
            </a:r>
            <a:r>
              <a:rPr lang="ru-RU" sz="1800" dirty="0"/>
              <a:t> належать </a:t>
            </a:r>
            <a:r>
              <a:rPr lang="ru-RU" sz="1800" dirty="0" err="1"/>
              <a:t>статути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акти</a:t>
            </a:r>
            <a:r>
              <a:rPr lang="ru-RU" sz="1800" dirty="0"/>
              <a:t> парламенту (</a:t>
            </a:r>
            <a:r>
              <a:rPr lang="ru-RU" sz="1800" dirty="0" err="1"/>
              <a:t>наприклад</a:t>
            </a:r>
            <a:r>
              <a:rPr lang="ru-RU" sz="1800" dirty="0"/>
              <a:t>, </a:t>
            </a:r>
            <a:r>
              <a:rPr lang="ru-RU" sz="1800" dirty="0">
                <a:hlinkClick r:id="rId3" tooltip="Велика хартія вольностей"/>
              </a:rPr>
              <a:t>Велика </a:t>
            </a:r>
            <a:r>
              <a:rPr lang="ru-RU" sz="1800" dirty="0" err="1">
                <a:hlinkClick r:id="rId3" tooltip="Велика хартія вольностей"/>
              </a:rPr>
              <a:t>хартія</a:t>
            </a:r>
            <a:r>
              <a:rPr lang="ru-RU" sz="1800" dirty="0">
                <a:hlinkClick r:id="rId3" tooltip="Велика хартія вольностей"/>
              </a:rPr>
              <a:t> вольностей</a:t>
            </a:r>
            <a:r>
              <a:rPr lang="ru-RU" sz="1800" dirty="0"/>
              <a:t> </a:t>
            </a:r>
            <a:r>
              <a:rPr lang="ru-RU" sz="1800" dirty="0">
                <a:hlinkClick r:id="rId4" tooltip="1215"/>
              </a:rPr>
              <a:t>1215</a:t>
            </a:r>
            <a:r>
              <a:rPr lang="ru-RU" sz="1800" dirty="0"/>
              <a:t> року і </a:t>
            </a:r>
            <a:r>
              <a:rPr lang="ru-RU" sz="1800" dirty="0" err="1">
                <a:hlinkClick r:id="rId5" tooltip="Білль про права 1689"/>
              </a:rPr>
              <a:t>Білль</a:t>
            </a:r>
            <a:r>
              <a:rPr lang="ru-RU" sz="1800" dirty="0">
                <a:hlinkClick r:id="rId5" tooltip="Білль про права 1689"/>
              </a:rPr>
              <a:t> про права</a:t>
            </a:r>
            <a:r>
              <a:rPr lang="ru-RU" sz="1800" dirty="0"/>
              <a:t> </a:t>
            </a:r>
            <a:r>
              <a:rPr lang="ru-RU" sz="1800" dirty="0">
                <a:hlinkClick r:id="rId6" tooltip="1689"/>
              </a:rPr>
              <a:t>1689</a:t>
            </a:r>
            <a:r>
              <a:rPr lang="ru-RU" sz="1800" dirty="0"/>
              <a:t> року), </a:t>
            </a:r>
            <a:r>
              <a:rPr lang="ru-RU" sz="1800" dirty="0" err="1"/>
              <a:t>судові</a:t>
            </a:r>
            <a:r>
              <a:rPr lang="ru-RU" sz="1800" dirty="0"/>
              <a:t> </a:t>
            </a:r>
            <a:r>
              <a:rPr lang="ru-RU" sz="1800" dirty="0" err="1"/>
              <a:t>прецеденти</a:t>
            </a:r>
            <a:r>
              <a:rPr lang="ru-RU" sz="1800" dirty="0"/>
              <a:t>, </a:t>
            </a:r>
            <a:r>
              <a:rPr lang="ru-RU" sz="1800" dirty="0" err="1"/>
              <a:t>неписані</a:t>
            </a:r>
            <a:r>
              <a:rPr lang="ru-RU" sz="1800" dirty="0"/>
              <a:t> </a:t>
            </a:r>
            <a:r>
              <a:rPr lang="ru-RU" sz="1800" dirty="0" err="1"/>
              <a:t>звичаї</a:t>
            </a:r>
            <a:r>
              <a:rPr lang="ru-RU" sz="1800" dirty="0"/>
              <a:t> і угоди.</a:t>
            </a:r>
          </a:p>
          <a:p>
            <a:r>
              <a:rPr lang="ru-RU" sz="1800" dirty="0"/>
              <a:t>У </a:t>
            </a:r>
            <a:r>
              <a:rPr lang="ru-RU" sz="1800" dirty="0" err="1"/>
              <a:t>Великій</a:t>
            </a:r>
            <a:r>
              <a:rPr lang="ru-RU" sz="1800" dirty="0"/>
              <a:t> </a:t>
            </a:r>
            <a:r>
              <a:rPr lang="ru-RU" sz="1800" dirty="0" err="1"/>
              <a:t>Британії</a:t>
            </a:r>
            <a:r>
              <a:rPr lang="ru-RU" sz="1800" dirty="0"/>
              <a:t> </a:t>
            </a:r>
            <a:r>
              <a:rPr lang="ru-RU" sz="1800" dirty="0" err="1"/>
              <a:t>конституція</a:t>
            </a:r>
            <a:r>
              <a:rPr lang="ru-RU" sz="1800" dirty="0"/>
              <a:t> не </a:t>
            </a:r>
            <a:r>
              <a:rPr lang="ru-RU" sz="1800" dirty="0" err="1"/>
              <a:t>кодифікована</a:t>
            </a:r>
            <a:r>
              <a:rPr lang="ru-RU" sz="1800" dirty="0"/>
              <a:t>, </a:t>
            </a:r>
            <a:r>
              <a:rPr lang="ru-RU" sz="1800" dirty="0" err="1"/>
              <a:t>тобто</a:t>
            </a:r>
            <a:r>
              <a:rPr lang="ru-RU" sz="1800" dirty="0"/>
              <a:t> у </a:t>
            </a:r>
            <a:r>
              <a:rPr lang="ru-RU" sz="1800" dirty="0" err="1"/>
              <a:t>вигляді</a:t>
            </a:r>
            <a:r>
              <a:rPr lang="ru-RU" sz="1800" dirty="0"/>
              <a:t> </a:t>
            </a:r>
            <a:r>
              <a:rPr lang="ru-RU" sz="1800" dirty="0" err="1"/>
              <a:t>окремої</a:t>
            </a:r>
            <a:r>
              <a:rPr lang="ru-RU" sz="1800" dirty="0"/>
              <a:t> книжечки з </a:t>
            </a:r>
            <a:r>
              <a:rPr lang="ru-RU" sz="1800" dirty="0" err="1"/>
              <a:t>назвою</a:t>
            </a:r>
            <a:r>
              <a:rPr lang="ru-RU" sz="1800" dirty="0"/>
              <a:t> «</a:t>
            </a:r>
            <a:r>
              <a:rPr lang="ru-RU" sz="1800" dirty="0" err="1"/>
              <a:t>Конституція</a:t>
            </a:r>
            <a:r>
              <a:rPr lang="ru-RU" sz="1800" dirty="0"/>
              <a:t>» не </a:t>
            </a:r>
            <a:r>
              <a:rPr lang="ru-RU" sz="1800" dirty="0" err="1"/>
              <a:t>існує</a:t>
            </a:r>
            <a:r>
              <a:rPr lang="ru-RU" sz="1800" dirty="0"/>
              <a:t>. </a:t>
            </a:r>
            <a:r>
              <a:rPr lang="ru-RU" sz="1800" dirty="0" err="1"/>
              <a:t>Проте</a:t>
            </a:r>
            <a:r>
              <a:rPr lang="ru-RU" sz="1800" dirty="0"/>
              <a:t> </a:t>
            </a:r>
            <a:r>
              <a:rPr lang="ru-RU" sz="1800" dirty="0" err="1"/>
              <a:t>елементи</a:t>
            </a:r>
            <a:r>
              <a:rPr lang="ru-RU" sz="1800" dirty="0"/>
              <a:t> </a:t>
            </a:r>
            <a:r>
              <a:rPr lang="ru-RU" sz="1800" dirty="0" err="1"/>
              <a:t>британської</a:t>
            </a:r>
            <a:r>
              <a:rPr lang="ru-RU" sz="1800" dirty="0"/>
              <a:t> </a:t>
            </a:r>
            <a:r>
              <a:rPr lang="ru-RU" sz="1800" dirty="0" err="1"/>
              <a:t>конституції</a:t>
            </a:r>
            <a:r>
              <a:rPr lang="ru-RU" sz="1800" dirty="0"/>
              <a:t> </a:t>
            </a:r>
            <a:r>
              <a:rPr lang="ru-RU" sz="1800" dirty="0" err="1"/>
              <a:t>цілком</a:t>
            </a:r>
            <a:r>
              <a:rPr lang="ru-RU" sz="1800" dirty="0"/>
              <a:t> </a:t>
            </a:r>
            <a:r>
              <a:rPr lang="ru-RU" sz="1800" dirty="0" err="1"/>
              <a:t>оформлені</a:t>
            </a:r>
            <a:r>
              <a:rPr lang="ru-RU" sz="1800" dirty="0"/>
              <a:t> у </a:t>
            </a:r>
            <a:r>
              <a:rPr lang="ru-RU" sz="1800" dirty="0" err="1"/>
              <a:t>вигляді</a:t>
            </a:r>
            <a:r>
              <a:rPr lang="ru-RU" sz="1800" dirty="0"/>
              <a:t> </a:t>
            </a:r>
            <a:r>
              <a:rPr lang="ru-RU" sz="1800" dirty="0" err="1"/>
              <a:t>письмових</a:t>
            </a:r>
            <a:r>
              <a:rPr lang="ru-RU" sz="1800" dirty="0"/>
              <a:t> </a:t>
            </a:r>
            <a:r>
              <a:rPr lang="ru-RU" sz="1800" dirty="0" err="1"/>
              <a:t>документів</a:t>
            </a:r>
            <a:r>
              <a:rPr lang="ru-RU" sz="1800" dirty="0"/>
              <a:t>. Таким документом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вважати</a:t>
            </a:r>
            <a:r>
              <a:rPr lang="ru-RU" sz="1800" dirty="0"/>
              <a:t>, </a:t>
            </a:r>
            <a:r>
              <a:rPr lang="ru-RU" sz="1800" dirty="0" err="1"/>
              <a:t>наприклад</a:t>
            </a:r>
            <a:r>
              <a:rPr lang="ru-RU" sz="1800" dirty="0"/>
              <a:t>, </a:t>
            </a:r>
            <a:r>
              <a:rPr lang="ru-RU" sz="1800" dirty="0" err="1"/>
              <a:t>Велику</a:t>
            </a:r>
            <a:r>
              <a:rPr lang="ru-RU" sz="1800" dirty="0"/>
              <a:t> </a:t>
            </a:r>
            <a:r>
              <a:rPr lang="ru-RU" sz="1800" dirty="0" err="1"/>
              <a:t>хартію</a:t>
            </a:r>
            <a:r>
              <a:rPr lang="ru-RU" sz="1800" dirty="0"/>
              <a:t> вольностей, де сказано: «</a:t>
            </a:r>
            <a:r>
              <a:rPr lang="ru-RU" sz="1800" dirty="0" err="1"/>
              <a:t>Жодна</a:t>
            </a:r>
            <a:r>
              <a:rPr lang="ru-RU" sz="1800" dirty="0"/>
              <a:t> </a:t>
            </a:r>
            <a:r>
              <a:rPr lang="ru-RU" sz="1800" dirty="0" err="1"/>
              <a:t>вільна</a:t>
            </a:r>
            <a:r>
              <a:rPr lang="ru-RU" sz="1800" dirty="0"/>
              <a:t> </a:t>
            </a:r>
            <a:r>
              <a:rPr lang="ru-RU" sz="1800" dirty="0" err="1"/>
              <a:t>людина</a:t>
            </a:r>
            <a:r>
              <a:rPr lang="ru-RU" sz="1800" dirty="0"/>
              <a:t> не </a:t>
            </a: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схоплена</a:t>
            </a:r>
            <a:r>
              <a:rPr lang="ru-RU" sz="1800" dirty="0"/>
              <a:t>, </a:t>
            </a:r>
            <a:r>
              <a:rPr lang="ru-RU" sz="1800" dirty="0" err="1"/>
              <a:t>поміщена</a:t>
            </a:r>
            <a:r>
              <a:rPr lang="ru-RU" sz="1800" dirty="0"/>
              <a:t> у </a:t>
            </a:r>
            <a:r>
              <a:rPr lang="ru-RU" sz="1800" dirty="0" err="1"/>
              <a:t>в'язницю</a:t>
            </a:r>
            <a:r>
              <a:rPr lang="ru-RU" sz="1800" dirty="0"/>
              <a:t>, </a:t>
            </a:r>
            <a:r>
              <a:rPr lang="ru-RU" sz="1800" dirty="0" err="1"/>
              <a:t>позбавлена</a:t>
            </a:r>
            <a:r>
              <a:rPr lang="ru-RU" sz="1800" dirty="0"/>
              <a:t> </a:t>
            </a:r>
            <a:r>
              <a:rPr lang="ru-RU" sz="1800" dirty="0" err="1"/>
              <a:t>власності</a:t>
            </a:r>
            <a:r>
              <a:rPr lang="ru-RU" sz="1800" dirty="0"/>
              <a:t>, </a:t>
            </a:r>
            <a:r>
              <a:rPr lang="ru-RU" sz="1800" dirty="0" err="1"/>
              <a:t>оголошена</a:t>
            </a:r>
            <a:r>
              <a:rPr lang="ru-RU" sz="1800" dirty="0"/>
              <a:t> поза законом, заслана </a:t>
            </a:r>
            <a:r>
              <a:rPr lang="ru-RU" sz="1800" dirty="0" err="1"/>
              <a:t>або</a:t>
            </a:r>
            <a:r>
              <a:rPr lang="ru-RU" sz="1800" dirty="0"/>
              <a:t> будь-</a:t>
            </a:r>
            <a:r>
              <a:rPr lang="ru-RU" sz="1800" dirty="0" err="1"/>
              <a:t>яким</a:t>
            </a:r>
            <a:r>
              <a:rPr lang="ru-RU" sz="1800" dirty="0"/>
              <a:t> </a:t>
            </a:r>
            <a:r>
              <a:rPr lang="ru-RU" sz="1800" dirty="0" err="1"/>
              <a:t>іншим</a:t>
            </a:r>
            <a:r>
              <a:rPr lang="ru-RU" sz="1800" dirty="0"/>
              <a:t> чином принижена…</a:t>
            </a:r>
            <a:r>
              <a:rPr lang="ru-RU" sz="1800" dirty="0" err="1"/>
              <a:t>окрім</a:t>
            </a:r>
            <a:r>
              <a:rPr lang="ru-RU" sz="1800" dirty="0"/>
              <a:t> як на </a:t>
            </a:r>
            <a:r>
              <a:rPr lang="ru-RU" sz="1800" dirty="0" err="1"/>
              <a:t>підставі</a:t>
            </a:r>
            <a:r>
              <a:rPr lang="ru-RU" sz="1800" dirty="0"/>
              <a:t> законного </a:t>
            </a:r>
            <a:r>
              <a:rPr lang="ru-RU" sz="1800" dirty="0" err="1"/>
              <a:t>рішення</a:t>
            </a:r>
            <a:r>
              <a:rPr lang="ru-RU" sz="1800" dirty="0"/>
              <a:t> суду </a:t>
            </a:r>
            <a:r>
              <a:rPr lang="ru-RU" sz="1800" dirty="0" err="1"/>
              <a:t>або</a:t>
            </a:r>
            <a:r>
              <a:rPr lang="ru-RU" sz="1800" dirty="0"/>
              <a:t> за законом </a:t>
            </a:r>
            <a:r>
              <a:rPr lang="ru-RU" sz="1800" dirty="0" err="1"/>
              <a:t>країни</a:t>
            </a:r>
            <a:r>
              <a:rPr lang="ru-RU" sz="1800" dirty="0"/>
              <a:t>». </a:t>
            </a:r>
            <a:r>
              <a:rPr lang="ru-RU" sz="1800" dirty="0" err="1"/>
              <a:t>Письмовими</a:t>
            </a:r>
            <a:r>
              <a:rPr lang="ru-RU" sz="1800" dirty="0"/>
              <a:t> документами є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конституційні</a:t>
            </a:r>
            <a:r>
              <a:rPr lang="ru-RU" sz="1800" dirty="0"/>
              <a:t> </a:t>
            </a:r>
            <a:r>
              <a:rPr lang="ru-RU" sz="1800" dirty="0" err="1"/>
              <a:t>закони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приймаються</a:t>
            </a:r>
            <a:r>
              <a:rPr lang="ru-RU" sz="1800" dirty="0"/>
              <a:t> парламентом.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6809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032" y="1052736"/>
            <a:ext cx="4176464" cy="5616624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err="1"/>
              <a:t>Ці</a:t>
            </a:r>
            <a:r>
              <a:rPr lang="ru-RU" sz="1800" dirty="0"/>
              <a:t> </a:t>
            </a:r>
            <a:r>
              <a:rPr lang="ru-RU" sz="1800" dirty="0" err="1"/>
              <a:t>закони</a:t>
            </a:r>
            <a:r>
              <a:rPr lang="ru-RU" sz="1800" dirty="0"/>
              <a:t> парламент </a:t>
            </a:r>
            <a:r>
              <a:rPr lang="ru-RU" sz="1800" dirty="0" err="1"/>
              <a:t>має</a:t>
            </a:r>
            <a:r>
              <a:rPr lang="ru-RU" sz="1800" dirty="0"/>
              <a:t> право як </a:t>
            </a:r>
            <a:r>
              <a:rPr lang="ru-RU" sz="1800" dirty="0" err="1"/>
              <a:t>прийняти</a:t>
            </a:r>
            <a:r>
              <a:rPr lang="ru-RU" sz="1800" dirty="0"/>
              <a:t>, так і </a:t>
            </a:r>
            <a:r>
              <a:rPr lang="ru-RU" sz="1800" dirty="0" err="1"/>
              <a:t>відмінити</a:t>
            </a:r>
            <a:r>
              <a:rPr lang="ru-RU" sz="1800" dirty="0"/>
              <a:t> в </a:t>
            </a:r>
            <a:r>
              <a:rPr lang="ru-RU" sz="1800" dirty="0" err="1"/>
              <a:t>ході</a:t>
            </a:r>
            <a:r>
              <a:rPr lang="ru-RU" sz="1800" dirty="0"/>
              <a:t> </a:t>
            </a:r>
            <a:r>
              <a:rPr lang="ru-RU" sz="1800" dirty="0" err="1"/>
              <a:t>довершеної</a:t>
            </a:r>
            <a:r>
              <a:rPr lang="ru-RU" sz="1800" dirty="0"/>
              <a:t> </a:t>
            </a:r>
            <a:r>
              <a:rPr lang="ru-RU" sz="1800" dirty="0" err="1"/>
              <a:t>звичайної</a:t>
            </a:r>
            <a:r>
              <a:rPr lang="ru-RU" sz="1800" dirty="0"/>
              <a:t> </a:t>
            </a:r>
            <a:r>
              <a:rPr lang="ru-RU" sz="1800" dirty="0" err="1"/>
              <a:t>процедури</a:t>
            </a:r>
            <a:r>
              <a:rPr lang="ru-RU" sz="1800" dirty="0"/>
              <a:t>, так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жодного</a:t>
            </a:r>
            <a:r>
              <a:rPr lang="ru-RU" sz="1800" dirty="0"/>
              <a:t> </a:t>
            </a:r>
            <a:r>
              <a:rPr lang="ru-RU" sz="1800" dirty="0" err="1"/>
              <a:t>потрясіння</a:t>
            </a:r>
            <a:r>
              <a:rPr lang="ru-RU" sz="1800" dirty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 </a:t>
            </a:r>
            <a:r>
              <a:rPr lang="ru-RU" sz="1800" dirty="0" err="1"/>
              <a:t>конституції</a:t>
            </a:r>
            <a:r>
              <a:rPr lang="ru-RU" sz="1800" dirty="0"/>
              <a:t> в </a:t>
            </a:r>
            <a:r>
              <a:rPr lang="ru-RU" sz="1800" dirty="0" err="1"/>
              <a:t>даному</a:t>
            </a:r>
            <a:r>
              <a:rPr lang="ru-RU" sz="1800" dirty="0"/>
              <a:t> </a:t>
            </a:r>
            <a:r>
              <a:rPr lang="ru-RU" sz="1800" dirty="0" err="1"/>
              <a:t>випадку</a:t>
            </a:r>
            <a:r>
              <a:rPr lang="ru-RU" sz="1800" dirty="0"/>
              <a:t> не </a:t>
            </a:r>
            <a:r>
              <a:rPr lang="ru-RU" sz="1800" dirty="0" err="1"/>
              <a:t>викликають</a:t>
            </a:r>
            <a:r>
              <a:rPr lang="ru-RU" sz="1800" dirty="0"/>
              <a:t>. </a:t>
            </a:r>
            <a:r>
              <a:rPr lang="ru-RU" sz="1800" dirty="0" err="1"/>
              <a:t>Особливості</a:t>
            </a:r>
            <a:r>
              <a:rPr lang="ru-RU" sz="1800" dirty="0"/>
              <a:t> </a:t>
            </a:r>
            <a:r>
              <a:rPr lang="ru-RU" sz="1800" dirty="0" err="1"/>
              <a:t>британської</a:t>
            </a:r>
            <a:r>
              <a:rPr lang="ru-RU" sz="1800" dirty="0"/>
              <a:t> </a:t>
            </a:r>
            <a:r>
              <a:rPr lang="ru-RU" sz="1800" dirty="0" err="1"/>
              <a:t>некодифікованої</a:t>
            </a:r>
            <a:r>
              <a:rPr lang="ru-RU" sz="1800" dirty="0"/>
              <a:t> </a:t>
            </a:r>
            <a:r>
              <a:rPr lang="ru-RU" sz="1800" dirty="0" err="1"/>
              <a:t>конституції</a:t>
            </a:r>
            <a:r>
              <a:rPr lang="ru-RU" sz="1800" dirty="0"/>
              <a:t> </a:t>
            </a:r>
            <a:r>
              <a:rPr lang="ru-RU" sz="1800" dirty="0" err="1"/>
              <a:t>пояснюються</a:t>
            </a:r>
            <a:r>
              <a:rPr lang="ru-RU" sz="1800" dirty="0"/>
              <a:t> </a:t>
            </a:r>
            <a:r>
              <a:rPr lang="ru-RU" sz="1800" dirty="0" err="1"/>
              <a:t>тим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вона </a:t>
            </a:r>
            <a:r>
              <a:rPr lang="ru-RU" sz="1800" dirty="0" err="1"/>
              <a:t>формувалася</a:t>
            </a:r>
            <a:r>
              <a:rPr lang="ru-RU" sz="1800" dirty="0"/>
              <a:t> </a:t>
            </a:r>
            <a:r>
              <a:rPr lang="ru-RU" sz="1800" dirty="0" err="1"/>
              <a:t>століттями</a:t>
            </a:r>
            <a:r>
              <a:rPr lang="ru-RU" sz="1800" dirty="0"/>
              <a:t>. </a:t>
            </a:r>
            <a:r>
              <a:rPr lang="ru-RU" sz="1800" dirty="0" err="1"/>
              <a:t>Зокрема</a:t>
            </a:r>
            <a:r>
              <a:rPr lang="ru-RU" sz="1800" dirty="0"/>
              <a:t>, </a:t>
            </a:r>
            <a:r>
              <a:rPr lang="ru-RU" sz="1800" dirty="0" err="1">
                <a:hlinkClick r:id="rId2" tooltip="Вінстон Черчилль"/>
              </a:rPr>
              <a:t>Вінстон</a:t>
            </a:r>
            <a:r>
              <a:rPr lang="ru-RU" sz="1800" dirty="0">
                <a:hlinkClick r:id="rId2" tooltip="Вінстон Черчилль"/>
              </a:rPr>
              <a:t> Черчилль</a:t>
            </a:r>
            <a:r>
              <a:rPr lang="ru-RU" sz="1800" dirty="0"/>
              <a:t> писав про час з </a:t>
            </a:r>
            <a:r>
              <a:rPr lang="ru-RU" sz="1800" dirty="0" err="1"/>
              <a:t>кінця</a:t>
            </a:r>
            <a:r>
              <a:rPr lang="ru-RU" sz="1800" dirty="0"/>
              <a:t> XVII до початку XVIII </a:t>
            </a:r>
            <a:r>
              <a:rPr lang="ru-RU" sz="1800" dirty="0" err="1"/>
              <a:t>століття</a:t>
            </a:r>
            <a:r>
              <a:rPr lang="ru-RU" sz="1800" dirty="0"/>
              <a:t>: «</a:t>
            </a:r>
            <a:r>
              <a:rPr lang="ru-RU" sz="1800" dirty="0" err="1"/>
              <a:t>Тоді</a:t>
            </a:r>
            <a:r>
              <a:rPr lang="ru-RU" sz="1800" dirty="0"/>
              <a:t>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зібрано</a:t>
            </a:r>
            <a:r>
              <a:rPr lang="ru-RU" sz="1800" dirty="0"/>
              <a:t> весь великий </a:t>
            </a:r>
            <a:r>
              <a:rPr lang="ru-RU" sz="1800" dirty="0" err="1"/>
              <a:t>англійський</a:t>
            </a:r>
            <a:r>
              <a:rPr lang="ru-RU" sz="1800" dirty="0"/>
              <a:t> </a:t>
            </a:r>
            <a:r>
              <a:rPr lang="ru-RU" sz="1800" dirty="0" err="1"/>
              <a:t>спадок</a:t>
            </a:r>
            <a:r>
              <a:rPr lang="ru-RU" sz="1800" dirty="0"/>
              <a:t> з </a:t>
            </a:r>
            <a:r>
              <a:rPr lang="ru-RU" sz="1800" dirty="0" err="1"/>
              <a:t>періоду</a:t>
            </a:r>
            <a:r>
              <a:rPr lang="ru-RU" sz="1800" dirty="0"/>
              <a:t> </a:t>
            </a:r>
            <a:r>
              <a:rPr lang="ru-RU" sz="1800" dirty="0" err="1"/>
              <a:t>Великої</a:t>
            </a:r>
            <a:r>
              <a:rPr lang="ru-RU" sz="1800" dirty="0"/>
              <a:t> </a:t>
            </a:r>
            <a:r>
              <a:rPr lang="ru-RU" sz="1800" dirty="0" err="1"/>
              <a:t>хартії</a:t>
            </a:r>
            <a:r>
              <a:rPr lang="ru-RU" sz="1800" dirty="0"/>
              <a:t> </a:t>
            </a:r>
            <a:r>
              <a:rPr lang="ru-RU" sz="1800" dirty="0" err="1"/>
              <a:t>вільностей</a:t>
            </a:r>
            <a:r>
              <a:rPr lang="ru-RU" sz="1800" dirty="0"/>
              <a:t> і </a:t>
            </a:r>
            <a:r>
              <a:rPr lang="ru-RU" sz="1800" dirty="0" err="1"/>
              <a:t>навіть</a:t>
            </a:r>
            <a:r>
              <a:rPr lang="ru-RU" sz="1800" dirty="0"/>
              <a:t> з самих </a:t>
            </a:r>
            <a:r>
              <a:rPr lang="ru-RU" sz="1800" dirty="0" err="1"/>
              <a:t>первісних</a:t>
            </a:r>
            <a:r>
              <a:rPr lang="ru-RU" sz="1800" dirty="0"/>
              <a:t> </a:t>
            </a:r>
            <a:r>
              <a:rPr lang="ru-RU" sz="1800" dirty="0" err="1"/>
              <a:t>часів</a:t>
            </a:r>
            <a:r>
              <a:rPr lang="ru-RU" sz="1800" dirty="0"/>
              <a:t> і в абсолютно </a:t>
            </a:r>
            <a:r>
              <a:rPr lang="ru-RU" sz="1800" dirty="0" err="1"/>
              <a:t>сучасному</a:t>
            </a:r>
            <a:r>
              <a:rPr lang="ru-RU" sz="1800" dirty="0"/>
              <a:t> для нас </a:t>
            </a:r>
            <a:r>
              <a:rPr lang="ru-RU" sz="1800" dirty="0" err="1"/>
              <a:t>вигляді</a:t>
            </a:r>
            <a:r>
              <a:rPr lang="ru-RU" sz="1800" dirty="0"/>
              <a:t> </a:t>
            </a:r>
            <a:r>
              <a:rPr lang="ru-RU" sz="1800" dirty="0" err="1"/>
              <a:t>сформульовано</a:t>
            </a:r>
            <a:r>
              <a:rPr lang="ru-RU" sz="1800" dirty="0"/>
              <a:t> </a:t>
            </a:r>
            <a:r>
              <a:rPr lang="ru-RU" sz="1800" dirty="0" err="1"/>
              <a:t>ставлення</a:t>
            </a:r>
            <a:r>
              <a:rPr lang="ru-RU" sz="1800" dirty="0"/>
              <a:t> </a:t>
            </a:r>
            <a:r>
              <a:rPr lang="ru-RU" sz="1800" dirty="0" err="1"/>
              <a:t>держави</a:t>
            </a:r>
            <a:r>
              <a:rPr lang="ru-RU" sz="1800" dirty="0"/>
              <a:t> до </a:t>
            </a:r>
            <a:r>
              <a:rPr lang="ru-RU" sz="1800" dirty="0" err="1"/>
              <a:t>релігії</a:t>
            </a:r>
            <a:r>
              <a:rPr lang="ru-RU" sz="1800" dirty="0"/>
              <a:t> і </a:t>
            </a:r>
            <a:r>
              <a:rPr lang="ru-RU" sz="1800" dirty="0" err="1"/>
              <a:t>підпорядкування</a:t>
            </a:r>
            <a:r>
              <a:rPr lang="ru-RU" sz="1800" dirty="0"/>
              <a:t> </a:t>
            </a:r>
            <a:r>
              <a:rPr lang="ru-RU" sz="1800" dirty="0" err="1"/>
              <a:t>корони</a:t>
            </a:r>
            <a:r>
              <a:rPr lang="ru-RU" sz="1800" dirty="0"/>
              <a:t> парламенту». </a:t>
            </a:r>
            <a:r>
              <a:rPr lang="ru-RU" sz="1800" dirty="0" err="1"/>
              <a:t>Втім</a:t>
            </a:r>
            <a:r>
              <a:rPr lang="ru-RU" sz="1800" dirty="0"/>
              <a:t>, в </a:t>
            </a:r>
            <a:r>
              <a:rPr lang="ru-RU" sz="1800" dirty="0" err="1"/>
              <a:t>британській</a:t>
            </a:r>
            <a:r>
              <a:rPr lang="ru-RU" sz="1800" dirty="0"/>
              <a:t> </a:t>
            </a:r>
            <a:r>
              <a:rPr lang="ru-RU" sz="1800" dirty="0" err="1"/>
              <a:t>некодифікованій</a:t>
            </a:r>
            <a:r>
              <a:rPr lang="ru-RU" sz="1800" dirty="0"/>
              <a:t> </a:t>
            </a:r>
            <a:r>
              <a:rPr lang="ru-RU" sz="1800" dirty="0" err="1"/>
              <a:t>конституції</a:t>
            </a:r>
            <a:r>
              <a:rPr lang="ru-RU" sz="1800" dirty="0"/>
              <a:t> є і </a:t>
            </a:r>
            <a:r>
              <a:rPr lang="ru-RU" sz="1800" dirty="0" err="1"/>
              <a:t>окремі</a:t>
            </a:r>
            <a:r>
              <a:rPr lang="ru-RU" sz="1800" dirty="0"/>
              <a:t> </a:t>
            </a:r>
            <a:r>
              <a:rPr lang="ru-RU" sz="1800" dirty="0" err="1"/>
              <a:t>елементи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ніде</a:t>
            </a:r>
            <a:r>
              <a:rPr lang="ru-RU" sz="1800" dirty="0"/>
              <a:t> не </a:t>
            </a:r>
            <a:r>
              <a:rPr lang="ru-RU" sz="1800" dirty="0" err="1"/>
              <a:t>записані</a:t>
            </a:r>
            <a:r>
              <a:rPr lang="ru-RU" sz="1800" dirty="0"/>
              <a:t>, а </a:t>
            </a:r>
            <a:r>
              <a:rPr lang="ru-RU" sz="1800" dirty="0" err="1"/>
              <a:t>диктуються</a:t>
            </a:r>
            <a:r>
              <a:rPr lang="ru-RU" sz="1800" dirty="0"/>
              <a:t> </a:t>
            </a:r>
            <a:r>
              <a:rPr lang="ru-RU" sz="1800" dirty="0" err="1"/>
              <a:t>тільки</a:t>
            </a:r>
            <a:r>
              <a:rPr lang="ru-RU" sz="1800" dirty="0"/>
              <a:t> </a:t>
            </a:r>
            <a:r>
              <a:rPr lang="ru-RU" sz="1800" dirty="0" err="1"/>
              <a:t>традицією</a:t>
            </a:r>
            <a:r>
              <a:rPr lang="ru-RU" sz="1800" dirty="0"/>
              <a:t>. </a:t>
            </a:r>
            <a:r>
              <a:rPr lang="ru-RU" sz="1800" dirty="0" err="1"/>
              <a:t>Наприклад</a:t>
            </a:r>
            <a:r>
              <a:rPr lang="ru-RU" sz="1800" dirty="0"/>
              <a:t>, </a:t>
            </a:r>
            <a:r>
              <a:rPr lang="ru-RU" sz="1800" dirty="0" err="1"/>
              <a:t>проводити</a:t>
            </a:r>
            <a:r>
              <a:rPr lang="ru-RU" sz="1800" dirty="0"/>
              <a:t> </a:t>
            </a:r>
            <a:r>
              <a:rPr lang="ru-RU" sz="1800" dirty="0" err="1"/>
              <a:t>загальні</a:t>
            </a:r>
            <a:r>
              <a:rPr lang="ru-RU" sz="1800" dirty="0"/>
              <a:t> </a:t>
            </a:r>
            <a:r>
              <a:rPr lang="ru-RU" sz="1800" dirty="0" err="1"/>
              <a:t>вибори</a:t>
            </a:r>
            <a:r>
              <a:rPr lang="ru-RU" sz="1800" dirty="0"/>
              <a:t> по четвергах.</a:t>
            </a:r>
            <a:endParaRPr lang="uk-UA" sz="1800" dirty="0"/>
          </a:p>
        </p:txBody>
      </p:sp>
      <p:pic>
        <p:nvPicPr>
          <p:cNvPr id="4098" name="Picture 2" descr="http://image.zn.ua/media/images/original/Jul2011/356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4353972" cy="2880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4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772400" cy="1362456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Економіка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32648"/>
          </a:xfrm>
        </p:spPr>
        <p:txBody>
          <a:bodyPr>
            <a:normAutofit fontScale="85000" lnSpcReduction="20000"/>
          </a:bodyPr>
          <a:lstStyle/>
          <a:p>
            <a:r>
              <a:rPr lang="uk-UA" sz="2100" dirty="0"/>
              <a:t>Велика Британія — одна з найбільш економічно високорозвинених індустріальних країн світу.</a:t>
            </a:r>
          </a:p>
          <a:p>
            <a:r>
              <a:rPr lang="uk-UA" sz="2100" dirty="0"/>
              <a:t>Провідна економіка у сфері фінансових послуг, фармакологічної і військової промисловості. Стабільні ТНК. Високоточні технології і </a:t>
            </a:r>
            <a:r>
              <a:rPr lang="uk-UA" sz="2100" dirty="0" err="1"/>
              <a:t>хайтек</a:t>
            </a:r>
            <a:r>
              <a:rPr lang="uk-UA" sz="2100" dirty="0"/>
              <a:t> (телекомунікації і біотехнології). Видобуток нафти і газу з Північного моря. Інновації в розробках програмного забезпечення. Гнучкі умови праці. Успішно уловлює тенденції в зниженні курсів валют. Низьке безробіття (у 2004 р. 4%).</a:t>
            </a:r>
          </a:p>
          <a:p>
            <a:r>
              <a:rPr lang="uk-UA" sz="2100" dirty="0"/>
              <a:t>Основні галузі промисловості: машинобудівна, електрообладнання та автоматика, </a:t>
            </a:r>
            <a:r>
              <a:rPr lang="uk-UA" sz="2100" dirty="0" err="1"/>
              <a:t>корабле-</a:t>
            </a:r>
            <a:r>
              <a:rPr lang="uk-UA" sz="2100" dirty="0"/>
              <a:t> та авіабудівна, електроніка, металургія, хімічна, вугільна, нафтова, паперова, харчова, текстильна, легка промисловість. Розвинуті всі види сучасного транспорту. Головні порти: </a:t>
            </a:r>
            <a:r>
              <a:rPr lang="uk-UA" sz="2100" dirty="0">
                <a:hlinkClick r:id="rId2" tooltip="Лондон"/>
              </a:rPr>
              <a:t>Лондон</a:t>
            </a:r>
            <a:r>
              <a:rPr lang="uk-UA" sz="2100" dirty="0"/>
              <a:t>, </a:t>
            </a:r>
            <a:r>
              <a:rPr lang="uk-UA" sz="2100" dirty="0">
                <a:hlinkClick r:id="rId3" tooltip="Ліверпуль"/>
              </a:rPr>
              <a:t>Ліверпуль</a:t>
            </a:r>
            <a:r>
              <a:rPr lang="uk-UA" sz="2100" dirty="0"/>
              <a:t>, </a:t>
            </a:r>
            <a:r>
              <a:rPr lang="uk-UA" sz="2100" dirty="0">
                <a:hlinkClick r:id="rId4" tooltip="Манчестер"/>
              </a:rPr>
              <a:t>Манчестер</a:t>
            </a:r>
            <a:r>
              <a:rPr lang="uk-UA" sz="2100" dirty="0"/>
              <a:t>,</a:t>
            </a:r>
            <a:r>
              <a:rPr lang="uk-UA" sz="2100" dirty="0" err="1">
                <a:hlinkClick r:id="rId5" tooltip="Мілфорд-Гейвен (ще не написана)"/>
              </a:rPr>
              <a:t>Мілфорд-Гейвен</a:t>
            </a:r>
            <a:r>
              <a:rPr lang="uk-UA" sz="2100" dirty="0"/>
              <a:t>, </a:t>
            </a:r>
            <a:r>
              <a:rPr lang="uk-UA" sz="2100" dirty="0">
                <a:hlinkClick r:id="rId6" tooltip="Галл"/>
              </a:rPr>
              <a:t>Галл</a:t>
            </a:r>
            <a:r>
              <a:rPr lang="uk-UA" sz="2100" dirty="0"/>
              <a:t>, </a:t>
            </a:r>
            <a:r>
              <a:rPr lang="uk-UA" sz="2100" dirty="0">
                <a:hlinkClick r:id="rId7" tooltip="Саутгемптон"/>
              </a:rPr>
              <a:t>Саутгемптон</a:t>
            </a:r>
            <a:r>
              <a:rPr lang="uk-UA" sz="2100" dirty="0"/>
              <a:t>,</a:t>
            </a:r>
            <a:r>
              <a:rPr lang="uk-UA" sz="2100" dirty="0" err="1"/>
              <a:t> </a:t>
            </a:r>
            <a:r>
              <a:rPr lang="uk-UA" sz="2100" dirty="0" err="1">
                <a:hlinkClick r:id="rId8" tooltip="Іммінгем (ще не написана)"/>
              </a:rPr>
              <a:t>Іммінге</a:t>
            </a:r>
            <a:r>
              <a:rPr lang="uk-UA" sz="2100" dirty="0">
                <a:hlinkClick r:id="rId8" tooltip="Іммінгем (ще не написана)"/>
              </a:rPr>
              <a:t>м</a:t>
            </a:r>
            <a:r>
              <a:rPr lang="uk-UA" sz="21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54461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205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Велика Британія </vt:lpstr>
      <vt:lpstr>Презентация PowerPoint</vt:lpstr>
      <vt:lpstr>Природа Великобританії </vt:lpstr>
      <vt:lpstr>Рельєф</vt:lpstr>
      <vt:lpstr>Презентация PowerPoint</vt:lpstr>
      <vt:lpstr>Клімат </vt:lpstr>
      <vt:lpstr>Політика </vt:lpstr>
      <vt:lpstr>Презентация PowerPoint</vt:lpstr>
      <vt:lpstr>Економіка</vt:lpstr>
      <vt:lpstr>Ресурси та енергія </vt:lpstr>
      <vt:lpstr>Населення </vt:lpstr>
      <vt:lpstr>Мови</vt:lpstr>
      <vt:lpstr>Релігія</vt:lpstr>
      <vt:lpstr>Висновок: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 Британія</dc:title>
  <dc:creator>Алексей</dc:creator>
  <cp:lastModifiedBy>Алексей</cp:lastModifiedBy>
  <cp:revision>7</cp:revision>
  <dcterms:created xsi:type="dcterms:W3CDTF">2013-03-11T17:21:24Z</dcterms:created>
  <dcterms:modified xsi:type="dcterms:W3CDTF">2013-03-11T18:24:42Z</dcterms:modified>
</cp:coreProperties>
</file>