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70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DA5F6C-3628-4457-8BA8-8A5FE9150F6E}" type="datetimeFigureOut">
              <a:rPr lang="ru-RU" smtClean="0"/>
              <a:t>30.01.2015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4A96F1-FAAA-4210-A5D4-DE35D259BD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3901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A96F1-FAAA-4210-A5D4-DE35D259BD5B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4924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FF0D327B-7FDF-4E3B-AACF-D7EA2341E2CA}" type="datetimeFigureOut">
              <a:rPr lang="ru-RU" smtClean="0"/>
              <a:t>30.01.2015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F5699EB5-AE83-4BA0-9F1E-C0A633E94B1A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F0D327B-7FDF-4E3B-AACF-D7EA2341E2CA}" type="datetimeFigureOut">
              <a:rPr lang="ru-RU" smtClean="0"/>
              <a:t>30.01.2015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5699EB5-AE83-4BA0-9F1E-C0A633E94B1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FF0D327B-7FDF-4E3B-AACF-D7EA2341E2CA}" type="datetimeFigureOut">
              <a:rPr lang="ru-RU" smtClean="0"/>
              <a:t>30.01.2015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F5699EB5-AE83-4BA0-9F1E-C0A633E94B1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F0D327B-7FDF-4E3B-AACF-D7EA2341E2CA}" type="datetimeFigureOut">
              <a:rPr lang="ru-RU" smtClean="0"/>
              <a:t>30.01.2015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5699EB5-AE83-4BA0-9F1E-C0A633E94B1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FF0D327B-7FDF-4E3B-AACF-D7EA2341E2CA}" type="datetimeFigureOut">
              <a:rPr lang="ru-RU" smtClean="0"/>
              <a:t>30.01.2015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F5699EB5-AE83-4BA0-9F1E-C0A633E94B1A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F0D327B-7FDF-4E3B-AACF-D7EA2341E2CA}" type="datetimeFigureOut">
              <a:rPr lang="ru-RU" smtClean="0"/>
              <a:t>30.01.2015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5699EB5-AE83-4BA0-9F1E-C0A633E94B1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F0D327B-7FDF-4E3B-AACF-D7EA2341E2CA}" type="datetimeFigureOut">
              <a:rPr lang="ru-RU" smtClean="0"/>
              <a:t>30.01.2015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5699EB5-AE83-4BA0-9F1E-C0A633E94B1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F0D327B-7FDF-4E3B-AACF-D7EA2341E2CA}" type="datetimeFigureOut">
              <a:rPr lang="ru-RU" smtClean="0"/>
              <a:t>30.01.2015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5699EB5-AE83-4BA0-9F1E-C0A633E94B1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FF0D327B-7FDF-4E3B-AACF-D7EA2341E2CA}" type="datetimeFigureOut">
              <a:rPr lang="ru-RU" smtClean="0"/>
              <a:t>30.01.2015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5699EB5-AE83-4BA0-9F1E-C0A633E94B1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F0D327B-7FDF-4E3B-AACF-D7EA2341E2CA}" type="datetimeFigureOut">
              <a:rPr lang="ru-RU" smtClean="0"/>
              <a:t>30.01.2015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5699EB5-AE83-4BA0-9F1E-C0A633E94B1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F0D327B-7FDF-4E3B-AACF-D7EA2341E2CA}" type="datetimeFigureOut">
              <a:rPr lang="ru-RU" smtClean="0"/>
              <a:t>30.01.2015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5699EB5-AE83-4BA0-9F1E-C0A633E94B1A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FF0D327B-7FDF-4E3B-AACF-D7EA2341E2CA}" type="datetimeFigureOut">
              <a:rPr lang="ru-RU" smtClean="0"/>
              <a:t>30.01.2015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F5699EB5-AE83-4BA0-9F1E-C0A633E94B1A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43808" y="2132856"/>
            <a:ext cx="5916492" cy="2868168"/>
          </a:xfrm>
        </p:spPr>
        <p:txBody>
          <a:bodyPr/>
          <a:lstStyle/>
          <a:p>
            <a:pPr algn="ctr"/>
            <a:r>
              <a:rPr lang="uk-UA" sz="8800" dirty="0" smtClean="0"/>
              <a:t>Природні </a:t>
            </a:r>
            <a:r>
              <a:rPr lang="uk-UA" sz="8800" dirty="0" err="1" smtClean="0"/>
              <a:t>памя'тки</a:t>
            </a:r>
            <a:r>
              <a:rPr lang="uk-UA" sz="8800" dirty="0" smtClean="0"/>
              <a:t> </a:t>
            </a:r>
            <a:r>
              <a:rPr lang="uk-UA" sz="8800" dirty="0" err="1" smtClean="0"/>
              <a:t>Сша</a:t>
            </a:r>
            <a:endParaRPr lang="ru-RU" sz="8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5514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774490" cy="629816"/>
          </a:xfrm>
        </p:spPr>
        <p:txBody>
          <a:bodyPr/>
          <a:lstStyle/>
          <a:p>
            <a:pPr algn="ctr"/>
            <a:r>
              <a:rPr lang="ru-RU" dirty="0">
                <a:ln w="500">
                  <a:solidFill>
                    <a:srgbClr val="FFF39D">
                      <a:shade val="10000"/>
                      <a:satMod val="135000"/>
                    </a:srgbClr>
                  </a:solidFill>
                </a:ln>
                <a:gradFill>
                  <a:gsLst>
                    <a:gs pos="0">
                      <a:srgbClr val="F5CD2D">
                        <a:tint val="13000"/>
                      </a:srgbClr>
                    </a:gs>
                    <a:gs pos="10000">
                      <a:srgbClr val="F5CD2D">
                        <a:tint val="20000"/>
                      </a:srgbClr>
                    </a:gs>
                    <a:gs pos="49000">
                      <a:srgbClr val="F5CD2D">
                        <a:tint val="70000"/>
                      </a:srgbClr>
                    </a:gs>
                    <a:gs pos="50000">
                      <a:srgbClr val="F5CD2D">
                        <a:tint val="97000"/>
                      </a:srgbClr>
                    </a:gs>
                    <a:gs pos="100000">
                      <a:srgbClr val="F5CD2D">
                        <a:tint val="20000"/>
                      </a:srgbClr>
                    </a:gs>
                  </a:gsLst>
                  <a:lin ang="5400000" scaled="1"/>
                </a:gradFill>
              </a:rPr>
              <a:t>Долина </a:t>
            </a:r>
            <a:r>
              <a:rPr lang="ru-RU" dirty="0" err="1">
                <a:ln w="500">
                  <a:solidFill>
                    <a:srgbClr val="FFF39D">
                      <a:shade val="10000"/>
                      <a:satMod val="135000"/>
                    </a:srgbClr>
                  </a:solidFill>
                </a:ln>
                <a:gradFill>
                  <a:gsLst>
                    <a:gs pos="0">
                      <a:srgbClr val="F5CD2D">
                        <a:tint val="13000"/>
                      </a:srgbClr>
                    </a:gs>
                    <a:gs pos="10000">
                      <a:srgbClr val="F5CD2D">
                        <a:tint val="20000"/>
                      </a:srgbClr>
                    </a:gs>
                    <a:gs pos="49000">
                      <a:srgbClr val="F5CD2D">
                        <a:tint val="70000"/>
                      </a:srgbClr>
                    </a:gs>
                    <a:gs pos="50000">
                      <a:srgbClr val="F5CD2D">
                        <a:tint val="97000"/>
                      </a:srgbClr>
                    </a:gs>
                    <a:gs pos="100000">
                      <a:srgbClr val="F5CD2D">
                        <a:tint val="20000"/>
                      </a:srgbClr>
                    </a:gs>
                  </a:gsLst>
                  <a:lin ang="5400000" scaled="1"/>
                </a:gradFill>
              </a:rPr>
              <a:t>Смерті</a:t>
            </a:r>
            <a:r>
              <a:rPr lang="ru-RU" dirty="0">
                <a:ln w="500">
                  <a:solidFill>
                    <a:srgbClr val="FFF39D">
                      <a:shade val="10000"/>
                      <a:satMod val="135000"/>
                    </a:srgbClr>
                  </a:solidFill>
                </a:ln>
                <a:gradFill>
                  <a:gsLst>
                    <a:gs pos="0">
                      <a:srgbClr val="F5CD2D">
                        <a:tint val="13000"/>
                      </a:srgbClr>
                    </a:gs>
                    <a:gs pos="10000">
                      <a:srgbClr val="F5CD2D">
                        <a:tint val="20000"/>
                      </a:srgbClr>
                    </a:gs>
                    <a:gs pos="49000">
                      <a:srgbClr val="F5CD2D">
                        <a:tint val="70000"/>
                      </a:srgbClr>
                    </a:gs>
                    <a:gs pos="50000">
                      <a:srgbClr val="F5CD2D">
                        <a:tint val="97000"/>
                      </a:srgbClr>
                    </a:gs>
                    <a:gs pos="100000">
                      <a:srgbClr val="F5CD2D">
                        <a:tint val="20000"/>
                      </a:srgbClr>
                    </a:gs>
                  </a:gsLst>
                  <a:lin ang="5400000" scaled="1"/>
                </a:gradFill>
              </a:rPr>
              <a:t> в </a:t>
            </a:r>
            <a:r>
              <a:rPr lang="ru-RU" dirty="0" err="1">
                <a:ln w="500">
                  <a:solidFill>
                    <a:srgbClr val="FFF39D">
                      <a:shade val="10000"/>
                      <a:satMod val="135000"/>
                    </a:srgbClr>
                  </a:solidFill>
                </a:ln>
                <a:gradFill>
                  <a:gsLst>
                    <a:gs pos="0">
                      <a:srgbClr val="F5CD2D">
                        <a:tint val="13000"/>
                      </a:srgbClr>
                    </a:gs>
                    <a:gs pos="10000">
                      <a:srgbClr val="F5CD2D">
                        <a:tint val="20000"/>
                      </a:srgbClr>
                    </a:gs>
                    <a:gs pos="49000">
                      <a:srgbClr val="F5CD2D">
                        <a:tint val="70000"/>
                      </a:srgbClr>
                    </a:gs>
                    <a:gs pos="50000">
                      <a:srgbClr val="F5CD2D">
                        <a:tint val="97000"/>
                      </a:srgbClr>
                    </a:gs>
                    <a:gs pos="100000">
                      <a:srgbClr val="F5CD2D">
                        <a:tint val="20000"/>
                      </a:srgbClr>
                    </a:gs>
                  </a:gsLst>
                  <a:lin ang="5400000" scaled="1"/>
                </a:gradFill>
              </a:rPr>
              <a:t>Каліфорнії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Рисунок 3"/>
          <p:cNvSpPr>
            <a:spLocks noGrp="1"/>
          </p:cNvSpPr>
          <p:nvPr>
            <p:ph type="pic" idx="1"/>
          </p:nvPr>
        </p:nvSpPr>
        <p:spPr/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92" y="772214"/>
            <a:ext cx="8413670" cy="560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342512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2080" y="-481745"/>
            <a:ext cx="3526018" cy="3068960"/>
          </a:xfrm>
        </p:spPr>
        <p:txBody>
          <a:bodyPr>
            <a:normAutofit/>
          </a:bodyPr>
          <a:lstStyle/>
          <a:p>
            <a:pPr algn="ctr"/>
            <a:r>
              <a:rPr lang="uk-UA" sz="4000" dirty="0">
                <a:ln w="500">
                  <a:solidFill>
                    <a:srgbClr val="FFF39D">
                      <a:shade val="10000"/>
                      <a:satMod val="135000"/>
                    </a:srgbClr>
                  </a:solidFill>
                </a:ln>
                <a:gradFill>
                  <a:gsLst>
                    <a:gs pos="0">
                      <a:srgbClr val="F5CD2D">
                        <a:tint val="13000"/>
                      </a:srgbClr>
                    </a:gs>
                    <a:gs pos="10000">
                      <a:srgbClr val="F5CD2D">
                        <a:tint val="20000"/>
                      </a:srgbClr>
                    </a:gs>
                    <a:gs pos="49000">
                      <a:srgbClr val="F5CD2D">
                        <a:tint val="70000"/>
                      </a:srgbClr>
                    </a:gs>
                    <a:gs pos="50000">
                      <a:srgbClr val="F5CD2D">
                        <a:tint val="97000"/>
                      </a:srgbClr>
                    </a:gs>
                    <a:gs pos="100000">
                      <a:srgbClr val="F5CD2D">
                        <a:tint val="20000"/>
                      </a:srgbClr>
                    </a:gs>
                  </a:gsLst>
                  <a:lin ang="5400000" scaled="1"/>
                </a:gradFill>
              </a:rPr>
              <a:t>Н</a:t>
            </a:r>
            <a:r>
              <a:rPr lang="ru-RU" sz="4000" dirty="0" err="1">
                <a:ln w="500">
                  <a:solidFill>
                    <a:srgbClr val="FFF39D">
                      <a:shade val="10000"/>
                      <a:satMod val="135000"/>
                    </a:srgbClr>
                  </a:solidFill>
                </a:ln>
                <a:gradFill>
                  <a:gsLst>
                    <a:gs pos="0">
                      <a:srgbClr val="F5CD2D">
                        <a:tint val="13000"/>
                      </a:srgbClr>
                    </a:gs>
                    <a:gs pos="10000">
                      <a:srgbClr val="F5CD2D">
                        <a:tint val="20000"/>
                      </a:srgbClr>
                    </a:gs>
                    <a:gs pos="49000">
                      <a:srgbClr val="F5CD2D">
                        <a:tint val="70000"/>
                      </a:srgbClr>
                    </a:gs>
                    <a:gs pos="50000">
                      <a:srgbClr val="F5CD2D">
                        <a:tint val="97000"/>
                      </a:srgbClr>
                    </a:gs>
                    <a:gs pos="100000">
                      <a:srgbClr val="F5CD2D">
                        <a:tint val="20000"/>
                      </a:srgbClr>
                    </a:gs>
                  </a:gsLst>
                  <a:lin ang="5400000" scaled="1"/>
                </a:gradFill>
              </a:rPr>
              <a:t>іагарський</a:t>
            </a:r>
            <a:r>
              <a:rPr lang="ru-RU" sz="4000" dirty="0">
                <a:ln w="500">
                  <a:solidFill>
                    <a:srgbClr val="FFF39D">
                      <a:shade val="10000"/>
                      <a:satMod val="135000"/>
                    </a:srgbClr>
                  </a:solidFill>
                </a:ln>
                <a:gradFill>
                  <a:gsLst>
                    <a:gs pos="0">
                      <a:srgbClr val="F5CD2D">
                        <a:tint val="13000"/>
                      </a:srgbClr>
                    </a:gs>
                    <a:gs pos="10000">
                      <a:srgbClr val="F5CD2D">
                        <a:tint val="20000"/>
                      </a:srgbClr>
                    </a:gs>
                    <a:gs pos="49000">
                      <a:srgbClr val="F5CD2D">
                        <a:tint val="70000"/>
                      </a:srgbClr>
                    </a:gs>
                    <a:gs pos="50000">
                      <a:srgbClr val="F5CD2D">
                        <a:tint val="97000"/>
                      </a:srgbClr>
                    </a:gs>
                    <a:gs pos="100000">
                      <a:srgbClr val="F5CD2D">
                        <a:tint val="20000"/>
                      </a:srgbClr>
                    </a:gs>
                  </a:gsLst>
                  <a:lin ang="5400000" scaled="1"/>
                </a:gradFill>
              </a:rPr>
              <a:t> </a:t>
            </a:r>
            <a:r>
              <a:rPr lang="ru-RU" sz="4000" dirty="0" err="1">
                <a:ln w="500">
                  <a:solidFill>
                    <a:srgbClr val="FFF39D">
                      <a:shade val="10000"/>
                      <a:satMod val="135000"/>
                    </a:srgbClr>
                  </a:solidFill>
                </a:ln>
                <a:gradFill>
                  <a:gsLst>
                    <a:gs pos="0">
                      <a:srgbClr val="F5CD2D">
                        <a:tint val="13000"/>
                      </a:srgbClr>
                    </a:gs>
                    <a:gs pos="10000">
                      <a:srgbClr val="F5CD2D">
                        <a:tint val="20000"/>
                      </a:srgbClr>
                    </a:gs>
                    <a:gs pos="49000">
                      <a:srgbClr val="F5CD2D">
                        <a:tint val="70000"/>
                      </a:srgbClr>
                    </a:gs>
                    <a:gs pos="50000">
                      <a:srgbClr val="F5CD2D">
                        <a:tint val="97000"/>
                      </a:srgbClr>
                    </a:gs>
                    <a:gs pos="100000">
                      <a:srgbClr val="F5CD2D">
                        <a:tint val="20000"/>
                      </a:srgbClr>
                    </a:gs>
                  </a:gsLst>
                  <a:lin ang="5400000" scaled="1"/>
                </a:gradFill>
              </a:rPr>
              <a:t>водоспад</a:t>
            </a:r>
            <a:endParaRPr lang="ru-RU" sz="4000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5364088" y="2708920"/>
            <a:ext cx="3429000" cy="1920240"/>
          </a:xfrm>
        </p:spPr>
        <p:txBody>
          <a:bodyPr>
            <a:noAutofit/>
          </a:bodyPr>
          <a:lstStyle/>
          <a:p>
            <a:r>
              <a:rPr lang="vi-VN" sz="1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Ніага́рський водоспа́д </a:t>
            </a:r>
            <a:r>
              <a:rPr lang="en-US" sz="16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— </a:t>
            </a:r>
            <a:r>
              <a:rPr lang="vi-VN" sz="1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комплекс водоспадів на річці Ніагара, що відокремлює американський штат Нью-Йорк від канадської провінції Онтаріо</a:t>
            </a:r>
            <a:r>
              <a:rPr lang="vi-VN" sz="16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uk-UA" sz="16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Максимальна </a:t>
            </a:r>
            <a:r>
              <a:rPr lang="ru-RU" sz="16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висота</a:t>
            </a:r>
            <a:r>
              <a:rPr lang="ru-RU" sz="1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Ніагарського</a:t>
            </a:r>
            <a:r>
              <a:rPr lang="ru-RU" sz="1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водоспаду</a:t>
            </a:r>
            <a:r>
              <a:rPr lang="ru-RU" sz="1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— 53 м, максимальна ширина — 790 м. (</a:t>
            </a:r>
            <a:r>
              <a:rPr lang="ru-RU" sz="16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водоспад</a:t>
            </a:r>
            <a:r>
              <a:rPr lang="ru-RU" sz="1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16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Підкова</a:t>
            </a:r>
            <a:r>
              <a:rPr lang="ru-RU" sz="1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»).</a:t>
            </a:r>
          </a:p>
          <a:p>
            <a:r>
              <a:rPr lang="ru-RU" sz="16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Водоспад</a:t>
            </a:r>
            <a:r>
              <a:rPr lang="ru-RU" sz="1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був</a:t>
            </a:r>
            <a:r>
              <a:rPr lang="ru-RU" sz="1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уперше</a:t>
            </a:r>
            <a:r>
              <a:rPr lang="ru-RU" sz="1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відкритий</a:t>
            </a:r>
            <a:r>
              <a:rPr lang="ru-RU" sz="1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європейцям</a:t>
            </a:r>
            <a:r>
              <a:rPr lang="ru-RU" sz="1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місіонером</a:t>
            </a:r>
            <a:r>
              <a:rPr lang="ru-RU" sz="1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16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мандрівником</a:t>
            </a:r>
            <a:r>
              <a:rPr lang="ru-RU" sz="1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Луї</a:t>
            </a:r>
            <a:r>
              <a:rPr lang="ru-RU" sz="1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Хеннепіном</a:t>
            </a:r>
            <a:r>
              <a:rPr lang="ru-RU" sz="1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у 1677 </a:t>
            </a:r>
            <a:r>
              <a:rPr lang="ru-RU" sz="16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році</a:t>
            </a:r>
            <a:r>
              <a:rPr lang="ru-RU" sz="1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Рисунок 3"/>
          <p:cNvSpPr>
            <a:spLocks noGrp="1"/>
          </p:cNvSpPr>
          <p:nvPr>
            <p:ph type="pic" idx="1"/>
          </p:nvPr>
        </p:nvSpPr>
        <p:spPr/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52735"/>
            <a:ext cx="4176464" cy="4176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2268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494570" cy="773832"/>
          </a:xfrm>
        </p:spPr>
        <p:txBody>
          <a:bodyPr/>
          <a:lstStyle/>
          <a:p>
            <a:pPr algn="ctr"/>
            <a:r>
              <a:rPr lang="uk-UA" dirty="0">
                <a:ln w="500">
                  <a:solidFill>
                    <a:srgbClr val="FFF39D">
                      <a:shade val="10000"/>
                      <a:satMod val="135000"/>
                    </a:srgbClr>
                  </a:solidFill>
                </a:ln>
                <a:gradFill>
                  <a:gsLst>
                    <a:gs pos="0">
                      <a:srgbClr val="F5CD2D">
                        <a:tint val="13000"/>
                      </a:srgbClr>
                    </a:gs>
                    <a:gs pos="10000">
                      <a:srgbClr val="F5CD2D">
                        <a:tint val="20000"/>
                      </a:srgbClr>
                    </a:gs>
                    <a:gs pos="49000">
                      <a:srgbClr val="F5CD2D">
                        <a:tint val="70000"/>
                      </a:srgbClr>
                    </a:gs>
                    <a:gs pos="50000">
                      <a:srgbClr val="F5CD2D">
                        <a:tint val="97000"/>
                      </a:srgbClr>
                    </a:gs>
                    <a:gs pos="100000">
                      <a:srgbClr val="F5CD2D">
                        <a:tint val="20000"/>
                      </a:srgbClr>
                    </a:gs>
                  </a:gsLst>
                  <a:lin ang="5400000" scaled="1"/>
                </a:gradFill>
              </a:rPr>
              <a:t>Н</a:t>
            </a:r>
            <a:r>
              <a:rPr lang="ru-RU" dirty="0" err="1">
                <a:ln w="500">
                  <a:solidFill>
                    <a:srgbClr val="FFF39D">
                      <a:shade val="10000"/>
                      <a:satMod val="135000"/>
                    </a:srgbClr>
                  </a:solidFill>
                </a:ln>
                <a:gradFill>
                  <a:gsLst>
                    <a:gs pos="0">
                      <a:srgbClr val="F5CD2D">
                        <a:tint val="13000"/>
                      </a:srgbClr>
                    </a:gs>
                    <a:gs pos="10000">
                      <a:srgbClr val="F5CD2D">
                        <a:tint val="20000"/>
                      </a:srgbClr>
                    </a:gs>
                    <a:gs pos="49000">
                      <a:srgbClr val="F5CD2D">
                        <a:tint val="70000"/>
                      </a:srgbClr>
                    </a:gs>
                    <a:gs pos="50000">
                      <a:srgbClr val="F5CD2D">
                        <a:tint val="97000"/>
                      </a:srgbClr>
                    </a:gs>
                    <a:gs pos="100000">
                      <a:srgbClr val="F5CD2D">
                        <a:tint val="20000"/>
                      </a:srgbClr>
                    </a:gs>
                  </a:gsLst>
                  <a:lin ang="5400000" scaled="1"/>
                </a:gradFill>
              </a:rPr>
              <a:t>іагарський</a:t>
            </a:r>
            <a:r>
              <a:rPr lang="ru-RU" dirty="0">
                <a:ln w="500">
                  <a:solidFill>
                    <a:srgbClr val="FFF39D">
                      <a:shade val="10000"/>
                      <a:satMod val="135000"/>
                    </a:srgbClr>
                  </a:solidFill>
                </a:ln>
                <a:gradFill>
                  <a:gsLst>
                    <a:gs pos="0">
                      <a:srgbClr val="F5CD2D">
                        <a:tint val="13000"/>
                      </a:srgbClr>
                    </a:gs>
                    <a:gs pos="10000">
                      <a:srgbClr val="F5CD2D">
                        <a:tint val="20000"/>
                      </a:srgbClr>
                    </a:gs>
                    <a:gs pos="49000">
                      <a:srgbClr val="F5CD2D">
                        <a:tint val="70000"/>
                      </a:srgbClr>
                    </a:gs>
                    <a:gs pos="50000">
                      <a:srgbClr val="F5CD2D">
                        <a:tint val="97000"/>
                      </a:srgbClr>
                    </a:gs>
                    <a:gs pos="100000">
                      <a:srgbClr val="F5CD2D">
                        <a:tint val="20000"/>
                      </a:srgbClr>
                    </a:gs>
                  </a:gsLst>
                  <a:lin ang="5400000" scaled="1"/>
                </a:gradFill>
              </a:rPr>
              <a:t> </a:t>
            </a:r>
            <a:r>
              <a:rPr lang="ru-RU" dirty="0" err="1">
                <a:ln w="500">
                  <a:solidFill>
                    <a:srgbClr val="FFF39D">
                      <a:shade val="10000"/>
                      <a:satMod val="135000"/>
                    </a:srgbClr>
                  </a:solidFill>
                </a:ln>
                <a:gradFill>
                  <a:gsLst>
                    <a:gs pos="0">
                      <a:srgbClr val="F5CD2D">
                        <a:tint val="13000"/>
                      </a:srgbClr>
                    </a:gs>
                    <a:gs pos="10000">
                      <a:srgbClr val="F5CD2D">
                        <a:tint val="20000"/>
                      </a:srgbClr>
                    </a:gs>
                    <a:gs pos="49000">
                      <a:srgbClr val="F5CD2D">
                        <a:tint val="70000"/>
                      </a:srgbClr>
                    </a:gs>
                    <a:gs pos="50000">
                      <a:srgbClr val="F5CD2D">
                        <a:tint val="97000"/>
                      </a:srgbClr>
                    </a:gs>
                    <a:gs pos="100000">
                      <a:srgbClr val="F5CD2D">
                        <a:tint val="20000"/>
                      </a:srgbClr>
                    </a:gs>
                  </a:gsLst>
                  <a:lin ang="5400000" scaled="1"/>
                </a:gradFill>
              </a:rPr>
              <a:t>водоспад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Рисунок 3"/>
          <p:cNvSpPr>
            <a:spLocks noGrp="1"/>
          </p:cNvSpPr>
          <p:nvPr>
            <p:ph type="pic" idx="1"/>
          </p:nvPr>
        </p:nvSpPr>
        <p:spPr/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64704"/>
            <a:ext cx="8496944" cy="6379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2295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8494570" cy="629816"/>
          </a:xfrm>
        </p:spPr>
        <p:txBody>
          <a:bodyPr/>
          <a:lstStyle/>
          <a:p>
            <a:pPr algn="ctr"/>
            <a:r>
              <a:rPr lang="uk-UA" dirty="0"/>
              <a:t>Н</a:t>
            </a:r>
            <a:r>
              <a:rPr lang="ru-RU" dirty="0" err="1" smtClean="0"/>
              <a:t>іагарський</a:t>
            </a:r>
            <a:r>
              <a:rPr lang="ru-RU" dirty="0" smtClean="0"/>
              <a:t> </a:t>
            </a:r>
            <a:r>
              <a:rPr lang="ru-RU" dirty="0" err="1"/>
              <a:t>водоспад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Рисунок 3"/>
          <p:cNvSpPr>
            <a:spLocks noGrp="1"/>
          </p:cNvSpPr>
          <p:nvPr>
            <p:ph type="pic" idx="1"/>
          </p:nvPr>
        </p:nvSpPr>
        <p:spPr/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64704"/>
            <a:ext cx="8690621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333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4048" y="-171400"/>
            <a:ext cx="3670034" cy="2924944"/>
          </a:xfrm>
        </p:spPr>
        <p:txBody>
          <a:bodyPr>
            <a:normAutofit/>
          </a:bodyPr>
          <a:lstStyle/>
          <a:p>
            <a:pPr algn="ctr"/>
            <a:r>
              <a:rPr lang="ru-RU" sz="4800" dirty="0"/>
              <a:t>секвойя </a:t>
            </a:r>
            <a:r>
              <a:rPr lang="ru-RU" sz="4800" dirty="0" err="1"/>
              <a:t>гіперіон</a:t>
            </a:r>
            <a:endParaRPr lang="ru-RU" sz="4800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5364088" y="2924944"/>
            <a:ext cx="3429000" cy="1920240"/>
          </a:xfrm>
        </p:spPr>
        <p:txBody>
          <a:bodyPr>
            <a:normAutofit/>
          </a:bodyPr>
          <a:lstStyle/>
          <a:p>
            <a:r>
              <a:rPr lang="ru-RU" sz="1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Гіперіон</a:t>
            </a:r>
            <a:r>
              <a:rPr lang="ru-RU" sz="1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— </a:t>
            </a:r>
            <a:r>
              <a:rPr lang="ru-RU" sz="1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екземпляр</a:t>
            </a:r>
            <a:r>
              <a:rPr lang="ru-RU" sz="1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Секвої</a:t>
            </a:r>
            <a:r>
              <a:rPr lang="ru-RU" sz="1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вічнозеленої</a:t>
            </a:r>
            <a:r>
              <a:rPr lang="ru-RU" sz="1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Sequoia </a:t>
            </a:r>
            <a:r>
              <a:rPr lang="en-US" sz="1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sempervirens</a:t>
            </a:r>
            <a:r>
              <a:rPr lang="en-US" sz="1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ru-RU" sz="1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1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росте в </a:t>
            </a:r>
            <a:r>
              <a:rPr lang="ru-RU" sz="1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національному</a:t>
            </a:r>
            <a:r>
              <a:rPr lang="ru-RU" sz="1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парку «</a:t>
            </a:r>
            <a:r>
              <a:rPr lang="ru-RU" sz="1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Редвуд</a:t>
            </a:r>
            <a:r>
              <a:rPr lang="ru-RU" sz="1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» в </a:t>
            </a:r>
            <a:r>
              <a:rPr lang="ru-RU" sz="1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північній</a:t>
            </a:r>
            <a:r>
              <a:rPr lang="ru-RU" sz="1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Каліфорнії</a:t>
            </a:r>
            <a:r>
              <a:rPr lang="ru-RU" sz="1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США. Є </a:t>
            </a:r>
            <a:r>
              <a:rPr lang="ru-RU" sz="1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найвищим</a:t>
            </a:r>
            <a:r>
              <a:rPr lang="ru-RU" sz="1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деревом на </a:t>
            </a:r>
            <a:r>
              <a:rPr lang="ru-RU" sz="1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Землі</a:t>
            </a:r>
            <a:r>
              <a:rPr lang="ru-RU" sz="1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Висота</a:t>
            </a:r>
            <a:r>
              <a:rPr lang="ru-RU" sz="1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дерева — 115,7 м.</a:t>
            </a:r>
            <a:endParaRPr lang="ru-RU" sz="1800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Рисунок 3"/>
          <p:cNvSpPr>
            <a:spLocks noGrp="1"/>
          </p:cNvSpPr>
          <p:nvPr>
            <p:ph type="pic" idx="1"/>
          </p:nvPr>
        </p:nvSpPr>
        <p:spPr/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52735"/>
            <a:ext cx="4176464" cy="4176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969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7918506" cy="773832"/>
          </a:xfrm>
        </p:spPr>
        <p:txBody>
          <a:bodyPr/>
          <a:lstStyle/>
          <a:p>
            <a:pPr algn="ctr"/>
            <a:r>
              <a:rPr lang="ru-RU" dirty="0"/>
              <a:t>секвойя </a:t>
            </a:r>
            <a:r>
              <a:rPr lang="ru-RU" dirty="0" err="1"/>
              <a:t>гіперіон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Рисунок 3"/>
          <p:cNvSpPr>
            <a:spLocks noGrp="1"/>
          </p:cNvSpPr>
          <p:nvPr>
            <p:ph type="pic" idx="1"/>
          </p:nvPr>
        </p:nvSpPr>
        <p:spPr/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65" y="764704"/>
            <a:ext cx="8444575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8190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4048" y="188640"/>
            <a:ext cx="3886058" cy="2592288"/>
          </a:xfrm>
        </p:spPr>
        <p:txBody>
          <a:bodyPr>
            <a:normAutofit/>
          </a:bodyPr>
          <a:lstStyle/>
          <a:p>
            <a:pPr algn="ctr"/>
            <a:r>
              <a:rPr lang="ru-RU" sz="4000" dirty="0" err="1"/>
              <a:t>гавайський</a:t>
            </a:r>
            <a:r>
              <a:rPr lang="ru-RU" sz="4000" dirty="0"/>
              <a:t> </a:t>
            </a:r>
            <a:r>
              <a:rPr lang="ru-RU" sz="4000" dirty="0" err="1"/>
              <a:t>вулканічний</a:t>
            </a:r>
            <a:r>
              <a:rPr lang="ru-RU" sz="4000" dirty="0"/>
              <a:t> парк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5364088" y="2780928"/>
            <a:ext cx="3429000" cy="1920240"/>
          </a:xfrm>
        </p:spPr>
        <p:txBody>
          <a:bodyPr>
            <a:noAutofit/>
          </a:bodyPr>
          <a:lstStyle/>
          <a:p>
            <a:r>
              <a:rPr lang="vi-VN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Націона́льний па́рк «Гавайські вулкани» (англ. </a:t>
            </a:r>
            <a:r>
              <a:rPr lang="en-US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Hawai'i Volcanoes National </a:t>
            </a:r>
            <a:r>
              <a:rPr lang="en-US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Park) </a:t>
            </a:r>
            <a:r>
              <a:rPr lang="en-US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— </a:t>
            </a:r>
            <a:r>
              <a:rPr lang="vi-VN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національний парк у США, заснований в 1916 на Гавайських островах, де впродовж сотень тисяч років процеси вулканізму, міграції і еволюції створили унікальну екосистему та самобутню культуру. Парк містить різноманітні природні середовища, розташовані від рівня моря до вершини найвищого вулкану Землі Мауна-Лоа заввишки 4172 м. Кілауеа, один з діючих вулканів, наочно показує, як виникли Гавайські острови, і як були створені їх видовищні ландшафти. Парк охоплює приблизно 1348 км² площі на о. Гаваї.</a:t>
            </a:r>
            <a:endParaRPr lang="ru-RU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Рисунок 3"/>
          <p:cNvSpPr>
            <a:spLocks noGrp="1"/>
          </p:cNvSpPr>
          <p:nvPr>
            <p:ph type="pic" idx="1"/>
          </p:nvPr>
        </p:nvSpPr>
        <p:spPr/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52736"/>
            <a:ext cx="4176464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8671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4624"/>
            <a:ext cx="7918506" cy="701824"/>
          </a:xfrm>
        </p:spPr>
        <p:txBody>
          <a:bodyPr/>
          <a:lstStyle/>
          <a:p>
            <a:pPr algn="ctr"/>
            <a:r>
              <a:rPr lang="ru-RU" dirty="0" err="1"/>
              <a:t>гавайський</a:t>
            </a:r>
            <a:r>
              <a:rPr lang="ru-RU" dirty="0"/>
              <a:t> </a:t>
            </a:r>
            <a:r>
              <a:rPr lang="ru-RU" dirty="0" err="1"/>
              <a:t>вулканічний</a:t>
            </a:r>
            <a:r>
              <a:rPr lang="ru-RU" dirty="0"/>
              <a:t> парк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Рисунок 3"/>
          <p:cNvSpPr>
            <a:spLocks noGrp="1"/>
          </p:cNvSpPr>
          <p:nvPr>
            <p:ph type="pic" idx="1"/>
          </p:nvPr>
        </p:nvSpPr>
        <p:spPr/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64704"/>
            <a:ext cx="8496944" cy="6393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0374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76056" y="-523424"/>
            <a:ext cx="3670034" cy="3168352"/>
          </a:xfrm>
        </p:spPr>
        <p:txBody>
          <a:bodyPr>
            <a:normAutofit/>
          </a:bodyPr>
          <a:lstStyle/>
          <a:p>
            <a:pPr algn="ctr"/>
            <a:r>
              <a:rPr lang="ru-RU" sz="4400" dirty="0" err="1"/>
              <a:t>острів</a:t>
            </a:r>
            <a:r>
              <a:rPr lang="ru-RU" sz="4400" dirty="0"/>
              <a:t> </a:t>
            </a:r>
            <a:r>
              <a:rPr lang="ru-RU" sz="4400" dirty="0" err="1"/>
              <a:t>молокіні</a:t>
            </a:r>
            <a:endParaRPr lang="ru-RU" sz="4400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5364088" y="2924944"/>
            <a:ext cx="3429000" cy="1920240"/>
          </a:xfrm>
        </p:spPr>
        <p:txBody>
          <a:bodyPr>
            <a:noAutofit/>
          </a:bodyPr>
          <a:lstStyle/>
          <a:p>
            <a:r>
              <a:rPr lang="ru-RU" sz="1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Цей</a:t>
            </a:r>
            <a:r>
              <a:rPr lang="ru-RU" sz="1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кратер вулкану у </a:t>
            </a:r>
            <a:r>
              <a:rPr lang="ru-RU" sz="1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формі</a:t>
            </a:r>
            <a:r>
              <a:rPr lang="ru-RU" sz="1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півмісяця</a:t>
            </a:r>
            <a:r>
              <a:rPr lang="ru-RU" sz="1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визирає</a:t>
            </a:r>
            <a:r>
              <a:rPr lang="ru-RU" sz="1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з води. </a:t>
            </a:r>
            <a:r>
              <a:rPr lang="ru-RU" sz="1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Сюди</a:t>
            </a:r>
            <a:r>
              <a:rPr lang="ru-RU" sz="1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часто </a:t>
            </a:r>
            <a:r>
              <a:rPr lang="ru-RU" sz="1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приїжджають</a:t>
            </a:r>
            <a:r>
              <a:rPr lang="ru-RU" sz="1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пірнальники</a:t>
            </a:r>
            <a:r>
              <a:rPr lang="ru-RU" sz="1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sz="1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місце</a:t>
            </a:r>
            <a:r>
              <a:rPr lang="ru-RU" sz="1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входить у Топ-10 </a:t>
            </a:r>
            <a:r>
              <a:rPr lang="ru-RU" sz="1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найкращих</a:t>
            </a:r>
            <a:r>
              <a:rPr lang="ru-RU" sz="1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місць</a:t>
            </a:r>
            <a:r>
              <a:rPr lang="ru-RU" sz="1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sz="1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дайвінгу</a:t>
            </a:r>
            <a:r>
              <a:rPr lang="ru-RU" sz="1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1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світі</a:t>
            </a:r>
            <a:r>
              <a:rPr lang="ru-RU" sz="1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Сам </a:t>
            </a:r>
            <a:r>
              <a:rPr lang="ru-RU" sz="1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острів</a:t>
            </a:r>
            <a:r>
              <a:rPr lang="ru-RU" sz="1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зовсім</a:t>
            </a:r>
            <a:r>
              <a:rPr lang="ru-RU" sz="1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невеликий. </a:t>
            </a:r>
            <a:r>
              <a:rPr lang="ru-RU" sz="1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sz="1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площа</a:t>
            </a:r>
            <a:r>
              <a:rPr lang="ru-RU" sz="1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лише</a:t>
            </a:r>
            <a:r>
              <a:rPr lang="ru-RU" sz="1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0,093 км кв.</a:t>
            </a:r>
            <a:endParaRPr lang="ru-RU" sz="1800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Рисунок 3"/>
          <p:cNvSpPr>
            <a:spLocks noGrp="1"/>
          </p:cNvSpPr>
          <p:nvPr>
            <p:ph type="pic" idx="1"/>
          </p:nvPr>
        </p:nvSpPr>
        <p:spPr/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60752"/>
            <a:ext cx="4128650" cy="4168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217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3533" y="-171400"/>
            <a:ext cx="8206538" cy="845840"/>
          </a:xfrm>
        </p:spPr>
        <p:txBody>
          <a:bodyPr/>
          <a:lstStyle/>
          <a:p>
            <a:pPr algn="ctr"/>
            <a:r>
              <a:rPr lang="ru-RU" dirty="0" err="1"/>
              <a:t>острів</a:t>
            </a:r>
            <a:r>
              <a:rPr lang="ru-RU" dirty="0"/>
              <a:t> </a:t>
            </a:r>
            <a:r>
              <a:rPr lang="ru-RU" dirty="0" err="1"/>
              <a:t>молокіні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Рисунок 3"/>
          <p:cNvSpPr>
            <a:spLocks noGrp="1"/>
          </p:cNvSpPr>
          <p:nvPr>
            <p:ph type="pic" idx="1"/>
          </p:nvPr>
        </p:nvSpPr>
        <p:spPr/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64704"/>
            <a:ext cx="8958597" cy="5976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5555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148064" y="0"/>
            <a:ext cx="3717032" cy="2057400"/>
          </a:xfrm>
        </p:spPr>
        <p:txBody>
          <a:bodyPr>
            <a:normAutofit/>
          </a:bodyPr>
          <a:lstStyle/>
          <a:p>
            <a:pPr algn="ctr"/>
            <a:r>
              <a:rPr lang="ru-RU" sz="3600" dirty="0" err="1"/>
              <a:t>Національний</a:t>
            </a:r>
            <a:r>
              <a:rPr lang="ru-RU" sz="3600" dirty="0"/>
              <a:t> парк </a:t>
            </a:r>
            <a:r>
              <a:rPr lang="ru-RU" sz="3600" dirty="0" err="1"/>
              <a:t>Брайс</a:t>
            </a:r>
            <a:r>
              <a:rPr lang="ru-RU" sz="3600" dirty="0"/>
              <a:t> </a:t>
            </a:r>
            <a:r>
              <a:rPr lang="ru-RU" sz="3600" dirty="0" err="1"/>
              <a:t>Каньйон</a:t>
            </a:r>
            <a:endParaRPr lang="ru-RU" sz="3600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5148064" y="2420888"/>
            <a:ext cx="3645024" cy="1920240"/>
          </a:xfrm>
        </p:spPr>
        <p:txBody>
          <a:bodyPr>
            <a:noAutofit/>
          </a:bodyPr>
          <a:lstStyle/>
          <a:p>
            <a:r>
              <a:rPr lang="uk-UA" sz="1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Національний парк «Каньйон </a:t>
            </a:r>
            <a:r>
              <a:rPr lang="uk-UA" sz="1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Брайс</a:t>
            </a:r>
            <a:r>
              <a:rPr lang="uk-UA" sz="18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en-US" sz="18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— </a:t>
            </a:r>
            <a:r>
              <a:rPr lang="uk-UA" sz="1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національний парк, розташований на південному заході штату Юта в США. У межах парку знаходиться каньйон </a:t>
            </a:r>
            <a:r>
              <a:rPr lang="uk-UA" sz="1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Брайс</a:t>
            </a:r>
            <a:r>
              <a:rPr lang="uk-UA" sz="1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завдяки якому парк і отримав назву, дарма що насправді це не каньйон, а гігантський природний амфітеатр, створений ерозією східної сторони плато </a:t>
            </a:r>
            <a:r>
              <a:rPr lang="uk-UA" sz="1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Пансугант</a:t>
            </a:r>
            <a:r>
              <a:rPr lang="uk-UA" sz="1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Рисунок 1"/>
          <p:cNvSpPr>
            <a:spLocks noGrp="1"/>
          </p:cNvSpPr>
          <p:nvPr>
            <p:ph type="pic" idx="1"/>
          </p:nvPr>
        </p:nvSpPr>
        <p:spPr/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24744"/>
            <a:ext cx="4121289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619028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2080" y="-171400"/>
            <a:ext cx="3382002" cy="3127177"/>
          </a:xfrm>
        </p:spPr>
        <p:txBody>
          <a:bodyPr>
            <a:normAutofit/>
          </a:bodyPr>
          <a:lstStyle/>
          <a:p>
            <a:pPr algn="ctr"/>
            <a:r>
              <a:rPr lang="uk-UA" sz="4400" dirty="0" smtClean="0"/>
              <a:t>Велике солоне озеро</a:t>
            </a:r>
            <a:endParaRPr lang="ru-RU" sz="4400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5436096" y="2924944"/>
            <a:ext cx="3429000" cy="1920240"/>
          </a:xfrm>
        </p:spPr>
        <p:txBody>
          <a:bodyPr>
            <a:noAutofit/>
          </a:bodyPr>
          <a:lstStyle/>
          <a:p>
            <a:r>
              <a:rPr lang="ru-RU" sz="16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Вели́ке</a:t>
            </a:r>
            <a:r>
              <a:rPr lang="ru-RU" sz="1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Соло́не</a:t>
            </a:r>
            <a:r>
              <a:rPr lang="ru-RU" sz="1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озеро — </a:t>
            </a:r>
            <a:r>
              <a:rPr lang="ru-RU" sz="16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безстічне</a:t>
            </a:r>
            <a:r>
              <a:rPr lang="ru-RU" sz="1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озеро у </a:t>
            </a:r>
            <a:r>
              <a:rPr lang="ru-RU" sz="16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західній</a:t>
            </a:r>
            <a:r>
              <a:rPr lang="ru-RU" sz="1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частині</a:t>
            </a:r>
            <a:r>
              <a:rPr lang="ru-RU" sz="1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США, у </a:t>
            </a:r>
            <a:r>
              <a:rPr lang="ru-RU" sz="16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північно-західній</a:t>
            </a:r>
            <a:r>
              <a:rPr lang="ru-RU" sz="1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частині</a:t>
            </a:r>
            <a:r>
              <a:rPr lang="ru-RU" sz="1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штату Юта.</a:t>
            </a:r>
          </a:p>
          <a:p>
            <a:r>
              <a:rPr lang="ru-RU" sz="16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Стародавнім</a:t>
            </a:r>
            <a:r>
              <a:rPr lang="ru-RU" sz="1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попередником</a:t>
            </a:r>
            <a:r>
              <a:rPr lang="ru-RU" sz="1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озера є </a:t>
            </a:r>
            <a:r>
              <a:rPr lang="ru-RU" sz="16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крупне</a:t>
            </a:r>
            <a:r>
              <a:rPr lang="ru-RU" sz="1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прісне</a:t>
            </a:r>
            <a:r>
              <a:rPr lang="ru-RU" sz="1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озеро </a:t>
            </a:r>
            <a:r>
              <a:rPr lang="ru-RU" sz="16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Бонневілл</a:t>
            </a:r>
            <a:r>
              <a:rPr lang="ru-RU" sz="1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1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ніколи</a:t>
            </a:r>
            <a:r>
              <a:rPr lang="ru-RU" sz="1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не мало стоку в океан. Про </a:t>
            </a:r>
            <a:r>
              <a:rPr lang="ru-RU" sz="16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розміри</a:t>
            </a:r>
            <a:r>
              <a:rPr lang="ru-RU" sz="1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попередника</a:t>
            </a:r>
            <a:r>
              <a:rPr lang="ru-RU" sz="1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Великого </a:t>
            </a:r>
            <a:r>
              <a:rPr lang="ru-RU" sz="16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Солоного</a:t>
            </a:r>
            <a:r>
              <a:rPr lang="ru-RU" sz="1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озера </a:t>
            </a:r>
            <a:r>
              <a:rPr lang="ru-RU" sz="16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можна</a:t>
            </a:r>
            <a:r>
              <a:rPr lang="ru-RU" sz="1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судити</a:t>
            </a:r>
            <a:r>
              <a:rPr lang="ru-RU" sz="1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по </a:t>
            </a:r>
            <a:r>
              <a:rPr lang="ru-RU" sz="16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відкладеннях</a:t>
            </a:r>
            <a:r>
              <a:rPr lang="ru-RU" sz="1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16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районі</a:t>
            </a:r>
            <a:r>
              <a:rPr lang="ru-RU" sz="1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сучасного</a:t>
            </a:r>
            <a:r>
              <a:rPr lang="ru-RU" sz="1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озера.</a:t>
            </a:r>
            <a:endParaRPr lang="ru-RU" sz="1600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Рисунок 3"/>
          <p:cNvSpPr>
            <a:spLocks noGrp="1"/>
          </p:cNvSpPr>
          <p:nvPr>
            <p:ph type="pic" idx="1"/>
          </p:nvPr>
        </p:nvSpPr>
        <p:spPr/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52736"/>
            <a:ext cx="4152461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0107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2337"/>
            <a:ext cx="8134530" cy="701824"/>
          </a:xfrm>
        </p:spPr>
        <p:txBody>
          <a:bodyPr/>
          <a:lstStyle/>
          <a:p>
            <a:pPr algn="ctr"/>
            <a:r>
              <a:rPr lang="uk-UA" dirty="0">
                <a:ln w="500">
                  <a:solidFill>
                    <a:srgbClr val="FFF39D">
                      <a:shade val="10000"/>
                      <a:satMod val="135000"/>
                    </a:srgbClr>
                  </a:solidFill>
                </a:ln>
                <a:gradFill>
                  <a:gsLst>
                    <a:gs pos="0">
                      <a:srgbClr val="F5CD2D">
                        <a:tint val="13000"/>
                      </a:srgbClr>
                    </a:gs>
                    <a:gs pos="10000">
                      <a:srgbClr val="F5CD2D">
                        <a:tint val="20000"/>
                      </a:srgbClr>
                    </a:gs>
                    <a:gs pos="49000">
                      <a:srgbClr val="F5CD2D">
                        <a:tint val="70000"/>
                      </a:srgbClr>
                    </a:gs>
                    <a:gs pos="50000">
                      <a:srgbClr val="F5CD2D">
                        <a:tint val="97000"/>
                      </a:srgbClr>
                    </a:gs>
                    <a:gs pos="100000">
                      <a:srgbClr val="F5CD2D">
                        <a:tint val="20000"/>
                      </a:srgbClr>
                    </a:gs>
                  </a:gsLst>
                  <a:lin ang="5400000" scaled="1"/>
                </a:gradFill>
              </a:rPr>
              <a:t>Велике солоне озеро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Рисунок 3"/>
          <p:cNvSpPr>
            <a:spLocks noGrp="1"/>
          </p:cNvSpPr>
          <p:nvPr>
            <p:ph type="pic" idx="1"/>
          </p:nvPr>
        </p:nvSpPr>
        <p:spPr/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61207"/>
            <a:ext cx="8613701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7604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sz="8000" dirty="0" smtClean="0"/>
              <a:t>Дякуємо за увагу!</a:t>
            </a:r>
            <a:endParaRPr lang="ru-RU" sz="8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2972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245"/>
            <a:ext cx="8134530" cy="845840"/>
          </a:xfrm>
        </p:spPr>
        <p:txBody>
          <a:bodyPr/>
          <a:lstStyle/>
          <a:p>
            <a:r>
              <a:rPr lang="ru-RU" dirty="0" err="1">
                <a:ln w="500">
                  <a:solidFill>
                    <a:srgbClr val="FFF39D">
                      <a:shade val="10000"/>
                      <a:satMod val="135000"/>
                    </a:srgbClr>
                  </a:solidFill>
                </a:ln>
                <a:gradFill>
                  <a:gsLst>
                    <a:gs pos="0">
                      <a:srgbClr val="F5CD2D">
                        <a:tint val="13000"/>
                      </a:srgbClr>
                    </a:gs>
                    <a:gs pos="10000">
                      <a:srgbClr val="F5CD2D">
                        <a:tint val="20000"/>
                      </a:srgbClr>
                    </a:gs>
                    <a:gs pos="49000">
                      <a:srgbClr val="F5CD2D">
                        <a:tint val="70000"/>
                      </a:srgbClr>
                    </a:gs>
                    <a:gs pos="50000">
                      <a:srgbClr val="F5CD2D">
                        <a:tint val="97000"/>
                      </a:srgbClr>
                    </a:gs>
                    <a:gs pos="100000">
                      <a:srgbClr val="F5CD2D">
                        <a:tint val="20000"/>
                      </a:srgbClr>
                    </a:gs>
                  </a:gsLst>
                  <a:lin ang="5400000" scaled="1"/>
                </a:gradFill>
              </a:rPr>
              <a:t>Національний</a:t>
            </a:r>
            <a:r>
              <a:rPr lang="ru-RU" dirty="0">
                <a:ln w="500">
                  <a:solidFill>
                    <a:srgbClr val="FFF39D">
                      <a:shade val="10000"/>
                      <a:satMod val="135000"/>
                    </a:srgbClr>
                  </a:solidFill>
                </a:ln>
                <a:gradFill>
                  <a:gsLst>
                    <a:gs pos="0">
                      <a:srgbClr val="F5CD2D">
                        <a:tint val="13000"/>
                      </a:srgbClr>
                    </a:gs>
                    <a:gs pos="10000">
                      <a:srgbClr val="F5CD2D">
                        <a:tint val="20000"/>
                      </a:srgbClr>
                    </a:gs>
                    <a:gs pos="49000">
                      <a:srgbClr val="F5CD2D">
                        <a:tint val="70000"/>
                      </a:srgbClr>
                    </a:gs>
                    <a:gs pos="50000">
                      <a:srgbClr val="F5CD2D">
                        <a:tint val="97000"/>
                      </a:srgbClr>
                    </a:gs>
                    <a:gs pos="100000">
                      <a:srgbClr val="F5CD2D">
                        <a:tint val="20000"/>
                      </a:srgbClr>
                    </a:gs>
                  </a:gsLst>
                  <a:lin ang="5400000" scaled="1"/>
                </a:gradFill>
              </a:rPr>
              <a:t> парк </a:t>
            </a:r>
            <a:r>
              <a:rPr lang="ru-RU" dirty="0" err="1">
                <a:ln w="500">
                  <a:solidFill>
                    <a:srgbClr val="FFF39D">
                      <a:shade val="10000"/>
                      <a:satMod val="135000"/>
                    </a:srgbClr>
                  </a:solidFill>
                </a:ln>
                <a:gradFill>
                  <a:gsLst>
                    <a:gs pos="0">
                      <a:srgbClr val="F5CD2D">
                        <a:tint val="13000"/>
                      </a:srgbClr>
                    </a:gs>
                    <a:gs pos="10000">
                      <a:srgbClr val="F5CD2D">
                        <a:tint val="20000"/>
                      </a:srgbClr>
                    </a:gs>
                    <a:gs pos="49000">
                      <a:srgbClr val="F5CD2D">
                        <a:tint val="70000"/>
                      </a:srgbClr>
                    </a:gs>
                    <a:gs pos="50000">
                      <a:srgbClr val="F5CD2D">
                        <a:tint val="97000"/>
                      </a:srgbClr>
                    </a:gs>
                    <a:gs pos="100000">
                      <a:srgbClr val="F5CD2D">
                        <a:tint val="20000"/>
                      </a:srgbClr>
                    </a:gs>
                  </a:gsLst>
                  <a:lin ang="5400000" scaled="1"/>
                </a:gradFill>
              </a:rPr>
              <a:t>Брайс</a:t>
            </a:r>
            <a:r>
              <a:rPr lang="ru-RU" dirty="0">
                <a:ln w="500">
                  <a:solidFill>
                    <a:srgbClr val="FFF39D">
                      <a:shade val="10000"/>
                      <a:satMod val="135000"/>
                    </a:srgbClr>
                  </a:solidFill>
                </a:ln>
                <a:gradFill>
                  <a:gsLst>
                    <a:gs pos="0">
                      <a:srgbClr val="F5CD2D">
                        <a:tint val="13000"/>
                      </a:srgbClr>
                    </a:gs>
                    <a:gs pos="10000">
                      <a:srgbClr val="F5CD2D">
                        <a:tint val="20000"/>
                      </a:srgbClr>
                    </a:gs>
                    <a:gs pos="49000">
                      <a:srgbClr val="F5CD2D">
                        <a:tint val="70000"/>
                      </a:srgbClr>
                    </a:gs>
                    <a:gs pos="50000">
                      <a:srgbClr val="F5CD2D">
                        <a:tint val="97000"/>
                      </a:srgbClr>
                    </a:gs>
                    <a:gs pos="100000">
                      <a:srgbClr val="F5CD2D">
                        <a:tint val="20000"/>
                      </a:srgbClr>
                    </a:gs>
                  </a:gsLst>
                  <a:lin ang="5400000" scaled="1"/>
                </a:gradFill>
              </a:rPr>
              <a:t> </a:t>
            </a:r>
            <a:r>
              <a:rPr lang="ru-RU" dirty="0" err="1">
                <a:ln w="500">
                  <a:solidFill>
                    <a:srgbClr val="FFF39D">
                      <a:shade val="10000"/>
                      <a:satMod val="135000"/>
                    </a:srgbClr>
                  </a:solidFill>
                </a:ln>
                <a:gradFill>
                  <a:gsLst>
                    <a:gs pos="0">
                      <a:srgbClr val="F5CD2D">
                        <a:tint val="13000"/>
                      </a:srgbClr>
                    </a:gs>
                    <a:gs pos="10000">
                      <a:srgbClr val="F5CD2D">
                        <a:tint val="20000"/>
                      </a:srgbClr>
                    </a:gs>
                    <a:gs pos="49000">
                      <a:srgbClr val="F5CD2D">
                        <a:tint val="70000"/>
                      </a:srgbClr>
                    </a:gs>
                    <a:gs pos="50000">
                      <a:srgbClr val="F5CD2D">
                        <a:tint val="97000"/>
                      </a:srgbClr>
                    </a:gs>
                    <a:gs pos="100000">
                      <a:srgbClr val="F5CD2D">
                        <a:tint val="20000"/>
                      </a:srgbClr>
                    </a:gs>
                  </a:gsLst>
                  <a:lin ang="5400000" scaled="1"/>
                </a:gradFill>
              </a:rPr>
              <a:t>Каньйон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Рисунок 3"/>
          <p:cNvSpPr>
            <a:spLocks noGrp="1"/>
          </p:cNvSpPr>
          <p:nvPr>
            <p:ph type="pic" idx="1"/>
          </p:nvPr>
        </p:nvSpPr>
        <p:spPr/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36712"/>
            <a:ext cx="8784976" cy="555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6235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 flipV="1">
            <a:off x="8423240" y="773832"/>
            <a:ext cx="181207" cy="135902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Рисунок 3"/>
          <p:cNvSpPr>
            <a:spLocks noGrp="1"/>
          </p:cNvSpPr>
          <p:nvPr>
            <p:ph type="pic" idx="1"/>
          </p:nvPr>
        </p:nvSpPr>
        <p:spPr/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64704"/>
            <a:ext cx="8352928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61936" y="116633"/>
            <a:ext cx="849694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cap="all" dirty="0" err="1">
                <a:ln w="500">
                  <a:solidFill>
                    <a:srgbClr val="FFF39D">
                      <a:shade val="10000"/>
                      <a:satMod val="135000"/>
                    </a:srgbClr>
                  </a:solidFill>
                </a:ln>
                <a:gradFill>
                  <a:gsLst>
                    <a:gs pos="0">
                      <a:srgbClr val="F5CD2D">
                        <a:tint val="13000"/>
                      </a:srgbClr>
                    </a:gs>
                    <a:gs pos="10000">
                      <a:srgbClr val="F5CD2D">
                        <a:tint val="20000"/>
                      </a:srgbClr>
                    </a:gs>
                    <a:gs pos="49000">
                      <a:srgbClr val="F5CD2D">
                        <a:tint val="70000"/>
                      </a:srgbClr>
                    </a:gs>
                    <a:gs pos="50000">
                      <a:srgbClr val="F5CD2D">
                        <a:tint val="97000"/>
                      </a:srgbClr>
                    </a:gs>
                    <a:gs pos="100000">
                      <a:srgbClr val="F5CD2D">
                        <a:tint val="20000"/>
                      </a:srgbClr>
                    </a:gs>
                  </a:gsLst>
                  <a:lin ang="5400000" scaled="1"/>
                </a:gradFill>
              </a:rPr>
              <a:t>Національний</a:t>
            </a:r>
            <a:r>
              <a:rPr lang="ru-RU" sz="3000" b="1" cap="all" dirty="0">
                <a:ln w="500">
                  <a:solidFill>
                    <a:srgbClr val="FFF39D">
                      <a:shade val="10000"/>
                      <a:satMod val="135000"/>
                    </a:srgbClr>
                  </a:solidFill>
                </a:ln>
                <a:gradFill>
                  <a:gsLst>
                    <a:gs pos="0">
                      <a:srgbClr val="F5CD2D">
                        <a:tint val="13000"/>
                      </a:srgbClr>
                    </a:gs>
                    <a:gs pos="10000">
                      <a:srgbClr val="F5CD2D">
                        <a:tint val="20000"/>
                      </a:srgbClr>
                    </a:gs>
                    <a:gs pos="49000">
                      <a:srgbClr val="F5CD2D">
                        <a:tint val="70000"/>
                      </a:srgbClr>
                    </a:gs>
                    <a:gs pos="50000">
                      <a:srgbClr val="F5CD2D">
                        <a:tint val="97000"/>
                      </a:srgbClr>
                    </a:gs>
                    <a:gs pos="100000">
                      <a:srgbClr val="F5CD2D">
                        <a:tint val="20000"/>
                      </a:srgbClr>
                    </a:gs>
                  </a:gsLst>
                  <a:lin ang="5400000" scaled="1"/>
                </a:gradFill>
              </a:rPr>
              <a:t> парк </a:t>
            </a:r>
            <a:r>
              <a:rPr lang="ru-RU" sz="3000" b="1" cap="all" dirty="0" err="1">
                <a:ln w="500">
                  <a:solidFill>
                    <a:srgbClr val="FFF39D">
                      <a:shade val="10000"/>
                      <a:satMod val="135000"/>
                    </a:srgbClr>
                  </a:solidFill>
                </a:ln>
                <a:gradFill>
                  <a:gsLst>
                    <a:gs pos="0">
                      <a:srgbClr val="F5CD2D">
                        <a:tint val="13000"/>
                      </a:srgbClr>
                    </a:gs>
                    <a:gs pos="10000">
                      <a:srgbClr val="F5CD2D">
                        <a:tint val="20000"/>
                      </a:srgbClr>
                    </a:gs>
                    <a:gs pos="49000">
                      <a:srgbClr val="F5CD2D">
                        <a:tint val="70000"/>
                      </a:srgbClr>
                    </a:gs>
                    <a:gs pos="50000">
                      <a:srgbClr val="F5CD2D">
                        <a:tint val="97000"/>
                      </a:srgbClr>
                    </a:gs>
                    <a:gs pos="100000">
                      <a:srgbClr val="F5CD2D">
                        <a:tint val="20000"/>
                      </a:srgbClr>
                    </a:gs>
                  </a:gsLst>
                  <a:lin ang="5400000" scaled="1"/>
                </a:gradFill>
              </a:rPr>
              <a:t>Брайс</a:t>
            </a:r>
            <a:r>
              <a:rPr lang="ru-RU" sz="3000" b="1" cap="all" dirty="0">
                <a:ln w="500">
                  <a:solidFill>
                    <a:srgbClr val="FFF39D">
                      <a:shade val="10000"/>
                      <a:satMod val="135000"/>
                    </a:srgbClr>
                  </a:solidFill>
                </a:ln>
                <a:gradFill>
                  <a:gsLst>
                    <a:gs pos="0">
                      <a:srgbClr val="F5CD2D">
                        <a:tint val="13000"/>
                      </a:srgbClr>
                    </a:gs>
                    <a:gs pos="10000">
                      <a:srgbClr val="F5CD2D">
                        <a:tint val="20000"/>
                      </a:srgbClr>
                    </a:gs>
                    <a:gs pos="49000">
                      <a:srgbClr val="F5CD2D">
                        <a:tint val="70000"/>
                      </a:srgbClr>
                    </a:gs>
                    <a:gs pos="50000">
                      <a:srgbClr val="F5CD2D">
                        <a:tint val="97000"/>
                      </a:srgbClr>
                    </a:gs>
                    <a:gs pos="100000">
                      <a:srgbClr val="F5CD2D">
                        <a:tint val="20000"/>
                      </a:srgbClr>
                    </a:gs>
                  </a:gsLst>
                  <a:lin ang="5400000" scaled="1"/>
                </a:gradFill>
              </a:rPr>
              <a:t> </a:t>
            </a:r>
            <a:r>
              <a:rPr lang="ru-RU" sz="3000" b="1" cap="all" dirty="0" err="1">
                <a:ln w="500">
                  <a:solidFill>
                    <a:srgbClr val="FFF39D">
                      <a:shade val="10000"/>
                      <a:satMod val="135000"/>
                    </a:srgbClr>
                  </a:solidFill>
                </a:ln>
                <a:gradFill>
                  <a:gsLst>
                    <a:gs pos="0">
                      <a:srgbClr val="F5CD2D">
                        <a:tint val="13000"/>
                      </a:srgbClr>
                    </a:gs>
                    <a:gs pos="10000">
                      <a:srgbClr val="F5CD2D">
                        <a:tint val="20000"/>
                      </a:srgbClr>
                    </a:gs>
                    <a:gs pos="49000">
                      <a:srgbClr val="F5CD2D">
                        <a:tint val="70000"/>
                      </a:srgbClr>
                    </a:gs>
                    <a:gs pos="50000">
                      <a:srgbClr val="F5CD2D">
                        <a:tint val="97000"/>
                      </a:srgbClr>
                    </a:gs>
                    <a:gs pos="100000">
                      <a:srgbClr val="F5CD2D">
                        <a:tint val="20000"/>
                      </a:srgbClr>
                    </a:gs>
                  </a:gsLst>
                  <a:lin ang="5400000" scaled="1"/>
                </a:gradFill>
              </a:rPr>
              <a:t>Каньйон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4720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2080" y="188640"/>
            <a:ext cx="3429000" cy="2057400"/>
          </a:xfrm>
        </p:spPr>
        <p:txBody>
          <a:bodyPr>
            <a:normAutofit/>
          </a:bodyPr>
          <a:lstStyle/>
          <a:p>
            <a:pPr algn="ctr"/>
            <a:r>
              <a:rPr lang="ru-RU" sz="4400" dirty="0"/>
              <a:t>Гора Мак-</a:t>
            </a:r>
            <a:r>
              <a:rPr lang="ru-RU" sz="4400" dirty="0" err="1"/>
              <a:t>Кінлі</a:t>
            </a:r>
            <a:endParaRPr lang="ru-RU" sz="4400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5220072" y="2348880"/>
            <a:ext cx="3575390" cy="2422946"/>
          </a:xfrm>
        </p:spPr>
        <p:txBody>
          <a:bodyPr>
            <a:noAutofit/>
          </a:bodyPr>
          <a:lstStyle/>
          <a:p>
            <a:r>
              <a:rPr lang="uk-UA" sz="16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Мак-Кінлі </a:t>
            </a:r>
            <a:r>
              <a:rPr lang="en-US" sz="16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— </a:t>
            </a:r>
            <a:r>
              <a:rPr lang="uk-UA" sz="1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двоголова гора на Алясці, </a:t>
            </a:r>
            <a:r>
              <a:rPr lang="uk-UA" sz="16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найвища </a:t>
            </a:r>
            <a:r>
              <a:rPr lang="uk-UA" sz="1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гора Північної Америки. Знаходиться в центрі національного парку </a:t>
            </a:r>
            <a:r>
              <a:rPr lang="uk-UA" sz="16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Деналі</a:t>
            </a:r>
            <a:r>
              <a:rPr lang="uk-UA" sz="1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Названа на честь 25-го президента Сполучених Штатів Америки Вільяма Мак-Кінлі. Гора Мак-Кінлі, як найвища вершина Північної Америки входить до складу альпіністського проекту «Сім вершин</a:t>
            </a:r>
            <a:r>
              <a:rPr lang="uk-UA" sz="16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en-US" sz="16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1600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1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Висота 6168 м (за даними </a:t>
            </a:r>
            <a:r>
              <a:rPr lang="en-US" sz="16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USGS). </a:t>
            </a:r>
            <a:r>
              <a:rPr lang="uk-UA" sz="1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Перевищення — 6138 м (3-й в списку найбільших гір по відносній висоті).</a:t>
            </a:r>
          </a:p>
        </p:txBody>
      </p:sp>
      <p:sp>
        <p:nvSpPr>
          <p:cNvPr id="5" name="Рисунок 4"/>
          <p:cNvSpPr>
            <a:spLocks noGrp="1"/>
          </p:cNvSpPr>
          <p:nvPr>
            <p:ph type="pic" idx="1"/>
          </p:nvPr>
        </p:nvSpPr>
        <p:spPr/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52736"/>
            <a:ext cx="4176464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739428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0"/>
            <a:ext cx="7918506" cy="701824"/>
          </a:xfrm>
        </p:spPr>
        <p:txBody>
          <a:bodyPr/>
          <a:lstStyle/>
          <a:p>
            <a:pPr algn="ctr"/>
            <a:r>
              <a:rPr lang="ru-RU" dirty="0">
                <a:ln w="500">
                  <a:solidFill>
                    <a:srgbClr val="FFF39D">
                      <a:shade val="10000"/>
                      <a:satMod val="135000"/>
                    </a:srgbClr>
                  </a:solidFill>
                </a:ln>
                <a:gradFill>
                  <a:gsLst>
                    <a:gs pos="0">
                      <a:srgbClr val="F5CD2D">
                        <a:tint val="13000"/>
                      </a:srgbClr>
                    </a:gs>
                    <a:gs pos="10000">
                      <a:srgbClr val="F5CD2D">
                        <a:tint val="20000"/>
                      </a:srgbClr>
                    </a:gs>
                    <a:gs pos="49000">
                      <a:srgbClr val="F5CD2D">
                        <a:tint val="70000"/>
                      </a:srgbClr>
                    </a:gs>
                    <a:gs pos="50000">
                      <a:srgbClr val="F5CD2D">
                        <a:tint val="97000"/>
                      </a:srgbClr>
                    </a:gs>
                    <a:gs pos="100000">
                      <a:srgbClr val="F5CD2D">
                        <a:tint val="20000"/>
                      </a:srgbClr>
                    </a:gs>
                  </a:gsLst>
                  <a:lin ang="5400000" scaled="1"/>
                </a:gradFill>
              </a:rPr>
              <a:t>Гора Мак-</a:t>
            </a:r>
            <a:r>
              <a:rPr lang="ru-RU" dirty="0" err="1">
                <a:ln w="500">
                  <a:solidFill>
                    <a:srgbClr val="FFF39D">
                      <a:shade val="10000"/>
                      <a:satMod val="135000"/>
                    </a:srgbClr>
                  </a:solidFill>
                </a:ln>
                <a:gradFill>
                  <a:gsLst>
                    <a:gs pos="0">
                      <a:srgbClr val="F5CD2D">
                        <a:tint val="13000"/>
                      </a:srgbClr>
                    </a:gs>
                    <a:gs pos="10000">
                      <a:srgbClr val="F5CD2D">
                        <a:tint val="20000"/>
                      </a:srgbClr>
                    </a:gs>
                    <a:gs pos="49000">
                      <a:srgbClr val="F5CD2D">
                        <a:tint val="70000"/>
                      </a:srgbClr>
                    </a:gs>
                    <a:gs pos="50000">
                      <a:srgbClr val="F5CD2D">
                        <a:tint val="97000"/>
                      </a:srgbClr>
                    </a:gs>
                    <a:gs pos="100000">
                      <a:srgbClr val="F5CD2D">
                        <a:tint val="20000"/>
                      </a:srgbClr>
                    </a:gs>
                  </a:gsLst>
                  <a:lin ang="5400000" scaled="1"/>
                </a:gradFill>
              </a:rPr>
              <a:t>Кінлі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Рисунок 3"/>
          <p:cNvSpPr>
            <a:spLocks noGrp="1"/>
          </p:cNvSpPr>
          <p:nvPr>
            <p:ph type="pic" idx="1"/>
          </p:nvPr>
        </p:nvSpPr>
        <p:spPr/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66" y="809035"/>
            <a:ext cx="8875322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3611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36096" y="764704"/>
            <a:ext cx="3429000" cy="2057400"/>
          </a:xfrm>
        </p:spPr>
        <p:txBody>
          <a:bodyPr>
            <a:noAutofit/>
          </a:bodyPr>
          <a:lstStyle/>
          <a:p>
            <a:pPr algn="ctr"/>
            <a:r>
              <a:rPr lang="ru-RU" sz="3200" dirty="0" err="1"/>
              <a:t>Вогняний</a:t>
            </a:r>
            <a:r>
              <a:rPr lang="ru-RU" sz="3200" dirty="0"/>
              <a:t> </a:t>
            </a:r>
            <a:r>
              <a:rPr lang="ru-RU" sz="3200" dirty="0" err="1"/>
              <a:t>водоспад</a:t>
            </a:r>
            <a:r>
              <a:rPr lang="ru-RU" sz="3200" dirty="0"/>
              <a:t> у Йосемитскому </a:t>
            </a:r>
            <a:r>
              <a:rPr lang="ru-RU" sz="3200" dirty="0" err="1"/>
              <a:t>Національному</a:t>
            </a:r>
            <a:r>
              <a:rPr lang="ru-RU" sz="3200" dirty="0"/>
              <a:t> парку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5364088" y="2852936"/>
            <a:ext cx="3429000" cy="1920240"/>
          </a:xfrm>
        </p:spPr>
        <p:txBody>
          <a:bodyPr>
            <a:noAutofit/>
          </a:bodyPr>
          <a:lstStyle/>
          <a:p>
            <a:r>
              <a:rPr lang="uk-UA" sz="1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Вогняний водоспад </a:t>
            </a:r>
            <a:r>
              <a:rPr lang="uk-UA" sz="16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Хорстейл</a:t>
            </a:r>
            <a:r>
              <a:rPr lang="uk-UA" sz="1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знаходиться в національному парку </a:t>
            </a:r>
            <a:r>
              <a:rPr lang="uk-UA" sz="16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Йосеміт</a:t>
            </a:r>
            <a:r>
              <a:rPr lang="uk-UA" sz="1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в Каліфорнії. Він виникає лише взимку та на початку весни і стікає по великій гранітній кручі з великої висоти. Дивним моментом є те, що коли лютневе сонце освітлює схил, його промені освітлюють водоспад таким чином, ніби зі скелі витікає не вода, а розпечена вогняна лава. Звідси і назва </a:t>
            </a:r>
            <a:r>
              <a:rPr lang="uk-UA" sz="16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водоспаду.</a:t>
            </a:r>
            <a:endParaRPr lang="uk-UA" sz="1600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Рисунок 4"/>
          <p:cNvSpPr>
            <a:spLocks noGrp="1"/>
          </p:cNvSpPr>
          <p:nvPr>
            <p:ph type="pic" idx="1"/>
          </p:nvPr>
        </p:nvSpPr>
        <p:spPr/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52736"/>
            <a:ext cx="4176464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4693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99392"/>
            <a:ext cx="9070634" cy="908720"/>
          </a:xfrm>
        </p:spPr>
        <p:txBody>
          <a:bodyPr/>
          <a:lstStyle/>
          <a:p>
            <a:pPr algn="ctr"/>
            <a:r>
              <a:rPr lang="ru-RU" sz="2700" dirty="0" err="1">
                <a:ln w="500">
                  <a:solidFill>
                    <a:srgbClr val="FFF39D">
                      <a:shade val="10000"/>
                      <a:satMod val="135000"/>
                    </a:srgbClr>
                  </a:solidFill>
                </a:ln>
                <a:gradFill>
                  <a:gsLst>
                    <a:gs pos="0">
                      <a:srgbClr val="F5CD2D">
                        <a:tint val="13000"/>
                      </a:srgbClr>
                    </a:gs>
                    <a:gs pos="10000">
                      <a:srgbClr val="F5CD2D">
                        <a:tint val="20000"/>
                      </a:srgbClr>
                    </a:gs>
                    <a:gs pos="49000">
                      <a:srgbClr val="F5CD2D">
                        <a:tint val="70000"/>
                      </a:srgbClr>
                    </a:gs>
                    <a:gs pos="50000">
                      <a:srgbClr val="F5CD2D">
                        <a:tint val="97000"/>
                      </a:srgbClr>
                    </a:gs>
                    <a:gs pos="100000">
                      <a:srgbClr val="F5CD2D">
                        <a:tint val="20000"/>
                      </a:srgbClr>
                    </a:gs>
                  </a:gsLst>
                  <a:lin ang="5400000" scaled="1"/>
                </a:gradFill>
              </a:rPr>
              <a:t>Вогняний</a:t>
            </a:r>
            <a:r>
              <a:rPr lang="ru-RU" sz="2700" dirty="0">
                <a:ln w="500">
                  <a:solidFill>
                    <a:srgbClr val="FFF39D">
                      <a:shade val="10000"/>
                      <a:satMod val="135000"/>
                    </a:srgbClr>
                  </a:solidFill>
                </a:ln>
                <a:gradFill>
                  <a:gsLst>
                    <a:gs pos="0">
                      <a:srgbClr val="F5CD2D">
                        <a:tint val="13000"/>
                      </a:srgbClr>
                    </a:gs>
                    <a:gs pos="10000">
                      <a:srgbClr val="F5CD2D">
                        <a:tint val="20000"/>
                      </a:srgbClr>
                    </a:gs>
                    <a:gs pos="49000">
                      <a:srgbClr val="F5CD2D">
                        <a:tint val="70000"/>
                      </a:srgbClr>
                    </a:gs>
                    <a:gs pos="50000">
                      <a:srgbClr val="F5CD2D">
                        <a:tint val="97000"/>
                      </a:srgbClr>
                    </a:gs>
                    <a:gs pos="100000">
                      <a:srgbClr val="F5CD2D">
                        <a:tint val="20000"/>
                      </a:srgbClr>
                    </a:gs>
                  </a:gsLst>
                  <a:lin ang="5400000" scaled="1"/>
                </a:gradFill>
              </a:rPr>
              <a:t> </a:t>
            </a:r>
            <a:r>
              <a:rPr lang="ru-RU" sz="2700" dirty="0" err="1">
                <a:ln w="500">
                  <a:solidFill>
                    <a:srgbClr val="FFF39D">
                      <a:shade val="10000"/>
                      <a:satMod val="135000"/>
                    </a:srgbClr>
                  </a:solidFill>
                </a:ln>
                <a:gradFill>
                  <a:gsLst>
                    <a:gs pos="0">
                      <a:srgbClr val="F5CD2D">
                        <a:tint val="13000"/>
                      </a:srgbClr>
                    </a:gs>
                    <a:gs pos="10000">
                      <a:srgbClr val="F5CD2D">
                        <a:tint val="20000"/>
                      </a:srgbClr>
                    </a:gs>
                    <a:gs pos="49000">
                      <a:srgbClr val="F5CD2D">
                        <a:tint val="70000"/>
                      </a:srgbClr>
                    </a:gs>
                    <a:gs pos="50000">
                      <a:srgbClr val="F5CD2D">
                        <a:tint val="97000"/>
                      </a:srgbClr>
                    </a:gs>
                    <a:gs pos="100000">
                      <a:srgbClr val="F5CD2D">
                        <a:tint val="20000"/>
                      </a:srgbClr>
                    </a:gs>
                  </a:gsLst>
                  <a:lin ang="5400000" scaled="1"/>
                </a:gradFill>
              </a:rPr>
              <a:t>водоспад</a:t>
            </a:r>
            <a:r>
              <a:rPr lang="ru-RU" sz="2700" dirty="0">
                <a:ln w="500">
                  <a:solidFill>
                    <a:srgbClr val="FFF39D">
                      <a:shade val="10000"/>
                      <a:satMod val="135000"/>
                    </a:srgbClr>
                  </a:solidFill>
                </a:ln>
                <a:gradFill>
                  <a:gsLst>
                    <a:gs pos="0">
                      <a:srgbClr val="F5CD2D">
                        <a:tint val="13000"/>
                      </a:srgbClr>
                    </a:gs>
                    <a:gs pos="10000">
                      <a:srgbClr val="F5CD2D">
                        <a:tint val="20000"/>
                      </a:srgbClr>
                    </a:gs>
                    <a:gs pos="49000">
                      <a:srgbClr val="F5CD2D">
                        <a:tint val="70000"/>
                      </a:srgbClr>
                    </a:gs>
                    <a:gs pos="50000">
                      <a:srgbClr val="F5CD2D">
                        <a:tint val="97000"/>
                      </a:srgbClr>
                    </a:gs>
                    <a:gs pos="100000">
                      <a:srgbClr val="F5CD2D">
                        <a:tint val="20000"/>
                      </a:srgbClr>
                    </a:gs>
                  </a:gsLst>
                  <a:lin ang="5400000" scaled="1"/>
                </a:gradFill>
              </a:rPr>
              <a:t> у Йосемитскому </a:t>
            </a:r>
            <a:r>
              <a:rPr lang="ru-RU" sz="2700" dirty="0" err="1">
                <a:ln w="500">
                  <a:solidFill>
                    <a:srgbClr val="FFF39D">
                      <a:shade val="10000"/>
                      <a:satMod val="135000"/>
                    </a:srgbClr>
                  </a:solidFill>
                </a:ln>
                <a:gradFill>
                  <a:gsLst>
                    <a:gs pos="0">
                      <a:srgbClr val="F5CD2D">
                        <a:tint val="13000"/>
                      </a:srgbClr>
                    </a:gs>
                    <a:gs pos="10000">
                      <a:srgbClr val="F5CD2D">
                        <a:tint val="20000"/>
                      </a:srgbClr>
                    </a:gs>
                    <a:gs pos="49000">
                      <a:srgbClr val="F5CD2D">
                        <a:tint val="70000"/>
                      </a:srgbClr>
                    </a:gs>
                    <a:gs pos="50000">
                      <a:srgbClr val="F5CD2D">
                        <a:tint val="97000"/>
                      </a:srgbClr>
                    </a:gs>
                    <a:gs pos="100000">
                      <a:srgbClr val="F5CD2D">
                        <a:tint val="20000"/>
                      </a:srgbClr>
                    </a:gs>
                  </a:gsLst>
                  <a:lin ang="5400000" scaled="1"/>
                </a:gradFill>
              </a:rPr>
              <a:t>Національному</a:t>
            </a:r>
            <a:r>
              <a:rPr lang="ru-RU" sz="2700" dirty="0">
                <a:ln w="500">
                  <a:solidFill>
                    <a:srgbClr val="FFF39D">
                      <a:shade val="10000"/>
                      <a:satMod val="135000"/>
                    </a:srgbClr>
                  </a:solidFill>
                </a:ln>
                <a:gradFill>
                  <a:gsLst>
                    <a:gs pos="0">
                      <a:srgbClr val="F5CD2D">
                        <a:tint val="13000"/>
                      </a:srgbClr>
                    </a:gs>
                    <a:gs pos="10000">
                      <a:srgbClr val="F5CD2D">
                        <a:tint val="20000"/>
                      </a:srgbClr>
                    </a:gs>
                    <a:gs pos="49000">
                      <a:srgbClr val="F5CD2D">
                        <a:tint val="70000"/>
                      </a:srgbClr>
                    </a:gs>
                    <a:gs pos="50000">
                      <a:srgbClr val="F5CD2D">
                        <a:tint val="97000"/>
                      </a:srgbClr>
                    </a:gs>
                    <a:gs pos="100000">
                      <a:srgbClr val="F5CD2D">
                        <a:tint val="20000"/>
                      </a:srgbClr>
                    </a:gs>
                  </a:gsLst>
                  <a:lin ang="5400000" scaled="1"/>
                </a:gradFill>
              </a:rPr>
              <a:t> парку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Рисунок 3"/>
          <p:cNvSpPr>
            <a:spLocks noGrp="1"/>
          </p:cNvSpPr>
          <p:nvPr>
            <p:ph type="pic" idx="1"/>
          </p:nvPr>
        </p:nvSpPr>
        <p:spPr/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64704"/>
            <a:ext cx="8737097" cy="5620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222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8064" y="-271644"/>
            <a:ext cx="3742042" cy="2648759"/>
          </a:xfrm>
        </p:spPr>
        <p:txBody>
          <a:bodyPr>
            <a:normAutofit/>
          </a:bodyPr>
          <a:lstStyle/>
          <a:p>
            <a:pPr algn="ctr"/>
            <a:r>
              <a:rPr lang="ru-RU" sz="4400" dirty="0"/>
              <a:t>Долина </a:t>
            </a:r>
            <a:r>
              <a:rPr lang="ru-RU" sz="4400" dirty="0" err="1"/>
              <a:t>Смерті</a:t>
            </a:r>
            <a:r>
              <a:rPr lang="ru-RU" sz="4400" dirty="0"/>
              <a:t> в </a:t>
            </a:r>
            <a:r>
              <a:rPr lang="ru-RU" sz="4400" dirty="0" err="1"/>
              <a:t>Каліфорнії</a:t>
            </a:r>
            <a:endParaRPr lang="ru-RU" sz="4400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5292080" y="2492896"/>
            <a:ext cx="3429000" cy="1920240"/>
          </a:xfrm>
        </p:spPr>
        <p:txBody>
          <a:bodyPr>
            <a:noAutofit/>
          </a:bodyPr>
          <a:lstStyle/>
          <a:p>
            <a:r>
              <a:rPr lang="ru-RU" sz="16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Займаючи</a:t>
            </a:r>
            <a:r>
              <a:rPr lang="ru-RU" sz="1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територію</a:t>
            </a:r>
            <a:r>
              <a:rPr lang="ru-RU" sz="1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рівну</a:t>
            </a:r>
            <a:r>
              <a:rPr lang="ru-RU" sz="1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3.3 </a:t>
            </a:r>
            <a:r>
              <a:rPr lang="ru-RU" sz="16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мільйонам</a:t>
            </a:r>
            <a:r>
              <a:rPr lang="ru-RU" sz="1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акрів</a:t>
            </a:r>
            <a:r>
              <a:rPr lang="ru-RU" sz="1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Долина </a:t>
            </a:r>
            <a:r>
              <a:rPr lang="ru-RU" sz="16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Смерті</a:t>
            </a:r>
            <a:r>
              <a:rPr lang="ru-RU" sz="1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Death Valley) </a:t>
            </a:r>
            <a:r>
              <a:rPr lang="ru-RU" sz="16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вважається</a:t>
            </a:r>
            <a:r>
              <a:rPr lang="ru-RU" sz="1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найбільшим</a:t>
            </a:r>
            <a:r>
              <a:rPr lang="ru-RU" sz="1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парком на </a:t>
            </a:r>
            <a:r>
              <a:rPr lang="ru-RU" sz="16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території</a:t>
            </a:r>
            <a:r>
              <a:rPr lang="ru-RU" sz="1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США та </a:t>
            </a:r>
            <a:r>
              <a:rPr lang="ru-RU" sz="16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суміжних</a:t>
            </a:r>
            <a:r>
              <a:rPr lang="ru-RU" sz="1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держав. </a:t>
            </a:r>
            <a:r>
              <a:rPr lang="ru-RU" sz="16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Із</a:t>
            </a:r>
            <a:r>
              <a:rPr lang="ru-RU" sz="1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заходу Долину </a:t>
            </a:r>
            <a:r>
              <a:rPr lang="ru-RU" sz="16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Смерті</a:t>
            </a:r>
            <a:r>
              <a:rPr lang="ru-RU" sz="1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підпирає</a:t>
            </a:r>
            <a:r>
              <a:rPr lang="ru-RU" sz="1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гора Телескоп </a:t>
            </a:r>
            <a:r>
              <a:rPr lang="ru-RU" sz="16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Пік</a:t>
            </a:r>
            <a:r>
              <a:rPr lang="ru-RU" sz="1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Telescope Peak), </a:t>
            </a:r>
            <a:r>
              <a:rPr lang="ru-RU" sz="1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яке </a:t>
            </a:r>
            <a:r>
              <a:rPr lang="ru-RU" sz="16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піднімається</a:t>
            </a:r>
            <a:r>
              <a:rPr lang="ru-RU" sz="1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16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висоту</a:t>
            </a:r>
            <a:r>
              <a:rPr lang="ru-RU" sz="1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11.049 </a:t>
            </a:r>
            <a:r>
              <a:rPr lang="ru-RU" sz="16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футів</a:t>
            </a:r>
            <a:r>
              <a:rPr lang="ru-RU" sz="1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А на </a:t>
            </a:r>
            <a:r>
              <a:rPr lang="ru-RU" sz="16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сході</a:t>
            </a:r>
            <a:r>
              <a:rPr lang="ru-RU" sz="1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долина </a:t>
            </a:r>
            <a:r>
              <a:rPr lang="ru-RU" sz="16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впирається</a:t>
            </a:r>
            <a:r>
              <a:rPr lang="ru-RU" sz="1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16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підніжжя</a:t>
            </a:r>
            <a:r>
              <a:rPr lang="ru-RU" sz="1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гори </a:t>
            </a:r>
            <a:r>
              <a:rPr lang="ru-RU" sz="16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Дантез</a:t>
            </a:r>
            <a:r>
              <a:rPr lang="ru-RU" sz="1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Вью (</a:t>
            </a:r>
            <a:r>
              <a:rPr lang="en-US" sz="1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Dante’s View), </a:t>
            </a:r>
            <a:r>
              <a:rPr lang="ru-RU" sz="1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 </a:t>
            </a:r>
            <a:r>
              <a:rPr lang="ru-RU" sz="16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висоти</a:t>
            </a:r>
            <a:r>
              <a:rPr lang="ru-RU" sz="1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5.475 </a:t>
            </a:r>
            <a:r>
              <a:rPr lang="ru-RU" sz="16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футів</a:t>
            </a:r>
            <a:r>
              <a:rPr lang="ru-RU" sz="1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якої</a:t>
            </a:r>
            <a:r>
              <a:rPr lang="ru-RU" sz="1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відкривається</a:t>
            </a:r>
            <a:r>
              <a:rPr lang="ru-RU" sz="1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приголомшливий</a:t>
            </a:r>
            <a:r>
              <a:rPr lang="ru-RU" sz="1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вид </a:t>
            </a:r>
            <a:r>
              <a:rPr lang="ru-RU" sz="16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майже</a:t>
            </a:r>
            <a:r>
              <a:rPr lang="ru-RU" sz="1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на всю долину.</a:t>
            </a:r>
            <a:endParaRPr lang="ru-RU" sz="1600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Рисунок 3"/>
          <p:cNvSpPr>
            <a:spLocks noGrp="1"/>
          </p:cNvSpPr>
          <p:nvPr>
            <p:ph type="pic" idx="1"/>
          </p:nvPr>
        </p:nvSpPr>
        <p:spPr/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9" y="1052736"/>
            <a:ext cx="4186278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2705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Другая 6">
      <a:dk1>
        <a:srgbClr val="66FFFF"/>
      </a:dk1>
      <a:lt1>
        <a:sysClr val="window" lastClr="FFFFFF"/>
      </a:lt1>
      <a:dk2>
        <a:srgbClr val="B3F818"/>
      </a:dk2>
      <a:lt2>
        <a:srgbClr val="FFF39D"/>
      </a:lt2>
      <a:accent1>
        <a:srgbClr val="FE8637"/>
      </a:accent1>
      <a:accent2>
        <a:srgbClr val="ACC1E8"/>
      </a:accent2>
      <a:accent3>
        <a:srgbClr val="EA6E59"/>
      </a:accent3>
      <a:accent4>
        <a:srgbClr val="F5CD2D"/>
      </a:accent4>
      <a:accent5>
        <a:srgbClr val="B3F818"/>
      </a:accent5>
      <a:accent6>
        <a:srgbClr val="66FFFF"/>
      </a:accent6>
      <a:hlink>
        <a:srgbClr val="FECEAE"/>
      </a:hlink>
      <a:folHlink>
        <a:srgbClr val="ACC1E8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84</TotalTime>
  <Words>604</Words>
  <Application>Microsoft Office PowerPoint</Application>
  <PresentationFormat>Экран (4:3)</PresentationFormat>
  <Paragraphs>35</Paragraphs>
  <Slides>22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Изящная</vt:lpstr>
      <vt:lpstr>Природні памя'тки Сша</vt:lpstr>
      <vt:lpstr>Національний парк Брайс Каньйон</vt:lpstr>
      <vt:lpstr>Національний парк Брайс Каньйон</vt:lpstr>
      <vt:lpstr>Презентация PowerPoint</vt:lpstr>
      <vt:lpstr>Гора Мак-Кінлі</vt:lpstr>
      <vt:lpstr>Гора Мак-Кінлі</vt:lpstr>
      <vt:lpstr>Вогняний водоспад у Йосемитскому Національному парку</vt:lpstr>
      <vt:lpstr>Вогняний водоспад у Йосемитскому Національному парку</vt:lpstr>
      <vt:lpstr>Долина Смерті в Каліфорнії</vt:lpstr>
      <vt:lpstr>Долина Смерті в Каліфорнії</vt:lpstr>
      <vt:lpstr>Ніагарський водоспад</vt:lpstr>
      <vt:lpstr>Ніагарський водоспад</vt:lpstr>
      <vt:lpstr>Ніагарський водоспад</vt:lpstr>
      <vt:lpstr>секвойя гіперіон</vt:lpstr>
      <vt:lpstr>секвойя гіперіон</vt:lpstr>
      <vt:lpstr>гавайський вулканічний парк</vt:lpstr>
      <vt:lpstr>гавайський вулканічний парк</vt:lpstr>
      <vt:lpstr>острів молокіні</vt:lpstr>
      <vt:lpstr>острів молокіні</vt:lpstr>
      <vt:lpstr>Велике солоне озеро</vt:lpstr>
      <vt:lpstr>Велике солоне озеро</vt:lpstr>
      <vt:lpstr>Дякуємо за увагу!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Viktorr</cp:lastModifiedBy>
  <cp:revision>9</cp:revision>
  <dcterms:created xsi:type="dcterms:W3CDTF">2014-02-27T16:58:37Z</dcterms:created>
  <dcterms:modified xsi:type="dcterms:W3CDTF">2015-01-30T17:27:19Z</dcterms:modified>
</cp:coreProperties>
</file>